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4.xml" ContentType="application/vnd.openxmlformats-officedocument.drawingml.chartshapes+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sldIdLst>
    <p:sldId id="258" r:id="rId5"/>
    <p:sldId id="259" r:id="rId6"/>
    <p:sldId id="333" r:id="rId7"/>
    <p:sldId id="262" r:id="rId8"/>
    <p:sldId id="263" r:id="rId9"/>
    <p:sldId id="264" r:id="rId10"/>
    <p:sldId id="336" r:id="rId11"/>
    <p:sldId id="266" r:id="rId12"/>
    <p:sldId id="267" r:id="rId13"/>
    <p:sldId id="268" r:id="rId14"/>
    <p:sldId id="340" r:id="rId15"/>
    <p:sldId id="271" r:id="rId16"/>
    <p:sldId id="337" r:id="rId17"/>
    <p:sldId id="273" r:id="rId18"/>
    <p:sldId id="339" r:id="rId19"/>
    <p:sldId id="275" r:id="rId20"/>
    <p:sldId id="276" r:id="rId21"/>
    <p:sldId id="277" r:id="rId22"/>
    <p:sldId id="278" r:id="rId23"/>
    <p:sldId id="279" r:id="rId24"/>
    <p:sldId id="338"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26" r:id="rId39"/>
    <p:sldId id="331" r:id="rId40"/>
    <p:sldId id="298" r:id="rId41"/>
    <p:sldId id="335" r:id="rId42"/>
    <p:sldId id="300" r:id="rId43"/>
    <p:sldId id="297" r:id="rId44"/>
    <p:sldId id="301" r:id="rId45"/>
    <p:sldId id="302" r:id="rId46"/>
    <p:sldId id="332" r:id="rId47"/>
    <p:sldId id="304" r:id="rId48"/>
    <p:sldId id="330" r:id="rId49"/>
    <p:sldId id="308" r:id="rId50"/>
    <p:sldId id="310" r:id="rId51"/>
    <p:sldId id="311" r:id="rId52"/>
    <p:sldId id="334" r:id="rId53"/>
    <p:sldId id="314" r:id="rId54"/>
    <p:sldId id="315" r:id="rId55"/>
    <p:sldId id="31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496"/>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46027-66B1-6247-A0B1-B5628489DBA4}" v="1" dt="2019-04-08T20:33:14.611"/>
    <p1510:client id="{12B64BE3-25EF-42C3-8487-C6A0F438CD43}" v="672" dt="2019-04-06T01:54:39.174"/>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07" autoAdjust="0"/>
  </p:normalViewPr>
  <p:slideViewPr>
    <p:cSldViewPr snapToGrid="0">
      <p:cViewPr varScale="1">
        <p:scale>
          <a:sx n="139" d="100"/>
          <a:sy n="139" d="100"/>
        </p:scale>
        <p:origin x="1312" y="1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ysinycfs1\Publications\Matrix\Presentations%20&amp;%20Webinars\Slide%20Deck\Macroeconomic\GDP%20CCI\GDP%20CCI.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6.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7.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ysinycfs1\mhn%20files\Matrix\Presentations%20&amp;%20Webinars\Slide%20Deck\Yardi%20Market%20Updates\Office%20Data\March.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3.xml"/><Relationship Id="rId4" Type="http://schemas.openxmlformats.org/officeDocument/2006/relationships/oleObject" Target="file:////C:\Users\CodrutaC\Desktop\DATA\Jeff%20Presentation%20Slides\OFFICE\Office%20Employment%20vs%20Supply\Office-Using%20Employment%20vs%20Supply%20-%20Mar%202019.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ysinycfs1\mhn%20files\Matrix\Presentations%20&amp;%20Webinars\Slide%20Deck\Yardi%20Market%20Updates\Office%20Data\March.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ysinycfs1\mhn%20files\Matrix\Presentations%20&amp;%20Webinars\Slide%20Deck\Office\Price%20Per%20Sq.%20Ft\Office%20Price%20per%20Sq%20Ft%20-%20Mar%202019.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ysinycfs1\mhn%20files\Matrix\Presentations%20&amp;%20Webinars\Slide%20Deck\Yardi%20Market%20Updates\Office%20Data\March.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ysinycfs1\mhn%20files\Matrix\Presentations%20&amp;%20Webinars\Slide%20Deck\Yardi%20Market%20Updates\Office%20Data\March.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4.xml"/><Relationship Id="rId4" Type="http://schemas.openxmlformats.org/officeDocument/2006/relationships/oleObject" Target="file:////ysinycfs1\mhn%20files\Matrix\06%20Bulletins\CoWorking%20Special%20Report\Coworking_Matrix_SReport_2\Charts%20and%20Tables%20for%20Coworking%20Special%20Report.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ysinycfs1\mhn%20files\Matrix\Presentations%20&amp;%20Webinars\Jeff\2018%20Presentations\Office%20Webinar\New%20Office%20Slides\Copy%20of%20Copy%20of%20Co-working%20Tables%20and%20Charts%20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ysinycfs1\mhn%20files\Matrix\Presentations%20&amp;%20Webinars\Jeff\2018%20Presentations\Office%20Webinar\New%20Office%20Slides\Copy%20of%20Copy%20of%20Co-working%20Tables%20and%20Charts%203.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8.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ysinycfs1\mhn%20files\Matrix\Presentations%20&amp;%20Webinars\Slide%20Deck\Employment\Job%20Gains%20and%20Unemployed%20vs%20Openings\Quarterly%20Job%20Growth.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ysinycfs1\mhn%20files\Matrix\Presentations%20&amp;%20Webinars\Slide%20Deck\Employment\JobGrowthWagePressures\Job%20Growth%20and%20Wage%20Pressure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ysinycfs1\Publications\Matrix\Presentations%20&amp;%20Webinars\Slide%20Deck\Employment\5%20Yr%20Wage%20Growth%20by%20Sector\5%20Yr%20Wage%20Growth%20by%20Sector.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926235176989465E-2"/>
          <c:y val="4.1441842741610564E-2"/>
          <c:w val="0.80010785374225746"/>
          <c:h val="0.82679470679445832"/>
        </c:manualLayout>
      </c:layout>
      <c:barChart>
        <c:barDir val="col"/>
        <c:grouping val="clustered"/>
        <c:varyColors val="0"/>
        <c:ser>
          <c:idx val="0"/>
          <c:order val="0"/>
          <c:tx>
            <c:strRef>
              <c:f>Sheet1!$C$6</c:f>
              <c:strCache>
                <c:ptCount val="1"/>
                <c:pt idx="0">
                  <c:v>GDP Growth</c:v>
                </c:pt>
              </c:strCache>
            </c:strRef>
          </c:tx>
          <c:spPr>
            <a:solidFill>
              <a:srgbClr val="2F5496"/>
            </a:solidFill>
            <a:ln w="28575">
              <a:solidFill>
                <a:srgbClr val="2F5496"/>
              </a:solidFill>
            </a:ln>
            <a:effectLst/>
          </c:spPr>
          <c:invertIfNegative val="0"/>
          <c:dPt>
            <c:idx val="68"/>
            <c:invertIfNegative val="0"/>
            <c:bubble3D val="0"/>
            <c:spPr>
              <a:solidFill>
                <a:srgbClr val="2F5496"/>
              </a:solidFill>
              <a:ln w="28575">
                <a:solidFill>
                  <a:srgbClr val="2F5496"/>
                </a:solidFill>
              </a:ln>
              <a:effectLst/>
            </c:spPr>
            <c:extLst>
              <c:ext xmlns:c16="http://schemas.microsoft.com/office/drawing/2014/chart" uri="{C3380CC4-5D6E-409C-BE32-E72D297353CC}">
                <c16:uniqueId val="{00000001-645C-134C-B0AC-3961571ECEC6}"/>
              </c:ext>
            </c:extLst>
          </c:dPt>
          <c:dPt>
            <c:idx val="69"/>
            <c:invertIfNegative val="0"/>
            <c:bubble3D val="0"/>
            <c:spPr>
              <a:solidFill>
                <a:srgbClr val="2F5496"/>
              </a:solidFill>
              <a:ln w="28575">
                <a:solidFill>
                  <a:srgbClr val="2F5496"/>
                </a:solidFill>
              </a:ln>
              <a:effectLst/>
            </c:spPr>
            <c:extLst>
              <c:ext xmlns:c16="http://schemas.microsoft.com/office/drawing/2014/chart" uri="{C3380CC4-5D6E-409C-BE32-E72D297353CC}">
                <c16:uniqueId val="{00000003-645C-134C-B0AC-3961571ECEC6}"/>
              </c:ext>
            </c:extLst>
          </c:dPt>
          <c:dPt>
            <c:idx val="70"/>
            <c:invertIfNegative val="0"/>
            <c:bubble3D val="0"/>
            <c:spPr>
              <a:solidFill>
                <a:srgbClr val="2F5496"/>
              </a:solidFill>
              <a:ln w="28575">
                <a:solidFill>
                  <a:srgbClr val="2F5496"/>
                </a:solidFill>
              </a:ln>
              <a:effectLst/>
            </c:spPr>
            <c:extLst>
              <c:ext xmlns:c16="http://schemas.microsoft.com/office/drawing/2014/chart" uri="{C3380CC4-5D6E-409C-BE32-E72D297353CC}">
                <c16:uniqueId val="{00000005-645C-134C-B0AC-3961571ECEC6}"/>
              </c:ext>
            </c:extLst>
          </c:dPt>
          <c:cat>
            <c:numRef>
              <c:f>Sheet1!$A$11:$A$82</c:f>
              <c:numCache>
                <c:formatCode>[$-409]mmm\-yy;@</c:formatCode>
                <c:ptCount val="72"/>
                <c:pt idx="0">
                  <c:v>36981</c:v>
                </c:pt>
                <c:pt idx="1">
                  <c:v>37072</c:v>
                </c:pt>
                <c:pt idx="2">
                  <c:v>37164</c:v>
                </c:pt>
                <c:pt idx="3">
                  <c:v>37256</c:v>
                </c:pt>
                <c:pt idx="4">
                  <c:v>37346</c:v>
                </c:pt>
                <c:pt idx="5">
                  <c:v>37437</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38717</c:v>
                </c:pt>
                <c:pt idx="20">
                  <c:v>38807</c:v>
                </c:pt>
                <c:pt idx="21">
                  <c:v>38898</c:v>
                </c:pt>
                <c:pt idx="22">
                  <c:v>38990</c:v>
                </c:pt>
                <c:pt idx="23">
                  <c:v>39082</c:v>
                </c:pt>
                <c:pt idx="24">
                  <c:v>39172</c:v>
                </c:pt>
                <c:pt idx="25">
                  <c:v>39263</c:v>
                </c:pt>
                <c:pt idx="26">
                  <c:v>39355</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40908</c:v>
                </c:pt>
                <c:pt idx="44">
                  <c:v>40999</c:v>
                </c:pt>
                <c:pt idx="45">
                  <c:v>41090</c:v>
                </c:pt>
                <c:pt idx="46">
                  <c:v>41182</c:v>
                </c:pt>
                <c:pt idx="47">
                  <c:v>41274</c:v>
                </c:pt>
                <c:pt idx="48">
                  <c:v>41364</c:v>
                </c:pt>
                <c:pt idx="49">
                  <c:v>41455</c:v>
                </c:pt>
                <c:pt idx="50">
                  <c:v>41547</c:v>
                </c:pt>
                <c:pt idx="51">
                  <c:v>41639</c:v>
                </c:pt>
                <c:pt idx="52">
                  <c:v>41729</c:v>
                </c:pt>
                <c:pt idx="53">
                  <c:v>41820</c:v>
                </c:pt>
                <c:pt idx="54">
                  <c:v>41912</c:v>
                </c:pt>
                <c:pt idx="55">
                  <c:v>42004</c:v>
                </c:pt>
                <c:pt idx="56">
                  <c:v>42094</c:v>
                </c:pt>
                <c:pt idx="57">
                  <c:v>42185</c:v>
                </c:pt>
                <c:pt idx="58">
                  <c:v>42277</c:v>
                </c:pt>
                <c:pt idx="59">
                  <c:v>42369</c:v>
                </c:pt>
                <c:pt idx="60">
                  <c:v>42460</c:v>
                </c:pt>
                <c:pt idx="61">
                  <c:v>42551</c:v>
                </c:pt>
                <c:pt idx="62">
                  <c:v>42643</c:v>
                </c:pt>
                <c:pt idx="63">
                  <c:v>42735</c:v>
                </c:pt>
                <c:pt idx="64">
                  <c:v>42825</c:v>
                </c:pt>
                <c:pt idx="65">
                  <c:v>42916</c:v>
                </c:pt>
                <c:pt idx="66">
                  <c:v>43008</c:v>
                </c:pt>
                <c:pt idx="67">
                  <c:v>43100</c:v>
                </c:pt>
                <c:pt idx="68">
                  <c:v>43190</c:v>
                </c:pt>
                <c:pt idx="69">
                  <c:v>43281</c:v>
                </c:pt>
                <c:pt idx="70">
                  <c:v>43373</c:v>
                </c:pt>
                <c:pt idx="71">
                  <c:v>43465</c:v>
                </c:pt>
              </c:numCache>
            </c:numRef>
          </c:cat>
          <c:val>
            <c:numRef>
              <c:f>Sheet1!$C$11:$C$82</c:f>
              <c:numCache>
                <c:formatCode>0.0%</c:formatCode>
                <c:ptCount val="72"/>
                <c:pt idx="0">
                  <c:v>-1.1358403111149551E-2</c:v>
                </c:pt>
                <c:pt idx="1">
                  <c:v>2.3588055037710554E-2</c:v>
                </c:pt>
                <c:pt idx="2">
                  <c:v>-1.6498455435344006E-2</c:v>
                </c:pt>
                <c:pt idx="3">
                  <c:v>1.0939447489036747E-2</c:v>
                </c:pt>
                <c:pt idx="4">
                  <c:v>3.5442114795812829E-2</c:v>
                </c:pt>
                <c:pt idx="5">
                  <c:v>2.4450338942639593E-2</c:v>
                </c:pt>
                <c:pt idx="6">
                  <c:v>1.7901791376487619E-2</c:v>
                </c:pt>
                <c:pt idx="7">
                  <c:v>6.207302338938403E-3</c:v>
                </c:pt>
                <c:pt idx="8">
                  <c:v>2.2376013241751203E-2</c:v>
                </c:pt>
                <c:pt idx="9">
                  <c:v>3.4856972886925908E-2</c:v>
                </c:pt>
                <c:pt idx="10">
                  <c:v>6.9678399500041177E-2</c:v>
                </c:pt>
                <c:pt idx="11">
                  <c:v>4.6723726350152983E-2</c:v>
                </c:pt>
                <c:pt idx="12">
                  <c:v>2.1521433250030864E-2</c:v>
                </c:pt>
                <c:pt idx="13">
                  <c:v>3.0833284505321634E-2</c:v>
                </c:pt>
                <c:pt idx="14">
                  <c:v>3.8352696109934081E-2</c:v>
                </c:pt>
                <c:pt idx="15">
                  <c:v>4.0673005276731677E-2</c:v>
                </c:pt>
                <c:pt idx="16">
                  <c:v>4.5019203176393408E-2</c:v>
                </c:pt>
                <c:pt idx="17">
                  <c:v>1.8590669564128914E-2</c:v>
                </c:pt>
                <c:pt idx="18">
                  <c:v>3.6132878440458427E-2</c:v>
                </c:pt>
                <c:pt idx="19">
                  <c:v>2.5498781151969796E-2</c:v>
                </c:pt>
                <c:pt idx="20">
                  <c:v>5.4282731243719295E-2</c:v>
                </c:pt>
                <c:pt idx="21">
                  <c:v>9.380810007620255E-3</c:v>
                </c:pt>
                <c:pt idx="22">
                  <c:v>6.1996732576512503E-3</c:v>
                </c:pt>
                <c:pt idx="23">
                  <c:v>3.4512491791432121E-2</c:v>
                </c:pt>
                <c:pt idx="24">
                  <c:v>9.453050753365444E-3</c:v>
                </c:pt>
                <c:pt idx="25">
                  <c:v>2.311255878871088E-2</c:v>
                </c:pt>
                <c:pt idx="26">
                  <c:v>2.190858157651876E-2</c:v>
                </c:pt>
                <c:pt idx="27">
                  <c:v>2.4536259290961926E-2</c:v>
                </c:pt>
                <c:pt idx="28">
                  <c:v>-2.2790584029767746E-2</c:v>
                </c:pt>
                <c:pt idx="29">
                  <c:v>2.0816028830629829E-2</c:v>
                </c:pt>
                <c:pt idx="30">
                  <c:v>-2.1479017849608262E-2</c:v>
                </c:pt>
                <c:pt idx="31">
                  <c:v>-8.3783507619077713E-2</c:v>
                </c:pt>
                <c:pt idx="32">
                  <c:v>-4.4157179886569198E-2</c:v>
                </c:pt>
                <c:pt idx="33">
                  <c:v>-5.7471620777015398E-3</c:v>
                </c:pt>
                <c:pt idx="34">
                  <c:v>1.4644183433524915E-2</c:v>
                </c:pt>
                <c:pt idx="35">
                  <c:v>4.4664547879113226E-2</c:v>
                </c:pt>
                <c:pt idx="36">
                  <c:v>1.5480250950848484E-2</c:v>
                </c:pt>
                <c:pt idx="37">
                  <c:v>3.7394356501167847E-2</c:v>
                </c:pt>
                <c:pt idx="38">
                  <c:v>2.9816144838429537E-2</c:v>
                </c:pt>
                <c:pt idx="39">
                  <c:v>2.0227751545476291E-2</c:v>
                </c:pt>
                <c:pt idx="40">
                  <c:v>-9.5830184638892035E-3</c:v>
                </c:pt>
                <c:pt idx="41">
                  <c:v>2.8907109738332437E-2</c:v>
                </c:pt>
                <c:pt idx="42">
                  <c:v>-1.1106835912257917E-3</c:v>
                </c:pt>
                <c:pt idx="43">
                  <c:v>4.718401461224575E-2</c:v>
                </c:pt>
                <c:pt idx="44">
                  <c:v>3.1689481124483221E-2</c:v>
                </c:pt>
                <c:pt idx="45">
                  <c:v>1.7319423274066326E-2</c:v>
                </c:pt>
                <c:pt idx="46">
                  <c:v>5.4088648233414638E-3</c:v>
                </c:pt>
                <c:pt idx="47">
                  <c:v>4.5627160089589669E-3</c:v>
                </c:pt>
                <c:pt idx="48">
                  <c:v>3.590044091402711E-2</c:v>
                </c:pt>
                <c:pt idx="49">
                  <c:v>4.9450025132720121E-3</c:v>
                </c:pt>
                <c:pt idx="50">
                  <c:v>3.1706777294289168E-2</c:v>
                </c:pt>
                <c:pt idx="51">
                  <c:v>3.2314316995104342E-2</c:v>
                </c:pt>
                <c:pt idx="52">
                  <c:v>-1.0032576223015455E-2</c:v>
                </c:pt>
                <c:pt idx="53">
                  <c:v>5.1106158982900052E-2</c:v>
                </c:pt>
                <c:pt idx="54">
                  <c:v>4.9240392400827782E-2</c:v>
                </c:pt>
                <c:pt idx="55">
                  <c:v>1.9008027723196985E-2</c:v>
                </c:pt>
                <c:pt idx="56">
                  <c:v>3.3316949786541761E-2</c:v>
                </c:pt>
                <c:pt idx="57">
                  <c:v>3.3394792242560811E-2</c:v>
                </c:pt>
                <c:pt idx="58">
                  <c:v>9.6392772107254387E-3</c:v>
                </c:pt>
                <c:pt idx="59">
                  <c:v>4.002368560469538E-3</c:v>
                </c:pt>
                <c:pt idx="60">
                  <c:v>1.5475842792210148E-2</c:v>
                </c:pt>
                <c:pt idx="61">
                  <c:v>2.2816619580051656E-2</c:v>
                </c:pt>
                <c:pt idx="62">
                  <c:v>1.9253732506070431E-2</c:v>
                </c:pt>
                <c:pt idx="63">
                  <c:v>1.7618192443308756E-2</c:v>
                </c:pt>
                <c:pt idx="64">
                  <c:v>1.7850419126238748E-2</c:v>
                </c:pt>
                <c:pt idx="65">
                  <c:v>2.991659208649522E-2</c:v>
                </c:pt>
                <c:pt idx="66">
                  <c:v>2.823339815071968E-2</c:v>
                </c:pt>
                <c:pt idx="67">
                  <c:v>2.2911751522015855E-2</c:v>
                </c:pt>
                <c:pt idx="68">
                  <c:v>2.2176438767142592E-2</c:v>
                </c:pt>
                <c:pt idx="69">
                  <c:v>4.1587964156841517E-2</c:v>
                </c:pt>
                <c:pt idx="70">
                  <c:v>3.3560460055218178E-2</c:v>
                </c:pt>
                <c:pt idx="71">
                  <c:v>2.5891193301453841E-2</c:v>
                </c:pt>
              </c:numCache>
            </c:numRef>
          </c:val>
          <c:extLst>
            <c:ext xmlns:c16="http://schemas.microsoft.com/office/drawing/2014/chart" uri="{C3380CC4-5D6E-409C-BE32-E72D297353CC}">
              <c16:uniqueId val="{00000006-645C-134C-B0AC-3961571ECEC6}"/>
            </c:ext>
          </c:extLst>
        </c:ser>
        <c:dLbls>
          <c:showLegendKey val="0"/>
          <c:showVal val="0"/>
          <c:showCatName val="0"/>
          <c:showSerName val="0"/>
          <c:showPercent val="0"/>
          <c:showBubbleSize val="0"/>
        </c:dLbls>
        <c:gapWidth val="6"/>
        <c:overlap val="-27"/>
        <c:axId val="754782344"/>
        <c:axId val="754793712"/>
      </c:barChart>
      <c:lineChart>
        <c:grouping val="standard"/>
        <c:varyColors val="0"/>
        <c:ser>
          <c:idx val="1"/>
          <c:order val="1"/>
          <c:tx>
            <c:v>Consumer Confidence Index</c:v>
          </c:tx>
          <c:spPr>
            <a:ln w="34925" cap="rnd">
              <a:solidFill>
                <a:srgbClr val="48A1FA"/>
              </a:solidFill>
              <a:round/>
            </a:ln>
            <a:effectLst/>
          </c:spPr>
          <c:marker>
            <c:symbol val="none"/>
          </c:marker>
          <c:cat>
            <c:numRef>
              <c:f>Sheet1!$A$11:$A$80</c:f>
              <c:numCache>
                <c:formatCode>[$-409]mmm\-yy;@</c:formatCode>
                <c:ptCount val="70"/>
                <c:pt idx="0">
                  <c:v>36981</c:v>
                </c:pt>
                <c:pt idx="1">
                  <c:v>37072</c:v>
                </c:pt>
                <c:pt idx="2">
                  <c:v>37164</c:v>
                </c:pt>
                <c:pt idx="3">
                  <c:v>37256</c:v>
                </c:pt>
                <c:pt idx="4">
                  <c:v>37346</c:v>
                </c:pt>
                <c:pt idx="5">
                  <c:v>37437</c:v>
                </c:pt>
                <c:pt idx="6">
                  <c:v>37529</c:v>
                </c:pt>
                <c:pt idx="7">
                  <c:v>37621</c:v>
                </c:pt>
                <c:pt idx="8">
                  <c:v>37711</c:v>
                </c:pt>
                <c:pt idx="9">
                  <c:v>37802</c:v>
                </c:pt>
                <c:pt idx="10">
                  <c:v>37894</c:v>
                </c:pt>
                <c:pt idx="11">
                  <c:v>37986</c:v>
                </c:pt>
                <c:pt idx="12">
                  <c:v>38077</c:v>
                </c:pt>
                <c:pt idx="13">
                  <c:v>38168</c:v>
                </c:pt>
                <c:pt idx="14">
                  <c:v>38260</c:v>
                </c:pt>
                <c:pt idx="15">
                  <c:v>38352</c:v>
                </c:pt>
                <c:pt idx="16">
                  <c:v>38442</c:v>
                </c:pt>
                <c:pt idx="17">
                  <c:v>38533</c:v>
                </c:pt>
                <c:pt idx="18">
                  <c:v>38625</c:v>
                </c:pt>
                <c:pt idx="19">
                  <c:v>38717</c:v>
                </c:pt>
                <c:pt idx="20">
                  <c:v>38807</c:v>
                </c:pt>
                <c:pt idx="21">
                  <c:v>38898</c:v>
                </c:pt>
                <c:pt idx="22">
                  <c:v>38990</c:v>
                </c:pt>
                <c:pt idx="23">
                  <c:v>39082</c:v>
                </c:pt>
                <c:pt idx="24">
                  <c:v>39172</c:v>
                </c:pt>
                <c:pt idx="25">
                  <c:v>39263</c:v>
                </c:pt>
                <c:pt idx="26">
                  <c:v>39355</c:v>
                </c:pt>
                <c:pt idx="27">
                  <c:v>39447</c:v>
                </c:pt>
                <c:pt idx="28">
                  <c:v>39538</c:v>
                </c:pt>
                <c:pt idx="29">
                  <c:v>39629</c:v>
                </c:pt>
                <c:pt idx="30">
                  <c:v>39721</c:v>
                </c:pt>
                <c:pt idx="31">
                  <c:v>39813</c:v>
                </c:pt>
                <c:pt idx="32">
                  <c:v>39903</c:v>
                </c:pt>
                <c:pt idx="33">
                  <c:v>39994</c:v>
                </c:pt>
                <c:pt idx="34">
                  <c:v>40086</c:v>
                </c:pt>
                <c:pt idx="35">
                  <c:v>40178</c:v>
                </c:pt>
                <c:pt idx="36">
                  <c:v>40268</c:v>
                </c:pt>
                <c:pt idx="37">
                  <c:v>40359</c:v>
                </c:pt>
                <c:pt idx="38">
                  <c:v>40451</c:v>
                </c:pt>
                <c:pt idx="39">
                  <c:v>40543</c:v>
                </c:pt>
                <c:pt idx="40">
                  <c:v>40633</c:v>
                </c:pt>
                <c:pt idx="41">
                  <c:v>40724</c:v>
                </c:pt>
                <c:pt idx="42">
                  <c:v>40816</c:v>
                </c:pt>
                <c:pt idx="43">
                  <c:v>40908</c:v>
                </c:pt>
                <c:pt idx="44">
                  <c:v>40999</c:v>
                </c:pt>
                <c:pt idx="45">
                  <c:v>41090</c:v>
                </c:pt>
                <c:pt idx="46">
                  <c:v>41182</c:v>
                </c:pt>
                <c:pt idx="47">
                  <c:v>41274</c:v>
                </c:pt>
                <c:pt idx="48">
                  <c:v>41364</c:v>
                </c:pt>
                <c:pt idx="49">
                  <c:v>41455</c:v>
                </c:pt>
                <c:pt idx="50">
                  <c:v>41547</c:v>
                </c:pt>
                <c:pt idx="51">
                  <c:v>41639</c:v>
                </c:pt>
                <c:pt idx="52">
                  <c:v>41729</c:v>
                </c:pt>
                <c:pt idx="53">
                  <c:v>41820</c:v>
                </c:pt>
                <c:pt idx="54">
                  <c:v>41912</c:v>
                </c:pt>
                <c:pt idx="55">
                  <c:v>42004</c:v>
                </c:pt>
                <c:pt idx="56">
                  <c:v>42094</c:v>
                </c:pt>
                <c:pt idx="57">
                  <c:v>42185</c:v>
                </c:pt>
                <c:pt idx="58">
                  <c:v>42277</c:v>
                </c:pt>
                <c:pt idx="59">
                  <c:v>42369</c:v>
                </c:pt>
                <c:pt idx="60">
                  <c:v>42460</c:v>
                </c:pt>
                <c:pt idx="61">
                  <c:v>42551</c:v>
                </c:pt>
                <c:pt idx="62">
                  <c:v>42643</c:v>
                </c:pt>
                <c:pt idx="63">
                  <c:v>42735</c:v>
                </c:pt>
                <c:pt idx="64">
                  <c:v>42825</c:v>
                </c:pt>
                <c:pt idx="65">
                  <c:v>42916</c:v>
                </c:pt>
                <c:pt idx="66">
                  <c:v>43008</c:v>
                </c:pt>
                <c:pt idx="67">
                  <c:v>43100</c:v>
                </c:pt>
                <c:pt idx="68">
                  <c:v>43190</c:v>
                </c:pt>
                <c:pt idx="69">
                  <c:v>43281</c:v>
                </c:pt>
              </c:numCache>
            </c:numRef>
          </c:cat>
          <c:val>
            <c:numRef>
              <c:f>Sheet1!$D$11:$D$82</c:f>
              <c:numCache>
                <c:formatCode>0.00</c:formatCode>
                <c:ptCount val="72"/>
                <c:pt idx="0">
                  <c:v>113.948000590007</c:v>
                </c:pt>
                <c:pt idx="1">
                  <c:v>114.94155375162801</c:v>
                </c:pt>
                <c:pt idx="2">
                  <c:v>109.10890197753901</c:v>
                </c:pt>
                <c:pt idx="3">
                  <c:v>88.240826924641894</c:v>
                </c:pt>
                <c:pt idx="4">
                  <c:v>101.16478729248</c:v>
                </c:pt>
                <c:pt idx="5">
                  <c:v>108.352457682292</c:v>
                </c:pt>
                <c:pt idx="6">
                  <c:v>95.227818806966098</c:v>
                </c:pt>
                <c:pt idx="7">
                  <c:v>81.735115051269503</c:v>
                </c:pt>
                <c:pt idx="8">
                  <c:v>68.325040181477902</c:v>
                </c:pt>
                <c:pt idx="9">
                  <c:v>82.703470865885393</c:v>
                </c:pt>
                <c:pt idx="10">
                  <c:v>78.560295104980497</c:v>
                </c:pt>
                <c:pt idx="11">
                  <c:v>89.663159688313797</c:v>
                </c:pt>
                <c:pt idx="12">
                  <c:v>91.5517578125</c:v>
                </c:pt>
                <c:pt idx="13">
                  <c:v>96.297411600748703</c:v>
                </c:pt>
                <c:pt idx="14">
                  <c:v>100.386136372884</c:v>
                </c:pt>
                <c:pt idx="15">
                  <c:v>96.058817545572893</c:v>
                </c:pt>
                <c:pt idx="16">
                  <c:v>104.163701375326</c:v>
                </c:pt>
                <c:pt idx="17">
                  <c:v>102.28932698567699</c:v>
                </c:pt>
                <c:pt idx="18">
                  <c:v>98.874170939127595</c:v>
                </c:pt>
                <c:pt idx="19">
                  <c:v>95.764999389648395</c:v>
                </c:pt>
                <c:pt idx="20">
                  <c:v>105.65217590332</c:v>
                </c:pt>
                <c:pt idx="21">
                  <c:v>106.625109354655</c:v>
                </c:pt>
                <c:pt idx="22">
                  <c:v>104.361465454102</c:v>
                </c:pt>
                <c:pt idx="23">
                  <c:v>106.815841674805</c:v>
                </c:pt>
                <c:pt idx="24">
                  <c:v>109.838366190592</c:v>
                </c:pt>
                <c:pt idx="25">
                  <c:v>106.68979644775401</c:v>
                </c:pt>
                <c:pt idx="26">
                  <c:v>105.652959187826</c:v>
                </c:pt>
                <c:pt idx="27">
                  <c:v>91.213584899902301</c:v>
                </c:pt>
                <c:pt idx="28">
                  <c:v>76.519508361816406</c:v>
                </c:pt>
                <c:pt idx="29">
                  <c:v>57.2674369812012</c:v>
                </c:pt>
                <c:pt idx="30">
                  <c:v>57.263931274414098</c:v>
                </c:pt>
                <c:pt idx="31">
                  <c:v>40.700993855794302</c:v>
                </c:pt>
                <c:pt idx="32">
                  <c:v>29.8623956044515</c:v>
                </c:pt>
                <c:pt idx="33">
                  <c:v>48.3130480448405</c:v>
                </c:pt>
                <c:pt idx="34">
                  <c:v>51.758631388346402</c:v>
                </c:pt>
                <c:pt idx="35">
                  <c:v>50.978418986002602</c:v>
                </c:pt>
                <c:pt idx="36">
                  <c:v>51.723779042561901</c:v>
                </c:pt>
                <c:pt idx="37">
                  <c:v>58.236447652180999</c:v>
                </c:pt>
                <c:pt idx="38">
                  <c:v>50.937900543212898</c:v>
                </c:pt>
                <c:pt idx="39">
                  <c:v>57.046958923339801</c:v>
                </c:pt>
                <c:pt idx="40">
                  <c:v>66.879731496175097</c:v>
                </c:pt>
                <c:pt idx="41">
                  <c:v>61.793685913085902</c:v>
                </c:pt>
                <c:pt idx="42">
                  <c:v>50.259382883707701</c:v>
                </c:pt>
                <c:pt idx="43">
                  <c:v>53.5992622375488</c:v>
                </c:pt>
                <c:pt idx="44">
                  <c:v>67.527662913004605</c:v>
                </c:pt>
                <c:pt idx="45">
                  <c:v>65.251277923583999</c:v>
                </c:pt>
                <c:pt idx="46">
                  <c:v>65.000390370686802</c:v>
                </c:pt>
                <c:pt idx="47">
                  <c:v>70.437817891438797</c:v>
                </c:pt>
                <c:pt idx="48">
                  <c:v>62.788221995035798</c:v>
                </c:pt>
                <c:pt idx="49">
                  <c:v>75.112284342447893</c:v>
                </c:pt>
                <c:pt idx="50">
                  <c:v>80.990401654421404</c:v>
                </c:pt>
                <c:pt idx="51">
                  <c:v>73.980667841887396</c:v>
                </c:pt>
                <c:pt idx="52">
                  <c:v>80.523890607785404</c:v>
                </c:pt>
                <c:pt idx="53">
                  <c:v>83.428930549120594</c:v>
                </c:pt>
                <c:pt idx="54">
                  <c:v>90.930202034435794</c:v>
                </c:pt>
                <c:pt idx="55">
                  <c:v>92.715463743926605</c:v>
                </c:pt>
                <c:pt idx="56">
                  <c:v>101.355125042673</c:v>
                </c:pt>
                <c:pt idx="57">
                  <c:v>96.238540979193601</c:v>
                </c:pt>
                <c:pt idx="58">
                  <c:v>98.3</c:v>
                </c:pt>
                <c:pt idx="59">
                  <c:v>96</c:v>
                </c:pt>
                <c:pt idx="60">
                  <c:v>95.966666666666697</c:v>
                </c:pt>
                <c:pt idx="61">
                  <c:v>94.8333333333333</c:v>
                </c:pt>
                <c:pt idx="62">
                  <c:v>100.666666666667</c:v>
                </c:pt>
                <c:pt idx="63">
                  <c:v>107.833333333333</c:v>
                </c:pt>
                <c:pt idx="64">
                  <c:v>117.533333333333</c:v>
                </c:pt>
                <c:pt idx="65">
                  <c:v>118.1</c:v>
                </c:pt>
                <c:pt idx="66">
                  <c:v>120.333333333333</c:v>
                </c:pt>
                <c:pt idx="67">
                  <c:v>125.966666666667</c:v>
                </c:pt>
                <c:pt idx="68">
                  <c:v>127.1</c:v>
                </c:pt>
                <c:pt idx="69">
                  <c:v>127.166666666667</c:v>
                </c:pt>
                <c:pt idx="70">
                  <c:v>132.63333333333301</c:v>
                </c:pt>
                <c:pt idx="71">
                  <c:v>133.63333333333301</c:v>
                </c:pt>
              </c:numCache>
            </c:numRef>
          </c:val>
          <c:smooth val="1"/>
          <c:extLst>
            <c:ext xmlns:c16="http://schemas.microsoft.com/office/drawing/2014/chart" uri="{C3380CC4-5D6E-409C-BE32-E72D297353CC}">
              <c16:uniqueId val="{00000007-645C-134C-B0AC-3961571ECEC6}"/>
            </c:ext>
          </c:extLst>
        </c:ser>
        <c:dLbls>
          <c:showLegendKey val="0"/>
          <c:showVal val="0"/>
          <c:showCatName val="0"/>
          <c:showSerName val="0"/>
          <c:showPercent val="0"/>
          <c:showBubbleSize val="0"/>
        </c:dLbls>
        <c:marker val="1"/>
        <c:smooth val="0"/>
        <c:axId val="754785088"/>
        <c:axId val="754788616"/>
      </c:lineChart>
      <c:dateAx>
        <c:axId val="754782344"/>
        <c:scaling>
          <c:orientation val="minMax"/>
          <c:min val="37043"/>
        </c:scaling>
        <c:delete val="0"/>
        <c:axPos val="b"/>
        <c:numFmt formatCode="[$-409]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93712"/>
        <c:crosses val="autoZero"/>
        <c:auto val="1"/>
        <c:lblOffset val="100"/>
        <c:baseTimeUnit val="months"/>
        <c:majorUnit val="10"/>
        <c:majorTimeUnit val="months"/>
      </c:dateAx>
      <c:valAx>
        <c:axId val="754793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dirty="0">
                    <a:solidFill>
                      <a:sysClr val="windowText" lastClr="000000"/>
                    </a:solidFill>
                    <a:latin typeface="+mn-lt"/>
                  </a:rPr>
                  <a:t>Annualized</a:t>
                </a:r>
                <a:r>
                  <a:rPr lang="en-US" sz="1400" baseline="0" dirty="0">
                    <a:solidFill>
                      <a:sysClr val="windowText" lastClr="000000"/>
                    </a:solidFill>
                    <a:latin typeface="+mn-lt"/>
                  </a:rPr>
                  <a:t> Quarterly GDP Percent Change</a:t>
                </a:r>
                <a:endParaRPr lang="en-US" sz="1400" dirty="0">
                  <a:solidFill>
                    <a:sysClr val="windowText" lastClr="000000"/>
                  </a:solidFill>
                  <a:latin typeface="+mn-lt"/>
                </a:endParaRPr>
              </a:p>
            </c:rich>
          </c:tx>
          <c:layout>
            <c:manualLayout>
              <c:xMode val="edge"/>
              <c:yMode val="edge"/>
              <c:x val="4.6644080610870548E-3"/>
              <c:y val="0.1397823174277413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82344"/>
        <c:crosses val="autoZero"/>
        <c:crossBetween val="between"/>
      </c:valAx>
      <c:valAx>
        <c:axId val="754788616"/>
        <c:scaling>
          <c:orientation val="minMax"/>
          <c:max val="140"/>
        </c:scaling>
        <c:delete val="0"/>
        <c:axPos val="r"/>
        <c:title>
          <c:tx>
            <c:rich>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r>
                  <a:rPr lang="en-US" sz="1400" dirty="0">
                    <a:solidFill>
                      <a:sysClr val="windowText" lastClr="000000"/>
                    </a:solidFill>
                    <a:latin typeface="+mn-lt"/>
                  </a:rPr>
                  <a:t>Consumer</a:t>
                </a:r>
                <a:r>
                  <a:rPr lang="en-US" sz="1400" baseline="0" dirty="0">
                    <a:solidFill>
                      <a:sysClr val="windowText" lastClr="000000"/>
                    </a:solidFill>
                    <a:latin typeface="+mn-lt"/>
                  </a:rPr>
                  <a:t> Confidence Index</a:t>
                </a:r>
                <a:endParaRPr lang="en-US" sz="1400" dirty="0">
                  <a:solidFill>
                    <a:sysClr val="windowText" lastClr="000000"/>
                  </a:solidFill>
                  <a:latin typeface="+mn-lt"/>
                </a:endParaRPr>
              </a:p>
            </c:rich>
          </c:tx>
          <c:layout>
            <c:manualLayout>
              <c:xMode val="edge"/>
              <c:yMode val="edge"/>
              <c:x val="0.97051495346016969"/>
              <c:y val="0.19982362990669011"/>
            </c:manualLayout>
          </c:layout>
          <c:overlay val="0"/>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85088"/>
        <c:crosses val="max"/>
        <c:crossBetween val="between"/>
      </c:valAx>
      <c:dateAx>
        <c:axId val="754785088"/>
        <c:scaling>
          <c:orientation val="minMax"/>
        </c:scaling>
        <c:delete val="1"/>
        <c:axPos val="b"/>
        <c:numFmt formatCode="[$-409]mmm\-yy;@" sourceLinked="1"/>
        <c:majorTickMark val="out"/>
        <c:minorTickMark val="none"/>
        <c:tickLblPos val="nextTo"/>
        <c:crossAx val="754788616"/>
        <c:crosses val="autoZero"/>
        <c:auto val="1"/>
        <c:lblOffset val="100"/>
        <c:baseTimeUnit val="months"/>
      </c:dateAx>
      <c:spPr>
        <a:noFill/>
        <a:ln>
          <a:noFill/>
        </a:ln>
        <a:effectLst/>
      </c:spPr>
    </c:plotArea>
    <c:legend>
      <c:legendPos val="b"/>
      <c:layout>
        <c:manualLayout>
          <c:xMode val="edge"/>
          <c:yMode val="edge"/>
          <c:x val="0.15973269041311447"/>
          <c:y val="3.868857889952141E-2"/>
          <c:w val="0.72895861308466414"/>
          <c:h val="6.876088252110333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dirty="0"/>
              <a:t>10-Year Treasury Note </a:t>
            </a:r>
          </a:p>
        </c:rich>
      </c:tx>
      <c:layout>
        <c:manualLayout>
          <c:xMode val="edge"/>
          <c:yMode val="edge"/>
          <c:x val="0.3461749104387864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9.7772180582896218E-2"/>
          <c:y val="0.13934861300353152"/>
          <c:w val="0.87945321383593966"/>
          <c:h val="0.56244183022358463"/>
        </c:manualLayout>
      </c:layout>
      <c:lineChart>
        <c:grouping val="standard"/>
        <c:varyColors val="0"/>
        <c:ser>
          <c:idx val="0"/>
          <c:order val="0"/>
          <c:spPr>
            <a:ln w="28575" cap="rnd">
              <a:solidFill>
                <a:srgbClr val="2F5496"/>
              </a:solidFill>
              <a:round/>
            </a:ln>
            <a:effectLst/>
          </c:spPr>
          <c:marker>
            <c:symbol val="none"/>
          </c:marker>
          <c:cat>
            <c:numRef>
              <c:f>'10YR Data'!$A$7:$A$802</c:f>
              <c:numCache>
                <c:formatCode>m/d/yy</c:formatCode>
                <c:ptCount val="796"/>
                <c:pt idx="0">
                  <c:v>42373</c:v>
                </c:pt>
                <c:pt idx="1">
                  <c:v>42374</c:v>
                </c:pt>
                <c:pt idx="2">
                  <c:v>42375</c:v>
                </c:pt>
                <c:pt idx="3">
                  <c:v>42376</c:v>
                </c:pt>
                <c:pt idx="4">
                  <c:v>42377</c:v>
                </c:pt>
                <c:pt idx="5">
                  <c:v>42380</c:v>
                </c:pt>
                <c:pt idx="6">
                  <c:v>42381</c:v>
                </c:pt>
                <c:pt idx="7">
                  <c:v>42382</c:v>
                </c:pt>
                <c:pt idx="8">
                  <c:v>42383</c:v>
                </c:pt>
                <c:pt idx="9">
                  <c:v>42384</c:v>
                </c:pt>
                <c:pt idx="10">
                  <c:v>42388</c:v>
                </c:pt>
                <c:pt idx="11">
                  <c:v>42389</c:v>
                </c:pt>
                <c:pt idx="12">
                  <c:v>42390</c:v>
                </c:pt>
                <c:pt idx="13">
                  <c:v>42391</c:v>
                </c:pt>
                <c:pt idx="14">
                  <c:v>42394</c:v>
                </c:pt>
                <c:pt idx="15">
                  <c:v>42395</c:v>
                </c:pt>
                <c:pt idx="16">
                  <c:v>42396</c:v>
                </c:pt>
                <c:pt idx="17">
                  <c:v>42397</c:v>
                </c:pt>
                <c:pt idx="18">
                  <c:v>42398</c:v>
                </c:pt>
                <c:pt idx="19">
                  <c:v>42401</c:v>
                </c:pt>
                <c:pt idx="20">
                  <c:v>42402</c:v>
                </c:pt>
                <c:pt idx="21">
                  <c:v>42403</c:v>
                </c:pt>
                <c:pt idx="22">
                  <c:v>42404</c:v>
                </c:pt>
                <c:pt idx="23">
                  <c:v>42405</c:v>
                </c:pt>
                <c:pt idx="24">
                  <c:v>42408</c:v>
                </c:pt>
                <c:pt idx="25">
                  <c:v>42409</c:v>
                </c:pt>
                <c:pt idx="26">
                  <c:v>42410</c:v>
                </c:pt>
                <c:pt idx="27">
                  <c:v>42411</c:v>
                </c:pt>
                <c:pt idx="28">
                  <c:v>42412</c:v>
                </c:pt>
                <c:pt idx="29">
                  <c:v>42416</c:v>
                </c:pt>
                <c:pt idx="30">
                  <c:v>42417</c:v>
                </c:pt>
                <c:pt idx="31">
                  <c:v>42418</c:v>
                </c:pt>
                <c:pt idx="32">
                  <c:v>42419</c:v>
                </c:pt>
                <c:pt idx="33">
                  <c:v>42422</c:v>
                </c:pt>
                <c:pt idx="34">
                  <c:v>42423</c:v>
                </c:pt>
                <c:pt idx="35">
                  <c:v>42424</c:v>
                </c:pt>
                <c:pt idx="36">
                  <c:v>42425</c:v>
                </c:pt>
                <c:pt idx="37">
                  <c:v>42426</c:v>
                </c:pt>
                <c:pt idx="38">
                  <c:v>42429</c:v>
                </c:pt>
                <c:pt idx="39">
                  <c:v>42430</c:v>
                </c:pt>
                <c:pt idx="40">
                  <c:v>42431</c:v>
                </c:pt>
                <c:pt idx="41">
                  <c:v>42432</c:v>
                </c:pt>
                <c:pt idx="42">
                  <c:v>42433</c:v>
                </c:pt>
                <c:pt idx="43">
                  <c:v>42436</c:v>
                </c:pt>
                <c:pt idx="44">
                  <c:v>42437</c:v>
                </c:pt>
                <c:pt idx="45">
                  <c:v>42438</c:v>
                </c:pt>
                <c:pt idx="46">
                  <c:v>42439</c:v>
                </c:pt>
                <c:pt idx="47">
                  <c:v>42440</c:v>
                </c:pt>
                <c:pt idx="48">
                  <c:v>42443</c:v>
                </c:pt>
                <c:pt idx="49">
                  <c:v>42444</c:v>
                </c:pt>
                <c:pt idx="50">
                  <c:v>42445</c:v>
                </c:pt>
                <c:pt idx="51">
                  <c:v>42446</c:v>
                </c:pt>
                <c:pt idx="52">
                  <c:v>42447</c:v>
                </c:pt>
                <c:pt idx="53">
                  <c:v>42450</c:v>
                </c:pt>
                <c:pt idx="54">
                  <c:v>42451</c:v>
                </c:pt>
                <c:pt idx="55">
                  <c:v>42452</c:v>
                </c:pt>
                <c:pt idx="56">
                  <c:v>42453</c:v>
                </c:pt>
                <c:pt idx="57">
                  <c:v>42457</c:v>
                </c:pt>
                <c:pt idx="58">
                  <c:v>42458</c:v>
                </c:pt>
                <c:pt idx="59">
                  <c:v>42459</c:v>
                </c:pt>
                <c:pt idx="60">
                  <c:v>42460</c:v>
                </c:pt>
                <c:pt idx="61">
                  <c:v>42461</c:v>
                </c:pt>
                <c:pt idx="62">
                  <c:v>42464</c:v>
                </c:pt>
                <c:pt idx="63">
                  <c:v>42465</c:v>
                </c:pt>
                <c:pt idx="64">
                  <c:v>42466</c:v>
                </c:pt>
                <c:pt idx="65">
                  <c:v>42467</c:v>
                </c:pt>
                <c:pt idx="66">
                  <c:v>42468</c:v>
                </c:pt>
                <c:pt idx="67">
                  <c:v>42471</c:v>
                </c:pt>
                <c:pt idx="68">
                  <c:v>42472</c:v>
                </c:pt>
                <c:pt idx="69">
                  <c:v>42473</c:v>
                </c:pt>
                <c:pt idx="70">
                  <c:v>42474</c:v>
                </c:pt>
                <c:pt idx="71">
                  <c:v>42475</c:v>
                </c:pt>
                <c:pt idx="72">
                  <c:v>42478</c:v>
                </c:pt>
                <c:pt idx="73">
                  <c:v>42479</c:v>
                </c:pt>
                <c:pt idx="74">
                  <c:v>42480</c:v>
                </c:pt>
                <c:pt idx="75">
                  <c:v>42481</c:v>
                </c:pt>
                <c:pt idx="76">
                  <c:v>42482</c:v>
                </c:pt>
                <c:pt idx="77">
                  <c:v>42485</c:v>
                </c:pt>
                <c:pt idx="78">
                  <c:v>42486</c:v>
                </c:pt>
                <c:pt idx="79">
                  <c:v>42487</c:v>
                </c:pt>
                <c:pt idx="80">
                  <c:v>42488</c:v>
                </c:pt>
                <c:pt idx="81">
                  <c:v>42489</c:v>
                </c:pt>
                <c:pt idx="82">
                  <c:v>42492</c:v>
                </c:pt>
                <c:pt idx="83">
                  <c:v>42493</c:v>
                </c:pt>
                <c:pt idx="84">
                  <c:v>42494</c:v>
                </c:pt>
                <c:pt idx="85">
                  <c:v>42495</c:v>
                </c:pt>
                <c:pt idx="86">
                  <c:v>42496</c:v>
                </c:pt>
                <c:pt idx="87">
                  <c:v>42499</c:v>
                </c:pt>
                <c:pt idx="88">
                  <c:v>42500</c:v>
                </c:pt>
                <c:pt idx="89">
                  <c:v>42501</c:v>
                </c:pt>
                <c:pt idx="90">
                  <c:v>42502</c:v>
                </c:pt>
                <c:pt idx="91">
                  <c:v>42503</c:v>
                </c:pt>
                <c:pt idx="92">
                  <c:v>42506</c:v>
                </c:pt>
                <c:pt idx="93">
                  <c:v>42507</c:v>
                </c:pt>
                <c:pt idx="94">
                  <c:v>42508</c:v>
                </c:pt>
                <c:pt idx="95">
                  <c:v>42509</c:v>
                </c:pt>
                <c:pt idx="96">
                  <c:v>42510</c:v>
                </c:pt>
                <c:pt idx="97">
                  <c:v>42513</c:v>
                </c:pt>
                <c:pt idx="98">
                  <c:v>42514</c:v>
                </c:pt>
                <c:pt idx="99">
                  <c:v>42515</c:v>
                </c:pt>
                <c:pt idx="100">
                  <c:v>42516</c:v>
                </c:pt>
                <c:pt idx="101">
                  <c:v>42517</c:v>
                </c:pt>
                <c:pt idx="102">
                  <c:v>42521</c:v>
                </c:pt>
                <c:pt idx="103">
                  <c:v>42522</c:v>
                </c:pt>
                <c:pt idx="104">
                  <c:v>42523</c:v>
                </c:pt>
                <c:pt idx="105">
                  <c:v>42524</c:v>
                </c:pt>
                <c:pt idx="106">
                  <c:v>42527</c:v>
                </c:pt>
                <c:pt idx="107">
                  <c:v>42528</c:v>
                </c:pt>
                <c:pt idx="108">
                  <c:v>42529</c:v>
                </c:pt>
                <c:pt idx="109">
                  <c:v>42530</c:v>
                </c:pt>
                <c:pt idx="110">
                  <c:v>42531</c:v>
                </c:pt>
                <c:pt idx="111">
                  <c:v>42534</c:v>
                </c:pt>
                <c:pt idx="112">
                  <c:v>42535</c:v>
                </c:pt>
                <c:pt idx="113">
                  <c:v>42536</c:v>
                </c:pt>
                <c:pt idx="114">
                  <c:v>42537</c:v>
                </c:pt>
                <c:pt idx="115">
                  <c:v>42538</c:v>
                </c:pt>
                <c:pt idx="116">
                  <c:v>42541</c:v>
                </c:pt>
                <c:pt idx="117">
                  <c:v>42542</c:v>
                </c:pt>
                <c:pt idx="118">
                  <c:v>42543</c:v>
                </c:pt>
                <c:pt idx="119">
                  <c:v>42544</c:v>
                </c:pt>
                <c:pt idx="120">
                  <c:v>42545</c:v>
                </c:pt>
                <c:pt idx="121">
                  <c:v>42548</c:v>
                </c:pt>
                <c:pt idx="122">
                  <c:v>42549</c:v>
                </c:pt>
                <c:pt idx="123">
                  <c:v>42550</c:v>
                </c:pt>
                <c:pt idx="124">
                  <c:v>42551</c:v>
                </c:pt>
                <c:pt idx="125">
                  <c:v>42552</c:v>
                </c:pt>
                <c:pt idx="126">
                  <c:v>42556</c:v>
                </c:pt>
                <c:pt idx="127">
                  <c:v>42557</c:v>
                </c:pt>
                <c:pt idx="128">
                  <c:v>42558</c:v>
                </c:pt>
                <c:pt idx="129">
                  <c:v>42559</c:v>
                </c:pt>
                <c:pt idx="130">
                  <c:v>42562</c:v>
                </c:pt>
                <c:pt idx="131">
                  <c:v>42563</c:v>
                </c:pt>
                <c:pt idx="132">
                  <c:v>42564</c:v>
                </c:pt>
                <c:pt idx="133">
                  <c:v>42565</c:v>
                </c:pt>
                <c:pt idx="134">
                  <c:v>42566</c:v>
                </c:pt>
                <c:pt idx="135">
                  <c:v>42569</c:v>
                </c:pt>
                <c:pt idx="136">
                  <c:v>42570</c:v>
                </c:pt>
                <c:pt idx="137">
                  <c:v>42571</c:v>
                </c:pt>
                <c:pt idx="138">
                  <c:v>42572</c:v>
                </c:pt>
                <c:pt idx="139">
                  <c:v>42573</c:v>
                </c:pt>
                <c:pt idx="140">
                  <c:v>42576</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42619</c:v>
                </c:pt>
                <c:pt idx="171">
                  <c:v>42620</c:v>
                </c:pt>
                <c:pt idx="172">
                  <c:v>42621</c:v>
                </c:pt>
                <c:pt idx="173">
                  <c:v>42622</c:v>
                </c:pt>
                <c:pt idx="174">
                  <c:v>42625</c:v>
                </c:pt>
                <c:pt idx="175">
                  <c:v>42626</c:v>
                </c:pt>
                <c:pt idx="176">
                  <c:v>42627</c:v>
                </c:pt>
                <c:pt idx="177">
                  <c:v>42628</c:v>
                </c:pt>
                <c:pt idx="178">
                  <c:v>42629</c:v>
                </c:pt>
                <c:pt idx="179">
                  <c:v>42632</c:v>
                </c:pt>
                <c:pt idx="180">
                  <c:v>42633</c:v>
                </c:pt>
                <c:pt idx="181">
                  <c:v>42634</c:v>
                </c:pt>
                <c:pt idx="182">
                  <c:v>42635</c:v>
                </c:pt>
                <c:pt idx="183">
                  <c:v>42636</c:v>
                </c:pt>
                <c:pt idx="184">
                  <c:v>42639</c:v>
                </c:pt>
                <c:pt idx="185">
                  <c:v>42640</c:v>
                </c:pt>
                <c:pt idx="186">
                  <c:v>42641</c:v>
                </c:pt>
                <c:pt idx="187">
                  <c:v>42642</c:v>
                </c:pt>
                <c:pt idx="188">
                  <c:v>42643</c:v>
                </c:pt>
                <c:pt idx="189">
                  <c:v>42646</c:v>
                </c:pt>
                <c:pt idx="190">
                  <c:v>42647</c:v>
                </c:pt>
                <c:pt idx="191">
                  <c:v>42648</c:v>
                </c:pt>
                <c:pt idx="192">
                  <c:v>42649</c:v>
                </c:pt>
                <c:pt idx="193">
                  <c:v>42650</c:v>
                </c:pt>
                <c:pt idx="194">
                  <c:v>42654</c:v>
                </c:pt>
                <c:pt idx="195">
                  <c:v>42655</c:v>
                </c:pt>
                <c:pt idx="196">
                  <c:v>42656</c:v>
                </c:pt>
                <c:pt idx="197">
                  <c:v>42657</c:v>
                </c:pt>
                <c:pt idx="198">
                  <c:v>42660</c:v>
                </c:pt>
                <c:pt idx="199">
                  <c:v>42661</c:v>
                </c:pt>
                <c:pt idx="200">
                  <c:v>42662</c:v>
                </c:pt>
                <c:pt idx="201">
                  <c:v>42663</c:v>
                </c:pt>
                <c:pt idx="202">
                  <c:v>42664</c:v>
                </c:pt>
                <c:pt idx="203">
                  <c:v>42667</c:v>
                </c:pt>
                <c:pt idx="204">
                  <c:v>42668</c:v>
                </c:pt>
                <c:pt idx="205">
                  <c:v>42669</c:v>
                </c:pt>
                <c:pt idx="206">
                  <c:v>42670</c:v>
                </c:pt>
                <c:pt idx="207">
                  <c:v>42671</c:v>
                </c:pt>
                <c:pt idx="208">
                  <c:v>42674</c:v>
                </c:pt>
                <c:pt idx="209">
                  <c:v>42675</c:v>
                </c:pt>
                <c:pt idx="210">
                  <c:v>42676</c:v>
                </c:pt>
                <c:pt idx="211">
                  <c:v>42677</c:v>
                </c:pt>
                <c:pt idx="212">
                  <c:v>42678</c:v>
                </c:pt>
                <c:pt idx="213">
                  <c:v>42681</c:v>
                </c:pt>
                <c:pt idx="214">
                  <c:v>42682</c:v>
                </c:pt>
                <c:pt idx="215">
                  <c:v>42683</c:v>
                </c:pt>
                <c:pt idx="216">
                  <c:v>42684</c:v>
                </c:pt>
                <c:pt idx="217">
                  <c:v>42688</c:v>
                </c:pt>
                <c:pt idx="218">
                  <c:v>42689</c:v>
                </c:pt>
                <c:pt idx="219">
                  <c:v>42690</c:v>
                </c:pt>
                <c:pt idx="220">
                  <c:v>42691</c:v>
                </c:pt>
                <c:pt idx="221">
                  <c:v>42692</c:v>
                </c:pt>
                <c:pt idx="222">
                  <c:v>42695</c:v>
                </c:pt>
                <c:pt idx="223">
                  <c:v>42696</c:v>
                </c:pt>
                <c:pt idx="224">
                  <c:v>42697</c:v>
                </c:pt>
                <c:pt idx="225">
                  <c:v>42699</c:v>
                </c:pt>
                <c:pt idx="226">
                  <c:v>42702</c:v>
                </c:pt>
                <c:pt idx="227">
                  <c:v>42703</c:v>
                </c:pt>
                <c:pt idx="228">
                  <c:v>42704</c:v>
                </c:pt>
                <c:pt idx="229">
                  <c:v>42705</c:v>
                </c:pt>
                <c:pt idx="230">
                  <c:v>42706</c:v>
                </c:pt>
                <c:pt idx="231">
                  <c:v>42709</c:v>
                </c:pt>
                <c:pt idx="232">
                  <c:v>42710</c:v>
                </c:pt>
                <c:pt idx="233">
                  <c:v>42711</c:v>
                </c:pt>
                <c:pt idx="234">
                  <c:v>42712</c:v>
                </c:pt>
                <c:pt idx="235">
                  <c:v>42713</c:v>
                </c:pt>
                <c:pt idx="236">
                  <c:v>42716</c:v>
                </c:pt>
                <c:pt idx="237">
                  <c:v>42717</c:v>
                </c:pt>
                <c:pt idx="238">
                  <c:v>42718</c:v>
                </c:pt>
                <c:pt idx="239">
                  <c:v>42719</c:v>
                </c:pt>
                <c:pt idx="240">
                  <c:v>42720</c:v>
                </c:pt>
                <c:pt idx="241">
                  <c:v>42723</c:v>
                </c:pt>
                <c:pt idx="242">
                  <c:v>42724</c:v>
                </c:pt>
                <c:pt idx="243">
                  <c:v>42725</c:v>
                </c:pt>
                <c:pt idx="244">
                  <c:v>42726</c:v>
                </c:pt>
                <c:pt idx="245">
                  <c:v>42727</c:v>
                </c:pt>
                <c:pt idx="246">
                  <c:v>42731</c:v>
                </c:pt>
                <c:pt idx="247">
                  <c:v>42732</c:v>
                </c:pt>
                <c:pt idx="248">
                  <c:v>42733</c:v>
                </c:pt>
                <c:pt idx="249">
                  <c:v>42734</c:v>
                </c:pt>
                <c:pt idx="250">
                  <c:v>42738</c:v>
                </c:pt>
                <c:pt idx="251">
                  <c:v>42739</c:v>
                </c:pt>
                <c:pt idx="252">
                  <c:v>42740</c:v>
                </c:pt>
                <c:pt idx="253">
                  <c:v>42741</c:v>
                </c:pt>
                <c:pt idx="254">
                  <c:v>42744</c:v>
                </c:pt>
                <c:pt idx="255">
                  <c:v>42745</c:v>
                </c:pt>
                <c:pt idx="256">
                  <c:v>42746</c:v>
                </c:pt>
                <c:pt idx="257">
                  <c:v>42747</c:v>
                </c:pt>
                <c:pt idx="258">
                  <c:v>42748</c:v>
                </c:pt>
                <c:pt idx="259">
                  <c:v>42752</c:v>
                </c:pt>
                <c:pt idx="260">
                  <c:v>42753</c:v>
                </c:pt>
                <c:pt idx="261">
                  <c:v>42754</c:v>
                </c:pt>
                <c:pt idx="262">
                  <c:v>42755</c:v>
                </c:pt>
                <c:pt idx="263">
                  <c:v>42758</c:v>
                </c:pt>
                <c:pt idx="264">
                  <c:v>42759</c:v>
                </c:pt>
                <c:pt idx="265">
                  <c:v>42760</c:v>
                </c:pt>
                <c:pt idx="266">
                  <c:v>42761</c:v>
                </c:pt>
                <c:pt idx="267">
                  <c:v>42762</c:v>
                </c:pt>
                <c:pt idx="268">
                  <c:v>42765</c:v>
                </c:pt>
                <c:pt idx="269">
                  <c:v>42766</c:v>
                </c:pt>
                <c:pt idx="270">
                  <c:v>42767</c:v>
                </c:pt>
                <c:pt idx="271">
                  <c:v>42768</c:v>
                </c:pt>
                <c:pt idx="272">
                  <c:v>42769</c:v>
                </c:pt>
                <c:pt idx="273">
                  <c:v>42772</c:v>
                </c:pt>
                <c:pt idx="274">
                  <c:v>42773</c:v>
                </c:pt>
                <c:pt idx="275">
                  <c:v>42774</c:v>
                </c:pt>
                <c:pt idx="276">
                  <c:v>42775</c:v>
                </c:pt>
                <c:pt idx="277">
                  <c:v>42776</c:v>
                </c:pt>
                <c:pt idx="278">
                  <c:v>42779</c:v>
                </c:pt>
                <c:pt idx="279">
                  <c:v>42780</c:v>
                </c:pt>
                <c:pt idx="280">
                  <c:v>42781</c:v>
                </c:pt>
                <c:pt idx="281">
                  <c:v>42782</c:v>
                </c:pt>
                <c:pt idx="282">
                  <c:v>42783</c:v>
                </c:pt>
                <c:pt idx="283">
                  <c:v>42787</c:v>
                </c:pt>
                <c:pt idx="284">
                  <c:v>42788</c:v>
                </c:pt>
                <c:pt idx="285">
                  <c:v>42789</c:v>
                </c:pt>
                <c:pt idx="286">
                  <c:v>42790</c:v>
                </c:pt>
                <c:pt idx="287">
                  <c:v>42793</c:v>
                </c:pt>
                <c:pt idx="288">
                  <c:v>42794</c:v>
                </c:pt>
                <c:pt idx="289">
                  <c:v>42795</c:v>
                </c:pt>
                <c:pt idx="290">
                  <c:v>42796</c:v>
                </c:pt>
                <c:pt idx="291">
                  <c:v>42797</c:v>
                </c:pt>
                <c:pt idx="292">
                  <c:v>42800</c:v>
                </c:pt>
                <c:pt idx="293">
                  <c:v>42801</c:v>
                </c:pt>
                <c:pt idx="294">
                  <c:v>42802</c:v>
                </c:pt>
                <c:pt idx="295">
                  <c:v>42803</c:v>
                </c:pt>
                <c:pt idx="296">
                  <c:v>42804</c:v>
                </c:pt>
                <c:pt idx="297">
                  <c:v>42807</c:v>
                </c:pt>
                <c:pt idx="298">
                  <c:v>42808</c:v>
                </c:pt>
                <c:pt idx="299">
                  <c:v>42809</c:v>
                </c:pt>
                <c:pt idx="300">
                  <c:v>42810</c:v>
                </c:pt>
                <c:pt idx="301">
                  <c:v>42811</c:v>
                </c:pt>
                <c:pt idx="302">
                  <c:v>42814</c:v>
                </c:pt>
                <c:pt idx="303">
                  <c:v>42815</c:v>
                </c:pt>
                <c:pt idx="304">
                  <c:v>42816</c:v>
                </c:pt>
                <c:pt idx="305">
                  <c:v>42817</c:v>
                </c:pt>
                <c:pt idx="306">
                  <c:v>42818</c:v>
                </c:pt>
                <c:pt idx="307">
                  <c:v>42821</c:v>
                </c:pt>
                <c:pt idx="308">
                  <c:v>42822</c:v>
                </c:pt>
                <c:pt idx="309">
                  <c:v>42823</c:v>
                </c:pt>
                <c:pt idx="310">
                  <c:v>42824</c:v>
                </c:pt>
                <c:pt idx="311">
                  <c:v>42825</c:v>
                </c:pt>
                <c:pt idx="312">
                  <c:v>42828</c:v>
                </c:pt>
                <c:pt idx="313">
                  <c:v>42829</c:v>
                </c:pt>
                <c:pt idx="314">
                  <c:v>42830</c:v>
                </c:pt>
                <c:pt idx="315">
                  <c:v>42831</c:v>
                </c:pt>
                <c:pt idx="316">
                  <c:v>42832</c:v>
                </c:pt>
                <c:pt idx="317">
                  <c:v>42835</c:v>
                </c:pt>
                <c:pt idx="318">
                  <c:v>42836</c:v>
                </c:pt>
                <c:pt idx="319">
                  <c:v>42837</c:v>
                </c:pt>
                <c:pt idx="320">
                  <c:v>42838</c:v>
                </c:pt>
                <c:pt idx="321">
                  <c:v>42842</c:v>
                </c:pt>
                <c:pt idx="322">
                  <c:v>42843</c:v>
                </c:pt>
                <c:pt idx="323">
                  <c:v>42844</c:v>
                </c:pt>
                <c:pt idx="324">
                  <c:v>42845</c:v>
                </c:pt>
                <c:pt idx="325">
                  <c:v>42846</c:v>
                </c:pt>
                <c:pt idx="326">
                  <c:v>42849</c:v>
                </c:pt>
                <c:pt idx="327">
                  <c:v>42850</c:v>
                </c:pt>
                <c:pt idx="328">
                  <c:v>42851</c:v>
                </c:pt>
                <c:pt idx="329">
                  <c:v>42852</c:v>
                </c:pt>
                <c:pt idx="330">
                  <c:v>42853</c:v>
                </c:pt>
                <c:pt idx="331">
                  <c:v>42856</c:v>
                </c:pt>
                <c:pt idx="332">
                  <c:v>42857</c:v>
                </c:pt>
                <c:pt idx="333">
                  <c:v>42858</c:v>
                </c:pt>
                <c:pt idx="334">
                  <c:v>42859</c:v>
                </c:pt>
                <c:pt idx="335">
                  <c:v>42860</c:v>
                </c:pt>
                <c:pt idx="336">
                  <c:v>42863</c:v>
                </c:pt>
                <c:pt idx="337">
                  <c:v>42864</c:v>
                </c:pt>
                <c:pt idx="338">
                  <c:v>42865</c:v>
                </c:pt>
                <c:pt idx="339">
                  <c:v>42866</c:v>
                </c:pt>
                <c:pt idx="340">
                  <c:v>42867</c:v>
                </c:pt>
                <c:pt idx="341">
                  <c:v>42870</c:v>
                </c:pt>
                <c:pt idx="342">
                  <c:v>42871</c:v>
                </c:pt>
                <c:pt idx="343">
                  <c:v>42872</c:v>
                </c:pt>
                <c:pt idx="344">
                  <c:v>42873</c:v>
                </c:pt>
                <c:pt idx="345">
                  <c:v>42874</c:v>
                </c:pt>
                <c:pt idx="346">
                  <c:v>42877</c:v>
                </c:pt>
                <c:pt idx="347">
                  <c:v>42878</c:v>
                </c:pt>
                <c:pt idx="348">
                  <c:v>42879</c:v>
                </c:pt>
                <c:pt idx="349">
                  <c:v>42880</c:v>
                </c:pt>
                <c:pt idx="350">
                  <c:v>42881</c:v>
                </c:pt>
                <c:pt idx="351">
                  <c:v>42885</c:v>
                </c:pt>
                <c:pt idx="352">
                  <c:v>42886</c:v>
                </c:pt>
                <c:pt idx="353">
                  <c:v>42887</c:v>
                </c:pt>
                <c:pt idx="354">
                  <c:v>42888</c:v>
                </c:pt>
                <c:pt idx="355">
                  <c:v>42891</c:v>
                </c:pt>
                <c:pt idx="356">
                  <c:v>42892</c:v>
                </c:pt>
                <c:pt idx="357">
                  <c:v>42893</c:v>
                </c:pt>
                <c:pt idx="358">
                  <c:v>42894</c:v>
                </c:pt>
                <c:pt idx="359">
                  <c:v>42895</c:v>
                </c:pt>
                <c:pt idx="360">
                  <c:v>42898</c:v>
                </c:pt>
                <c:pt idx="361">
                  <c:v>42899</c:v>
                </c:pt>
                <c:pt idx="362">
                  <c:v>42900</c:v>
                </c:pt>
                <c:pt idx="363">
                  <c:v>42901</c:v>
                </c:pt>
                <c:pt idx="364">
                  <c:v>42902</c:v>
                </c:pt>
                <c:pt idx="365">
                  <c:v>42905</c:v>
                </c:pt>
                <c:pt idx="366">
                  <c:v>42906</c:v>
                </c:pt>
                <c:pt idx="367">
                  <c:v>42907</c:v>
                </c:pt>
                <c:pt idx="368">
                  <c:v>42908</c:v>
                </c:pt>
                <c:pt idx="369">
                  <c:v>42909</c:v>
                </c:pt>
                <c:pt idx="370">
                  <c:v>42912</c:v>
                </c:pt>
                <c:pt idx="371">
                  <c:v>42913</c:v>
                </c:pt>
                <c:pt idx="372">
                  <c:v>42914</c:v>
                </c:pt>
                <c:pt idx="373">
                  <c:v>42915</c:v>
                </c:pt>
                <c:pt idx="374">
                  <c:v>42916</c:v>
                </c:pt>
                <c:pt idx="375">
                  <c:v>42919</c:v>
                </c:pt>
                <c:pt idx="376">
                  <c:v>42921</c:v>
                </c:pt>
                <c:pt idx="377">
                  <c:v>42922</c:v>
                </c:pt>
                <c:pt idx="378">
                  <c:v>42923</c:v>
                </c:pt>
                <c:pt idx="379">
                  <c:v>42926</c:v>
                </c:pt>
                <c:pt idx="380">
                  <c:v>42927</c:v>
                </c:pt>
                <c:pt idx="381">
                  <c:v>42928</c:v>
                </c:pt>
                <c:pt idx="382">
                  <c:v>42929</c:v>
                </c:pt>
                <c:pt idx="383">
                  <c:v>42930</c:v>
                </c:pt>
                <c:pt idx="384">
                  <c:v>42933</c:v>
                </c:pt>
                <c:pt idx="385">
                  <c:v>42934</c:v>
                </c:pt>
                <c:pt idx="386">
                  <c:v>42935</c:v>
                </c:pt>
                <c:pt idx="387">
                  <c:v>42936</c:v>
                </c:pt>
                <c:pt idx="388">
                  <c:v>42937</c:v>
                </c:pt>
                <c:pt idx="389">
                  <c:v>42940</c:v>
                </c:pt>
                <c:pt idx="390">
                  <c:v>42941</c:v>
                </c:pt>
                <c:pt idx="391">
                  <c:v>42942</c:v>
                </c:pt>
                <c:pt idx="392">
                  <c:v>42943</c:v>
                </c:pt>
                <c:pt idx="393">
                  <c:v>42944</c:v>
                </c:pt>
                <c:pt idx="394">
                  <c:v>42947</c:v>
                </c:pt>
                <c:pt idx="395">
                  <c:v>42948</c:v>
                </c:pt>
                <c:pt idx="396">
                  <c:v>42949</c:v>
                </c:pt>
                <c:pt idx="397">
                  <c:v>42950</c:v>
                </c:pt>
                <c:pt idx="398">
                  <c:v>42951</c:v>
                </c:pt>
                <c:pt idx="399">
                  <c:v>42954</c:v>
                </c:pt>
                <c:pt idx="400">
                  <c:v>42955</c:v>
                </c:pt>
                <c:pt idx="401">
                  <c:v>42956</c:v>
                </c:pt>
                <c:pt idx="402">
                  <c:v>42957</c:v>
                </c:pt>
                <c:pt idx="403">
                  <c:v>42958</c:v>
                </c:pt>
                <c:pt idx="404">
                  <c:v>42961</c:v>
                </c:pt>
                <c:pt idx="405">
                  <c:v>42962</c:v>
                </c:pt>
                <c:pt idx="406">
                  <c:v>42963</c:v>
                </c:pt>
                <c:pt idx="407">
                  <c:v>42964</c:v>
                </c:pt>
                <c:pt idx="408">
                  <c:v>42965</c:v>
                </c:pt>
                <c:pt idx="409">
                  <c:v>42968</c:v>
                </c:pt>
                <c:pt idx="410">
                  <c:v>42969</c:v>
                </c:pt>
                <c:pt idx="411">
                  <c:v>42970</c:v>
                </c:pt>
                <c:pt idx="412">
                  <c:v>42971</c:v>
                </c:pt>
                <c:pt idx="413">
                  <c:v>42972</c:v>
                </c:pt>
                <c:pt idx="414">
                  <c:v>42975</c:v>
                </c:pt>
                <c:pt idx="415">
                  <c:v>42976</c:v>
                </c:pt>
                <c:pt idx="416">
                  <c:v>42977</c:v>
                </c:pt>
                <c:pt idx="417">
                  <c:v>42978</c:v>
                </c:pt>
                <c:pt idx="418">
                  <c:v>42979</c:v>
                </c:pt>
                <c:pt idx="419">
                  <c:v>42983</c:v>
                </c:pt>
                <c:pt idx="420">
                  <c:v>42984</c:v>
                </c:pt>
                <c:pt idx="421">
                  <c:v>42985</c:v>
                </c:pt>
                <c:pt idx="422">
                  <c:v>42986</c:v>
                </c:pt>
                <c:pt idx="423">
                  <c:v>42989</c:v>
                </c:pt>
                <c:pt idx="424">
                  <c:v>42990</c:v>
                </c:pt>
                <c:pt idx="425">
                  <c:v>42991</c:v>
                </c:pt>
                <c:pt idx="426">
                  <c:v>42992</c:v>
                </c:pt>
                <c:pt idx="427">
                  <c:v>42993</c:v>
                </c:pt>
                <c:pt idx="428">
                  <c:v>42996</c:v>
                </c:pt>
                <c:pt idx="429">
                  <c:v>42997</c:v>
                </c:pt>
                <c:pt idx="430">
                  <c:v>42998</c:v>
                </c:pt>
                <c:pt idx="431">
                  <c:v>42999</c:v>
                </c:pt>
                <c:pt idx="432">
                  <c:v>43000</c:v>
                </c:pt>
                <c:pt idx="433">
                  <c:v>43003</c:v>
                </c:pt>
                <c:pt idx="434">
                  <c:v>43004</c:v>
                </c:pt>
                <c:pt idx="435">
                  <c:v>43005</c:v>
                </c:pt>
                <c:pt idx="436">
                  <c:v>43006</c:v>
                </c:pt>
                <c:pt idx="437">
                  <c:v>43007</c:v>
                </c:pt>
                <c:pt idx="438">
                  <c:v>43010</c:v>
                </c:pt>
                <c:pt idx="439">
                  <c:v>43011</c:v>
                </c:pt>
                <c:pt idx="440">
                  <c:v>43012</c:v>
                </c:pt>
                <c:pt idx="441">
                  <c:v>43013</c:v>
                </c:pt>
                <c:pt idx="442">
                  <c:v>43014</c:v>
                </c:pt>
                <c:pt idx="443">
                  <c:v>43018</c:v>
                </c:pt>
                <c:pt idx="444">
                  <c:v>43019</c:v>
                </c:pt>
                <c:pt idx="445">
                  <c:v>43020</c:v>
                </c:pt>
                <c:pt idx="446">
                  <c:v>43021</c:v>
                </c:pt>
                <c:pt idx="447">
                  <c:v>43024</c:v>
                </c:pt>
                <c:pt idx="448">
                  <c:v>43025</c:v>
                </c:pt>
                <c:pt idx="449">
                  <c:v>43026</c:v>
                </c:pt>
                <c:pt idx="450">
                  <c:v>43027</c:v>
                </c:pt>
                <c:pt idx="451">
                  <c:v>43028</c:v>
                </c:pt>
                <c:pt idx="452">
                  <c:v>43031</c:v>
                </c:pt>
                <c:pt idx="453">
                  <c:v>43032</c:v>
                </c:pt>
                <c:pt idx="454">
                  <c:v>43033</c:v>
                </c:pt>
                <c:pt idx="455">
                  <c:v>43034</c:v>
                </c:pt>
                <c:pt idx="456">
                  <c:v>43035</c:v>
                </c:pt>
                <c:pt idx="457">
                  <c:v>43038</c:v>
                </c:pt>
                <c:pt idx="458">
                  <c:v>43039</c:v>
                </c:pt>
                <c:pt idx="459">
                  <c:v>43040</c:v>
                </c:pt>
                <c:pt idx="460">
                  <c:v>43041</c:v>
                </c:pt>
                <c:pt idx="461">
                  <c:v>43042</c:v>
                </c:pt>
                <c:pt idx="462">
                  <c:v>43045</c:v>
                </c:pt>
                <c:pt idx="463">
                  <c:v>43046</c:v>
                </c:pt>
                <c:pt idx="464">
                  <c:v>43047</c:v>
                </c:pt>
                <c:pt idx="465">
                  <c:v>43048</c:v>
                </c:pt>
                <c:pt idx="466">
                  <c:v>43049</c:v>
                </c:pt>
                <c:pt idx="467">
                  <c:v>43052</c:v>
                </c:pt>
                <c:pt idx="468">
                  <c:v>43053</c:v>
                </c:pt>
                <c:pt idx="469">
                  <c:v>43054</c:v>
                </c:pt>
                <c:pt idx="470">
                  <c:v>43055</c:v>
                </c:pt>
                <c:pt idx="471">
                  <c:v>43056</c:v>
                </c:pt>
                <c:pt idx="472">
                  <c:v>43059</c:v>
                </c:pt>
                <c:pt idx="473">
                  <c:v>43060</c:v>
                </c:pt>
                <c:pt idx="474">
                  <c:v>43061</c:v>
                </c:pt>
                <c:pt idx="475">
                  <c:v>43063</c:v>
                </c:pt>
                <c:pt idx="476">
                  <c:v>43066</c:v>
                </c:pt>
                <c:pt idx="477">
                  <c:v>43067</c:v>
                </c:pt>
                <c:pt idx="478">
                  <c:v>43068</c:v>
                </c:pt>
                <c:pt idx="479">
                  <c:v>43069</c:v>
                </c:pt>
                <c:pt idx="480">
                  <c:v>43070</c:v>
                </c:pt>
                <c:pt idx="481">
                  <c:v>43073</c:v>
                </c:pt>
                <c:pt idx="482">
                  <c:v>43074</c:v>
                </c:pt>
                <c:pt idx="483">
                  <c:v>43075</c:v>
                </c:pt>
                <c:pt idx="484">
                  <c:v>43076</c:v>
                </c:pt>
                <c:pt idx="485">
                  <c:v>43077</c:v>
                </c:pt>
                <c:pt idx="486">
                  <c:v>43080</c:v>
                </c:pt>
                <c:pt idx="487">
                  <c:v>43081</c:v>
                </c:pt>
                <c:pt idx="488">
                  <c:v>43082</c:v>
                </c:pt>
                <c:pt idx="489">
                  <c:v>43083</c:v>
                </c:pt>
                <c:pt idx="490">
                  <c:v>43084</c:v>
                </c:pt>
                <c:pt idx="491">
                  <c:v>43087</c:v>
                </c:pt>
                <c:pt idx="492">
                  <c:v>43088</c:v>
                </c:pt>
                <c:pt idx="493">
                  <c:v>43089</c:v>
                </c:pt>
                <c:pt idx="494">
                  <c:v>43090</c:v>
                </c:pt>
                <c:pt idx="495">
                  <c:v>43091</c:v>
                </c:pt>
                <c:pt idx="496">
                  <c:v>43095</c:v>
                </c:pt>
                <c:pt idx="497">
                  <c:v>43096</c:v>
                </c:pt>
                <c:pt idx="498">
                  <c:v>43097</c:v>
                </c:pt>
                <c:pt idx="499">
                  <c:v>43098</c:v>
                </c:pt>
                <c:pt idx="500">
                  <c:v>43102</c:v>
                </c:pt>
                <c:pt idx="501">
                  <c:v>43103</c:v>
                </c:pt>
                <c:pt idx="502">
                  <c:v>43104</c:v>
                </c:pt>
                <c:pt idx="503">
                  <c:v>43105</c:v>
                </c:pt>
                <c:pt idx="504">
                  <c:v>43108</c:v>
                </c:pt>
                <c:pt idx="505">
                  <c:v>43109</c:v>
                </c:pt>
                <c:pt idx="506">
                  <c:v>43110</c:v>
                </c:pt>
                <c:pt idx="507">
                  <c:v>43111</c:v>
                </c:pt>
                <c:pt idx="508">
                  <c:v>43112</c:v>
                </c:pt>
                <c:pt idx="509">
                  <c:v>43116</c:v>
                </c:pt>
                <c:pt idx="510">
                  <c:v>43117</c:v>
                </c:pt>
                <c:pt idx="511">
                  <c:v>43118</c:v>
                </c:pt>
                <c:pt idx="512">
                  <c:v>43119</c:v>
                </c:pt>
                <c:pt idx="513">
                  <c:v>43122</c:v>
                </c:pt>
                <c:pt idx="514">
                  <c:v>43123</c:v>
                </c:pt>
                <c:pt idx="515">
                  <c:v>43124</c:v>
                </c:pt>
                <c:pt idx="516">
                  <c:v>43125</c:v>
                </c:pt>
                <c:pt idx="517">
                  <c:v>43126</c:v>
                </c:pt>
                <c:pt idx="518">
                  <c:v>43129</c:v>
                </c:pt>
                <c:pt idx="519">
                  <c:v>43130</c:v>
                </c:pt>
                <c:pt idx="520">
                  <c:v>43131</c:v>
                </c:pt>
                <c:pt idx="521">
                  <c:v>43132</c:v>
                </c:pt>
                <c:pt idx="522">
                  <c:v>43133</c:v>
                </c:pt>
                <c:pt idx="523">
                  <c:v>43136</c:v>
                </c:pt>
                <c:pt idx="524">
                  <c:v>43137</c:v>
                </c:pt>
                <c:pt idx="525">
                  <c:v>43138</c:v>
                </c:pt>
                <c:pt idx="526">
                  <c:v>43139</c:v>
                </c:pt>
                <c:pt idx="527">
                  <c:v>43140</c:v>
                </c:pt>
                <c:pt idx="528">
                  <c:v>43143</c:v>
                </c:pt>
                <c:pt idx="529">
                  <c:v>43144</c:v>
                </c:pt>
                <c:pt idx="530">
                  <c:v>43145</c:v>
                </c:pt>
                <c:pt idx="531">
                  <c:v>43146</c:v>
                </c:pt>
                <c:pt idx="532">
                  <c:v>43147</c:v>
                </c:pt>
                <c:pt idx="533">
                  <c:v>43151</c:v>
                </c:pt>
                <c:pt idx="534">
                  <c:v>43152</c:v>
                </c:pt>
                <c:pt idx="535">
                  <c:v>43153</c:v>
                </c:pt>
                <c:pt idx="536">
                  <c:v>43154</c:v>
                </c:pt>
                <c:pt idx="537">
                  <c:v>43157</c:v>
                </c:pt>
                <c:pt idx="538">
                  <c:v>43158</c:v>
                </c:pt>
                <c:pt idx="539">
                  <c:v>43159</c:v>
                </c:pt>
                <c:pt idx="540">
                  <c:v>43160</c:v>
                </c:pt>
                <c:pt idx="541">
                  <c:v>43161</c:v>
                </c:pt>
                <c:pt idx="542">
                  <c:v>43164</c:v>
                </c:pt>
                <c:pt idx="543">
                  <c:v>43165</c:v>
                </c:pt>
                <c:pt idx="544">
                  <c:v>43166</c:v>
                </c:pt>
                <c:pt idx="545">
                  <c:v>43167</c:v>
                </c:pt>
                <c:pt idx="546">
                  <c:v>43168</c:v>
                </c:pt>
                <c:pt idx="547">
                  <c:v>43171</c:v>
                </c:pt>
                <c:pt idx="548">
                  <c:v>43172</c:v>
                </c:pt>
                <c:pt idx="549">
                  <c:v>43173</c:v>
                </c:pt>
                <c:pt idx="550">
                  <c:v>43174</c:v>
                </c:pt>
                <c:pt idx="551">
                  <c:v>43175</c:v>
                </c:pt>
                <c:pt idx="552">
                  <c:v>43178</c:v>
                </c:pt>
                <c:pt idx="553">
                  <c:v>43179</c:v>
                </c:pt>
                <c:pt idx="554">
                  <c:v>43180</c:v>
                </c:pt>
                <c:pt idx="555">
                  <c:v>43181</c:v>
                </c:pt>
                <c:pt idx="556">
                  <c:v>43182</c:v>
                </c:pt>
                <c:pt idx="557">
                  <c:v>43185</c:v>
                </c:pt>
                <c:pt idx="558">
                  <c:v>43186</c:v>
                </c:pt>
                <c:pt idx="559">
                  <c:v>43187</c:v>
                </c:pt>
                <c:pt idx="560">
                  <c:v>43188</c:v>
                </c:pt>
                <c:pt idx="561">
                  <c:v>43192</c:v>
                </c:pt>
                <c:pt idx="562">
                  <c:v>43193</c:v>
                </c:pt>
                <c:pt idx="563">
                  <c:v>43194</c:v>
                </c:pt>
                <c:pt idx="564">
                  <c:v>43195</c:v>
                </c:pt>
                <c:pt idx="565">
                  <c:v>43196</c:v>
                </c:pt>
                <c:pt idx="566">
                  <c:v>43199</c:v>
                </c:pt>
                <c:pt idx="567">
                  <c:v>43200</c:v>
                </c:pt>
                <c:pt idx="568">
                  <c:v>43201</c:v>
                </c:pt>
                <c:pt idx="569">
                  <c:v>43202</c:v>
                </c:pt>
                <c:pt idx="570">
                  <c:v>43203</c:v>
                </c:pt>
                <c:pt idx="571">
                  <c:v>43206</c:v>
                </c:pt>
                <c:pt idx="572">
                  <c:v>43207</c:v>
                </c:pt>
                <c:pt idx="573">
                  <c:v>43208</c:v>
                </c:pt>
                <c:pt idx="574">
                  <c:v>43209</c:v>
                </c:pt>
                <c:pt idx="575">
                  <c:v>43210</c:v>
                </c:pt>
                <c:pt idx="576">
                  <c:v>43213</c:v>
                </c:pt>
                <c:pt idx="577">
                  <c:v>43214</c:v>
                </c:pt>
                <c:pt idx="578">
                  <c:v>43215</c:v>
                </c:pt>
                <c:pt idx="579">
                  <c:v>43216</c:v>
                </c:pt>
                <c:pt idx="580">
                  <c:v>43217</c:v>
                </c:pt>
                <c:pt idx="581">
                  <c:v>43220</c:v>
                </c:pt>
                <c:pt idx="582">
                  <c:v>43221</c:v>
                </c:pt>
                <c:pt idx="583">
                  <c:v>43222</c:v>
                </c:pt>
                <c:pt idx="584">
                  <c:v>43223</c:v>
                </c:pt>
                <c:pt idx="585">
                  <c:v>43224</c:v>
                </c:pt>
                <c:pt idx="586">
                  <c:v>43227</c:v>
                </c:pt>
                <c:pt idx="587">
                  <c:v>43228</c:v>
                </c:pt>
                <c:pt idx="588">
                  <c:v>43229</c:v>
                </c:pt>
                <c:pt idx="589">
                  <c:v>43230</c:v>
                </c:pt>
                <c:pt idx="590">
                  <c:v>43231</c:v>
                </c:pt>
                <c:pt idx="591">
                  <c:v>43234</c:v>
                </c:pt>
                <c:pt idx="592">
                  <c:v>43235</c:v>
                </c:pt>
                <c:pt idx="593">
                  <c:v>43236</c:v>
                </c:pt>
                <c:pt idx="594">
                  <c:v>43237</c:v>
                </c:pt>
                <c:pt idx="595">
                  <c:v>43238</c:v>
                </c:pt>
                <c:pt idx="596">
                  <c:v>43241</c:v>
                </c:pt>
                <c:pt idx="597">
                  <c:v>43242</c:v>
                </c:pt>
                <c:pt idx="598">
                  <c:v>43243</c:v>
                </c:pt>
                <c:pt idx="599">
                  <c:v>43244</c:v>
                </c:pt>
                <c:pt idx="600">
                  <c:v>43245</c:v>
                </c:pt>
                <c:pt idx="601">
                  <c:v>43249</c:v>
                </c:pt>
                <c:pt idx="602">
                  <c:v>43250</c:v>
                </c:pt>
                <c:pt idx="603">
                  <c:v>43251</c:v>
                </c:pt>
                <c:pt idx="604">
                  <c:v>43252</c:v>
                </c:pt>
                <c:pt idx="605">
                  <c:v>43255</c:v>
                </c:pt>
                <c:pt idx="606">
                  <c:v>43256</c:v>
                </c:pt>
                <c:pt idx="607">
                  <c:v>43257</c:v>
                </c:pt>
                <c:pt idx="608">
                  <c:v>43258</c:v>
                </c:pt>
                <c:pt idx="609">
                  <c:v>43259</c:v>
                </c:pt>
                <c:pt idx="610">
                  <c:v>43262</c:v>
                </c:pt>
                <c:pt idx="611">
                  <c:v>43263</c:v>
                </c:pt>
                <c:pt idx="612">
                  <c:v>43264</c:v>
                </c:pt>
                <c:pt idx="613">
                  <c:v>43265</c:v>
                </c:pt>
                <c:pt idx="614">
                  <c:v>43266</c:v>
                </c:pt>
                <c:pt idx="615">
                  <c:v>43269</c:v>
                </c:pt>
                <c:pt idx="616">
                  <c:v>43270</c:v>
                </c:pt>
                <c:pt idx="617">
                  <c:v>43271</c:v>
                </c:pt>
                <c:pt idx="618">
                  <c:v>43272</c:v>
                </c:pt>
                <c:pt idx="619">
                  <c:v>43273</c:v>
                </c:pt>
                <c:pt idx="620">
                  <c:v>43276</c:v>
                </c:pt>
                <c:pt idx="621">
                  <c:v>43277</c:v>
                </c:pt>
                <c:pt idx="622">
                  <c:v>43278</c:v>
                </c:pt>
                <c:pt idx="623">
                  <c:v>43279</c:v>
                </c:pt>
                <c:pt idx="624">
                  <c:v>43280</c:v>
                </c:pt>
                <c:pt idx="625">
                  <c:v>43283</c:v>
                </c:pt>
                <c:pt idx="626">
                  <c:v>43284</c:v>
                </c:pt>
                <c:pt idx="627">
                  <c:v>43286</c:v>
                </c:pt>
                <c:pt idx="628">
                  <c:v>43287</c:v>
                </c:pt>
                <c:pt idx="629">
                  <c:v>43290</c:v>
                </c:pt>
                <c:pt idx="630">
                  <c:v>43291</c:v>
                </c:pt>
                <c:pt idx="631">
                  <c:v>43292</c:v>
                </c:pt>
                <c:pt idx="632">
                  <c:v>43293</c:v>
                </c:pt>
                <c:pt idx="633">
                  <c:v>43294</c:v>
                </c:pt>
                <c:pt idx="634">
                  <c:v>43297</c:v>
                </c:pt>
                <c:pt idx="635">
                  <c:v>43298</c:v>
                </c:pt>
                <c:pt idx="636">
                  <c:v>43299</c:v>
                </c:pt>
                <c:pt idx="637">
                  <c:v>43300</c:v>
                </c:pt>
                <c:pt idx="638">
                  <c:v>43301</c:v>
                </c:pt>
                <c:pt idx="639">
                  <c:v>43304</c:v>
                </c:pt>
                <c:pt idx="640">
                  <c:v>43305</c:v>
                </c:pt>
                <c:pt idx="641">
                  <c:v>43306</c:v>
                </c:pt>
                <c:pt idx="642">
                  <c:v>43307</c:v>
                </c:pt>
                <c:pt idx="643">
                  <c:v>43308</c:v>
                </c:pt>
                <c:pt idx="644">
                  <c:v>43311</c:v>
                </c:pt>
                <c:pt idx="645">
                  <c:v>43312</c:v>
                </c:pt>
                <c:pt idx="646">
                  <c:v>43313</c:v>
                </c:pt>
                <c:pt idx="647">
                  <c:v>43314</c:v>
                </c:pt>
                <c:pt idx="648">
                  <c:v>43315</c:v>
                </c:pt>
                <c:pt idx="649">
                  <c:v>43318</c:v>
                </c:pt>
                <c:pt idx="650">
                  <c:v>43319</c:v>
                </c:pt>
                <c:pt idx="651">
                  <c:v>43320</c:v>
                </c:pt>
                <c:pt idx="652">
                  <c:v>43321</c:v>
                </c:pt>
                <c:pt idx="653">
                  <c:v>43322</c:v>
                </c:pt>
                <c:pt idx="654">
                  <c:v>43325</c:v>
                </c:pt>
                <c:pt idx="655">
                  <c:v>43326</c:v>
                </c:pt>
                <c:pt idx="656">
                  <c:v>43327</c:v>
                </c:pt>
                <c:pt idx="657">
                  <c:v>43328</c:v>
                </c:pt>
                <c:pt idx="658">
                  <c:v>43329</c:v>
                </c:pt>
                <c:pt idx="659">
                  <c:v>43332</c:v>
                </c:pt>
                <c:pt idx="660">
                  <c:v>43333</c:v>
                </c:pt>
                <c:pt idx="661">
                  <c:v>43334</c:v>
                </c:pt>
                <c:pt idx="662">
                  <c:v>43335</c:v>
                </c:pt>
                <c:pt idx="663">
                  <c:v>43336</c:v>
                </c:pt>
                <c:pt idx="664">
                  <c:v>43339</c:v>
                </c:pt>
                <c:pt idx="665">
                  <c:v>43340</c:v>
                </c:pt>
                <c:pt idx="666">
                  <c:v>43341</c:v>
                </c:pt>
                <c:pt idx="667">
                  <c:v>43342</c:v>
                </c:pt>
                <c:pt idx="668">
                  <c:v>43343</c:v>
                </c:pt>
                <c:pt idx="669">
                  <c:v>43347</c:v>
                </c:pt>
                <c:pt idx="670">
                  <c:v>43348</c:v>
                </c:pt>
                <c:pt idx="671">
                  <c:v>43349</c:v>
                </c:pt>
                <c:pt idx="672">
                  <c:v>43350</c:v>
                </c:pt>
                <c:pt idx="673">
                  <c:v>43353</c:v>
                </c:pt>
                <c:pt idx="674">
                  <c:v>43354</c:v>
                </c:pt>
                <c:pt idx="675">
                  <c:v>43355</c:v>
                </c:pt>
                <c:pt idx="676">
                  <c:v>43356</c:v>
                </c:pt>
                <c:pt idx="677">
                  <c:v>43357</c:v>
                </c:pt>
                <c:pt idx="678">
                  <c:v>43360</c:v>
                </c:pt>
                <c:pt idx="679">
                  <c:v>43361</c:v>
                </c:pt>
                <c:pt idx="680">
                  <c:v>43362</c:v>
                </c:pt>
                <c:pt idx="681">
                  <c:v>43363</c:v>
                </c:pt>
                <c:pt idx="682">
                  <c:v>43364</c:v>
                </c:pt>
                <c:pt idx="683">
                  <c:v>43367</c:v>
                </c:pt>
                <c:pt idx="684">
                  <c:v>43368</c:v>
                </c:pt>
                <c:pt idx="685">
                  <c:v>43369</c:v>
                </c:pt>
                <c:pt idx="686">
                  <c:v>43370</c:v>
                </c:pt>
                <c:pt idx="687">
                  <c:v>43371</c:v>
                </c:pt>
                <c:pt idx="688">
                  <c:v>43374</c:v>
                </c:pt>
                <c:pt idx="689">
                  <c:v>43375</c:v>
                </c:pt>
                <c:pt idx="690">
                  <c:v>43376</c:v>
                </c:pt>
                <c:pt idx="691">
                  <c:v>43377</c:v>
                </c:pt>
                <c:pt idx="692">
                  <c:v>43378</c:v>
                </c:pt>
                <c:pt idx="693">
                  <c:v>43382</c:v>
                </c:pt>
                <c:pt idx="694">
                  <c:v>43383</c:v>
                </c:pt>
                <c:pt idx="695">
                  <c:v>43384</c:v>
                </c:pt>
                <c:pt idx="696">
                  <c:v>43385</c:v>
                </c:pt>
                <c:pt idx="697">
                  <c:v>43388</c:v>
                </c:pt>
                <c:pt idx="698">
                  <c:v>43389</c:v>
                </c:pt>
                <c:pt idx="699">
                  <c:v>43390</c:v>
                </c:pt>
                <c:pt idx="700">
                  <c:v>43391</c:v>
                </c:pt>
                <c:pt idx="701">
                  <c:v>43392</c:v>
                </c:pt>
                <c:pt idx="702">
                  <c:v>43395</c:v>
                </c:pt>
                <c:pt idx="703">
                  <c:v>43396</c:v>
                </c:pt>
                <c:pt idx="704">
                  <c:v>43397</c:v>
                </c:pt>
                <c:pt idx="705">
                  <c:v>43398</c:v>
                </c:pt>
                <c:pt idx="706">
                  <c:v>43399</c:v>
                </c:pt>
                <c:pt idx="707">
                  <c:v>43402</c:v>
                </c:pt>
                <c:pt idx="708">
                  <c:v>43403</c:v>
                </c:pt>
                <c:pt idx="709">
                  <c:v>43404</c:v>
                </c:pt>
                <c:pt idx="710">
                  <c:v>43405</c:v>
                </c:pt>
                <c:pt idx="711">
                  <c:v>43406</c:v>
                </c:pt>
                <c:pt idx="712">
                  <c:v>43409</c:v>
                </c:pt>
                <c:pt idx="713">
                  <c:v>43410</c:v>
                </c:pt>
                <c:pt idx="714">
                  <c:v>43411</c:v>
                </c:pt>
                <c:pt idx="715">
                  <c:v>43412</c:v>
                </c:pt>
                <c:pt idx="716">
                  <c:v>43413</c:v>
                </c:pt>
                <c:pt idx="717">
                  <c:v>43417</c:v>
                </c:pt>
                <c:pt idx="718">
                  <c:v>43418</c:v>
                </c:pt>
                <c:pt idx="719">
                  <c:v>43419</c:v>
                </c:pt>
                <c:pt idx="720">
                  <c:v>43420</c:v>
                </c:pt>
                <c:pt idx="721">
                  <c:v>43423</c:v>
                </c:pt>
                <c:pt idx="722">
                  <c:v>43424</c:v>
                </c:pt>
                <c:pt idx="723">
                  <c:v>43425</c:v>
                </c:pt>
                <c:pt idx="724">
                  <c:v>43427</c:v>
                </c:pt>
                <c:pt idx="725">
                  <c:v>43430</c:v>
                </c:pt>
                <c:pt idx="726">
                  <c:v>43431</c:v>
                </c:pt>
                <c:pt idx="727">
                  <c:v>43432</c:v>
                </c:pt>
                <c:pt idx="728">
                  <c:v>43433</c:v>
                </c:pt>
                <c:pt idx="729">
                  <c:v>43434</c:v>
                </c:pt>
                <c:pt idx="730">
                  <c:v>43437</c:v>
                </c:pt>
                <c:pt idx="731">
                  <c:v>43438</c:v>
                </c:pt>
                <c:pt idx="732">
                  <c:v>43440</c:v>
                </c:pt>
                <c:pt idx="733">
                  <c:v>43441</c:v>
                </c:pt>
                <c:pt idx="734">
                  <c:v>43444</c:v>
                </c:pt>
                <c:pt idx="735">
                  <c:v>43445</c:v>
                </c:pt>
                <c:pt idx="736">
                  <c:v>43446</c:v>
                </c:pt>
                <c:pt idx="737">
                  <c:v>43447</c:v>
                </c:pt>
                <c:pt idx="738">
                  <c:v>43448</c:v>
                </c:pt>
                <c:pt idx="739">
                  <c:v>43451</c:v>
                </c:pt>
                <c:pt idx="740">
                  <c:v>43452</c:v>
                </c:pt>
                <c:pt idx="741">
                  <c:v>43453</c:v>
                </c:pt>
                <c:pt idx="742">
                  <c:v>43454</c:v>
                </c:pt>
                <c:pt idx="743">
                  <c:v>43455</c:v>
                </c:pt>
                <c:pt idx="744">
                  <c:v>43458</c:v>
                </c:pt>
                <c:pt idx="745">
                  <c:v>43460</c:v>
                </c:pt>
                <c:pt idx="746">
                  <c:v>43461</c:v>
                </c:pt>
                <c:pt idx="747">
                  <c:v>43462</c:v>
                </c:pt>
                <c:pt idx="748">
                  <c:v>43465</c:v>
                </c:pt>
                <c:pt idx="749">
                  <c:v>43467</c:v>
                </c:pt>
                <c:pt idx="750">
                  <c:v>43468</c:v>
                </c:pt>
                <c:pt idx="751" formatCode="d\-mmm\-yy">
                  <c:v>43469</c:v>
                </c:pt>
                <c:pt idx="752" formatCode="d\-mmm\-yy">
                  <c:v>43472</c:v>
                </c:pt>
                <c:pt idx="753" formatCode="d\-mmm\-yy">
                  <c:v>43473</c:v>
                </c:pt>
                <c:pt idx="754" formatCode="d\-mmm\-yy">
                  <c:v>43474</c:v>
                </c:pt>
                <c:pt idx="755" formatCode="d\-mmm\-yy">
                  <c:v>43475</c:v>
                </c:pt>
                <c:pt idx="756" formatCode="d\-mmm\-yy">
                  <c:v>43476</c:v>
                </c:pt>
                <c:pt idx="757" formatCode="d\-mmm\-yy">
                  <c:v>43479</c:v>
                </c:pt>
                <c:pt idx="758" formatCode="d\-mmm\-yy">
                  <c:v>43480</c:v>
                </c:pt>
                <c:pt idx="759" formatCode="d\-mmm\-yy">
                  <c:v>43481</c:v>
                </c:pt>
                <c:pt idx="760" formatCode="d\-mmm\-yy">
                  <c:v>43482</c:v>
                </c:pt>
                <c:pt idx="761" formatCode="d\-mmm\-yy">
                  <c:v>43483</c:v>
                </c:pt>
                <c:pt idx="762" formatCode="d\-mmm\-yy">
                  <c:v>43487</c:v>
                </c:pt>
                <c:pt idx="763" formatCode="d\-mmm\-yy">
                  <c:v>43488</c:v>
                </c:pt>
                <c:pt idx="764" formatCode="d\-mmm\-yy">
                  <c:v>43489</c:v>
                </c:pt>
                <c:pt idx="765" formatCode="d\-mmm\-yy">
                  <c:v>43490</c:v>
                </c:pt>
                <c:pt idx="766" formatCode="d\-mmm\-yy">
                  <c:v>43493</c:v>
                </c:pt>
                <c:pt idx="767" formatCode="d\-mmm\-yy">
                  <c:v>43494</c:v>
                </c:pt>
                <c:pt idx="768" formatCode="d\-mmm\-yy">
                  <c:v>43495</c:v>
                </c:pt>
                <c:pt idx="769" formatCode="d\-mmm\-yy">
                  <c:v>43496</c:v>
                </c:pt>
                <c:pt idx="770" formatCode="d\-mmm\-yy">
                  <c:v>43497</c:v>
                </c:pt>
                <c:pt idx="771" formatCode="d\-mmm\-yy">
                  <c:v>43500</c:v>
                </c:pt>
                <c:pt idx="772" formatCode="d\-mmm\-yy">
                  <c:v>43501</c:v>
                </c:pt>
                <c:pt idx="773" formatCode="d\-mmm\-yy">
                  <c:v>43502</c:v>
                </c:pt>
                <c:pt idx="774" formatCode="d\-mmm\-yy">
                  <c:v>43503</c:v>
                </c:pt>
                <c:pt idx="775" formatCode="d\-mmm\-yy">
                  <c:v>43504</c:v>
                </c:pt>
                <c:pt idx="776" formatCode="d\-mmm\-yy">
                  <c:v>43507</c:v>
                </c:pt>
                <c:pt idx="777" formatCode="d\-mmm\-yy">
                  <c:v>43508</c:v>
                </c:pt>
                <c:pt idx="778" formatCode="d\-mmm\-yy">
                  <c:v>43509</c:v>
                </c:pt>
                <c:pt idx="779" formatCode="d\-mmm\-yy">
                  <c:v>43510</c:v>
                </c:pt>
                <c:pt idx="780" formatCode="d\-mmm\-yy">
                  <c:v>43511</c:v>
                </c:pt>
                <c:pt idx="781" formatCode="d\-mmm\-yy">
                  <c:v>43515</c:v>
                </c:pt>
                <c:pt idx="782" formatCode="d\-mmm\-yy">
                  <c:v>43516</c:v>
                </c:pt>
                <c:pt idx="783" formatCode="d\-mmm\-yy">
                  <c:v>43517</c:v>
                </c:pt>
                <c:pt idx="784" formatCode="d\-mmm\-yy">
                  <c:v>43518</c:v>
                </c:pt>
                <c:pt idx="785" formatCode="d\-mmm\-yy">
                  <c:v>43521</c:v>
                </c:pt>
                <c:pt idx="786" formatCode="d\-mmm\-yy">
                  <c:v>43522</c:v>
                </c:pt>
                <c:pt idx="787" formatCode="d\-mmm\-yy">
                  <c:v>43523</c:v>
                </c:pt>
                <c:pt idx="788" formatCode="d\-mmm\-yy">
                  <c:v>43524</c:v>
                </c:pt>
                <c:pt idx="789" formatCode="d\-mmm\-yy">
                  <c:v>43525</c:v>
                </c:pt>
                <c:pt idx="790" formatCode="d\-mmm\-yy">
                  <c:v>43528</c:v>
                </c:pt>
                <c:pt idx="791" formatCode="d\-mmm\-yy">
                  <c:v>43529</c:v>
                </c:pt>
                <c:pt idx="792" formatCode="d\-mmm\-yy">
                  <c:v>43530</c:v>
                </c:pt>
                <c:pt idx="793" formatCode="d\-mmm\-yy">
                  <c:v>43531</c:v>
                </c:pt>
                <c:pt idx="794" formatCode="d\-mmm\-yy">
                  <c:v>43532</c:v>
                </c:pt>
                <c:pt idx="795" formatCode="d\-mmm\-yy">
                  <c:v>43535</c:v>
                </c:pt>
              </c:numCache>
            </c:numRef>
          </c:cat>
          <c:val>
            <c:numRef>
              <c:f>'10YR Data'!$C$7:$C$802</c:f>
              <c:numCache>
                <c:formatCode>0.00%</c:formatCode>
                <c:ptCount val="796"/>
                <c:pt idx="0">
                  <c:v>2.2400000000000003E-2</c:v>
                </c:pt>
                <c:pt idx="1">
                  <c:v>2.2499999999999999E-2</c:v>
                </c:pt>
                <c:pt idx="2">
                  <c:v>2.18E-2</c:v>
                </c:pt>
                <c:pt idx="3">
                  <c:v>2.1600000000000001E-2</c:v>
                </c:pt>
                <c:pt idx="4">
                  <c:v>2.1299999999999999E-2</c:v>
                </c:pt>
                <c:pt idx="5">
                  <c:v>2.1700000000000001E-2</c:v>
                </c:pt>
                <c:pt idx="6">
                  <c:v>2.12E-2</c:v>
                </c:pt>
                <c:pt idx="7">
                  <c:v>2.0799999999999999E-2</c:v>
                </c:pt>
                <c:pt idx="8">
                  <c:v>2.1000000000000001E-2</c:v>
                </c:pt>
                <c:pt idx="9">
                  <c:v>2.0299999999999999E-2</c:v>
                </c:pt>
                <c:pt idx="10">
                  <c:v>2.06E-2</c:v>
                </c:pt>
                <c:pt idx="11">
                  <c:v>2.0099999999999996E-2</c:v>
                </c:pt>
                <c:pt idx="12">
                  <c:v>2.0199999999999999E-2</c:v>
                </c:pt>
                <c:pt idx="13">
                  <c:v>2.07E-2</c:v>
                </c:pt>
                <c:pt idx="14">
                  <c:v>2.0299999999999999E-2</c:v>
                </c:pt>
                <c:pt idx="15">
                  <c:v>2.0099999999999996E-2</c:v>
                </c:pt>
                <c:pt idx="16">
                  <c:v>2.0199999999999999E-2</c:v>
                </c:pt>
                <c:pt idx="17">
                  <c:v>0.02</c:v>
                </c:pt>
                <c:pt idx="18">
                  <c:v>1.9400000000000001E-2</c:v>
                </c:pt>
                <c:pt idx="19">
                  <c:v>1.9699999999999999E-2</c:v>
                </c:pt>
                <c:pt idx="20">
                  <c:v>1.8700000000000001E-2</c:v>
                </c:pt>
                <c:pt idx="21">
                  <c:v>1.8799999999999997E-2</c:v>
                </c:pt>
                <c:pt idx="22">
                  <c:v>1.8700000000000001E-2</c:v>
                </c:pt>
                <c:pt idx="23">
                  <c:v>1.8600000000000002E-2</c:v>
                </c:pt>
                <c:pt idx="24">
                  <c:v>1.7500000000000002E-2</c:v>
                </c:pt>
                <c:pt idx="25">
                  <c:v>1.7399999999999999E-2</c:v>
                </c:pt>
                <c:pt idx="26">
                  <c:v>1.7100000000000001E-2</c:v>
                </c:pt>
                <c:pt idx="27">
                  <c:v>1.6299999999999999E-2</c:v>
                </c:pt>
                <c:pt idx="28">
                  <c:v>1.7399999999999999E-2</c:v>
                </c:pt>
                <c:pt idx="29">
                  <c:v>1.78E-2</c:v>
                </c:pt>
                <c:pt idx="30">
                  <c:v>1.8100000000000002E-2</c:v>
                </c:pt>
                <c:pt idx="31">
                  <c:v>1.7500000000000002E-2</c:v>
                </c:pt>
                <c:pt idx="32">
                  <c:v>1.7600000000000001E-2</c:v>
                </c:pt>
                <c:pt idx="33">
                  <c:v>1.77E-2</c:v>
                </c:pt>
                <c:pt idx="34">
                  <c:v>1.7399999999999999E-2</c:v>
                </c:pt>
                <c:pt idx="35">
                  <c:v>1.7500000000000002E-2</c:v>
                </c:pt>
                <c:pt idx="36">
                  <c:v>1.7100000000000001E-2</c:v>
                </c:pt>
                <c:pt idx="37">
                  <c:v>1.7600000000000001E-2</c:v>
                </c:pt>
                <c:pt idx="38">
                  <c:v>1.7399999999999999E-2</c:v>
                </c:pt>
                <c:pt idx="39">
                  <c:v>1.83E-2</c:v>
                </c:pt>
                <c:pt idx="40">
                  <c:v>1.84E-2</c:v>
                </c:pt>
                <c:pt idx="41">
                  <c:v>1.83E-2</c:v>
                </c:pt>
                <c:pt idx="42">
                  <c:v>1.8799999999999997E-2</c:v>
                </c:pt>
                <c:pt idx="43">
                  <c:v>1.9099999999999999E-2</c:v>
                </c:pt>
                <c:pt idx="44">
                  <c:v>1.83E-2</c:v>
                </c:pt>
                <c:pt idx="45">
                  <c:v>1.9E-2</c:v>
                </c:pt>
                <c:pt idx="46">
                  <c:v>1.9299999999999998E-2</c:v>
                </c:pt>
                <c:pt idx="47">
                  <c:v>1.9799999999999998E-2</c:v>
                </c:pt>
                <c:pt idx="48">
                  <c:v>1.9699999999999999E-2</c:v>
                </c:pt>
                <c:pt idx="49">
                  <c:v>1.9699999999999999E-2</c:v>
                </c:pt>
                <c:pt idx="50">
                  <c:v>1.9400000000000001E-2</c:v>
                </c:pt>
                <c:pt idx="51">
                  <c:v>1.9099999999999999E-2</c:v>
                </c:pt>
                <c:pt idx="52">
                  <c:v>1.8799999999999997E-2</c:v>
                </c:pt>
                <c:pt idx="53">
                  <c:v>1.9199999999999998E-2</c:v>
                </c:pt>
                <c:pt idx="54">
                  <c:v>1.9400000000000001E-2</c:v>
                </c:pt>
                <c:pt idx="55">
                  <c:v>1.8799999999999997E-2</c:v>
                </c:pt>
                <c:pt idx="56">
                  <c:v>1.9099999999999999E-2</c:v>
                </c:pt>
                <c:pt idx="57">
                  <c:v>1.89E-2</c:v>
                </c:pt>
                <c:pt idx="58">
                  <c:v>1.8100000000000002E-2</c:v>
                </c:pt>
                <c:pt idx="59">
                  <c:v>1.83E-2</c:v>
                </c:pt>
                <c:pt idx="60">
                  <c:v>1.78E-2</c:v>
                </c:pt>
                <c:pt idx="61">
                  <c:v>1.7899999999999999E-2</c:v>
                </c:pt>
                <c:pt idx="62">
                  <c:v>1.78E-2</c:v>
                </c:pt>
                <c:pt idx="63">
                  <c:v>1.7299999999999999E-2</c:v>
                </c:pt>
                <c:pt idx="64">
                  <c:v>1.7600000000000001E-2</c:v>
                </c:pt>
                <c:pt idx="65">
                  <c:v>1.7000000000000001E-2</c:v>
                </c:pt>
                <c:pt idx="66">
                  <c:v>1.72E-2</c:v>
                </c:pt>
                <c:pt idx="67">
                  <c:v>1.7299999999999999E-2</c:v>
                </c:pt>
                <c:pt idx="68">
                  <c:v>1.7899999999999999E-2</c:v>
                </c:pt>
                <c:pt idx="69">
                  <c:v>1.77E-2</c:v>
                </c:pt>
                <c:pt idx="70">
                  <c:v>1.8000000000000002E-2</c:v>
                </c:pt>
                <c:pt idx="71">
                  <c:v>1.7600000000000001E-2</c:v>
                </c:pt>
                <c:pt idx="72">
                  <c:v>1.78E-2</c:v>
                </c:pt>
                <c:pt idx="73">
                  <c:v>1.7899999999999999E-2</c:v>
                </c:pt>
                <c:pt idx="74">
                  <c:v>1.8500000000000003E-2</c:v>
                </c:pt>
                <c:pt idx="75">
                  <c:v>1.8799999999999997E-2</c:v>
                </c:pt>
                <c:pt idx="76">
                  <c:v>1.89E-2</c:v>
                </c:pt>
                <c:pt idx="77">
                  <c:v>1.9099999999999999E-2</c:v>
                </c:pt>
                <c:pt idx="78">
                  <c:v>1.9400000000000001E-2</c:v>
                </c:pt>
                <c:pt idx="79">
                  <c:v>1.8700000000000001E-2</c:v>
                </c:pt>
                <c:pt idx="80">
                  <c:v>1.84E-2</c:v>
                </c:pt>
                <c:pt idx="81">
                  <c:v>1.83E-2</c:v>
                </c:pt>
                <c:pt idx="82">
                  <c:v>1.8799999999999997E-2</c:v>
                </c:pt>
                <c:pt idx="83">
                  <c:v>1.8100000000000002E-2</c:v>
                </c:pt>
                <c:pt idx="84">
                  <c:v>1.7899999999999999E-2</c:v>
                </c:pt>
                <c:pt idx="85">
                  <c:v>1.7600000000000001E-2</c:v>
                </c:pt>
                <c:pt idx="86">
                  <c:v>1.7899999999999999E-2</c:v>
                </c:pt>
                <c:pt idx="87">
                  <c:v>1.77E-2</c:v>
                </c:pt>
                <c:pt idx="88">
                  <c:v>1.77E-2</c:v>
                </c:pt>
                <c:pt idx="89">
                  <c:v>1.7299999999999999E-2</c:v>
                </c:pt>
                <c:pt idx="90">
                  <c:v>1.7500000000000002E-2</c:v>
                </c:pt>
                <c:pt idx="91">
                  <c:v>1.7100000000000001E-2</c:v>
                </c:pt>
                <c:pt idx="92">
                  <c:v>1.7500000000000002E-2</c:v>
                </c:pt>
                <c:pt idx="93">
                  <c:v>1.7600000000000001E-2</c:v>
                </c:pt>
                <c:pt idx="94">
                  <c:v>1.8700000000000001E-2</c:v>
                </c:pt>
                <c:pt idx="95">
                  <c:v>1.8500000000000003E-2</c:v>
                </c:pt>
                <c:pt idx="96">
                  <c:v>1.8500000000000003E-2</c:v>
                </c:pt>
                <c:pt idx="97">
                  <c:v>1.84E-2</c:v>
                </c:pt>
                <c:pt idx="98">
                  <c:v>1.8600000000000002E-2</c:v>
                </c:pt>
                <c:pt idx="99">
                  <c:v>1.8700000000000001E-2</c:v>
                </c:pt>
                <c:pt idx="100">
                  <c:v>1.83E-2</c:v>
                </c:pt>
                <c:pt idx="101">
                  <c:v>1.8500000000000003E-2</c:v>
                </c:pt>
                <c:pt idx="102">
                  <c:v>1.84E-2</c:v>
                </c:pt>
                <c:pt idx="103">
                  <c:v>1.8500000000000003E-2</c:v>
                </c:pt>
                <c:pt idx="104">
                  <c:v>1.8100000000000002E-2</c:v>
                </c:pt>
                <c:pt idx="105">
                  <c:v>1.7100000000000001E-2</c:v>
                </c:pt>
                <c:pt idx="106">
                  <c:v>1.7299999999999999E-2</c:v>
                </c:pt>
                <c:pt idx="107">
                  <c:v>1.72E-2</c:v>
                </c:pt>
                <c:pt idx="108">
                  <c:v>1.7100000000000001E-2</c:v>
                </c:pt>
                <c:pt idx="109">
                  <c:v>1.6799999999999999E-2</c:v>
                </c:pt>
                <c:pt idx="110">
                  <c:v>1.6399999999999998E-2</c:v>
                </c:pt>
                <c:pt idx="111">
                  <c:v>1.6200000000000003E-2</c:v>
                </c:pt>
                <c:pt idx="112">
                  <c:v>1.6200000000000003E-2</c:v>
                </c:pt>
                <c:pt idx="113">
                  <c:v>1.6E-2</c:v>
                </c:pt>
                <c:pt idx="114">
                  <c:v>1.5700000000000002E-2</c:v>
                </c:pt>
                <c:pt idx="115">
                  <c:v>1.6200000000000003E-2</c:v>
                </c:pt>
                <c:pt idx="116">
                  <c:v>1.67E-2</c:v>
                </c:pt>
                <c:pt idx="117">
                  <c:v>1.7100000000000001E-2</c:v>
                </c:pt>
                <c:pt idx="118">
                  <c:v>1.6899999999999998E-2</c:v>
                </c:pt>
                <c:pt idx="119">
                  <c:v>1.7399999999999999E-2</c:v>
                </c:pt>
                <c:pt idx="120">
                  <c:v>1.5700000000000002E-2</c:v>
                </c:pt>
                <c:pt idx="121">
                  <c:v>1.46E-2</c:v>
                </c:pt>
                <c:pt idx="122">
                  <c:v>1.46E-2</c:v>
                </c:pt>
                <c:pt idx="123">
                  <c:v>1.4999999999999999E-2</c:v>
                </c:pt>
                <c:pt idx="124">
                  <c:v>1.49E-2</c:v>
                </c:pt>
                <c:pt idx="125">
                  <c:v>1.46E-2</c:v>
                </c:pt>
                <c:pt idx="126">
                  <c:v>1.37E-2</c:v>
                </c:pt>
                <c:pt idx="127">
                  <c:v>1.38E-2</c:v>
                </c:pt>
                <c:pt idx="128">
                  <c:v>1.3999999999999999E-2</c:v>
                </c:pt>
                <c:pt idx="129">
                  <c:v>1.37E-2</c:v>
                </c:pt>
                <c:pt idx="130">
                  <c:v>1.43E-2</c:v>
                </c:pt>
                <c:pt idx="131">
                  <c:v>1.5300000000000001E-2</c:v>
                </c:pt>
                <c:pt idx="132">
                  <c:v>1.4800000000000001E-2</c:v>
                </c:pt>
                <c:pt idx="133">
                  <c:v>1.5300000000000001E-2</c:v>
                </c:pt>
                <c:pt idx="134">
                  <c:v>1.6E-2</c:v>
                </c:pt>
                <c:pt idx="135">
                  <c:v>1.5900000000000001E-2</c:v>
                </c:pt>
                <c:pt idx="136">
                  <c:v>1.5600000000000001E-2</c:v>
                </c:pt>
                <c:pt idx="137">
                  <c:v>1.5900000000000001E-2</c:v>
                </c:pt>
                <c:pt idx="138">
                  <c:v>1.5700000000000002E-2</c:v>
                </c:pt>
                <c:pt idx="139">
                  <c:v>1.5700000000000002E-2</c:v>
                </c:pt>
                <c:pt idx="140">
                  <c:v>1.5800000000000002E-2</c:v>
                </c:pt>
                <c:pt idx="141">
                  <c:v>1.5700000000000002E-2</c:v>
                </c:pt>
                <c:pt idx="142">
                  <c:v>1.52E-2</c:v>
                </c:pt>
                <c:pt idx="143">
                  <c:v>1.52E-2</c:v>
                </c:pt>
                <c:pt idx="144">
                  <c:v>1.46E-2</c:v>
                </c:pt>
                <c:pt idx="145">
                  <c:v>1.5100000000000001E-2</c:v>
                </c:pt>
                <c:pt idx="146">
                  <c:v>1.55E-2</c:v>
                </c:pt>
                <c:pt idx="147">
                  <c:v>1.55E-2</c:v>
                </c:pt>
                <c:pt idx="148">
                  <c:v>1.5100000000000001E-2</c:v>
                </c:pt>
                <c:pt idx="149">
                  <c:v>1.5900000000000001E-2</c:v>
                </c:pt>
                <c:pt idx="150">
                  <c:v>1.5900000000000001E-2</c:v>
                </c:pt>
                <c:pt idx="151">
                  <c:v>1.55E-2</c:v>
                </c:pt>
                <c:pt idx="152">
                  <c:v>1.4999999999999999E-2</c:v>
                </c:pt>
                <c:pt idx="153">
                  <c:v>1.5700000000000002E-2</c:v>
                </c:pt>
                <c:pt idx="154">
                  <c:v>1.5100000000000001E-2</c:v>
                </c:pt>
                <c:pt idx="155">
                  <c:v>1.55E-2</c:v>
                </c:pt>
                <c:pt idx="156">
                  <c:v>1.5700000000000002E-2</c:v>
                </c:pt>
                <c:pt idx="157">
                  <c:v>1.5600000000000001E-2</c:v>
                </c:pt>
                <c:pt idx="158">
                  <c:v>1.5300000000000001E-2</c:v>
                </c:pt>
                <c:pt idx="159">
                  <c:v>1.5800000000000002E-2</c:v>
                </c:pt>
                <c:pt idx="160">
                  <c:v>1.55E-2</c:v>
                </c:pt>
                <c:pt idx="161">
                  <c:v>1.55E-2</c:v>
                </c:pt>
                <c:pt idx="162">
                  <c:v>1.5600000000000001E-2</c:v>
                </c:pt>
                <c:pt idx="163">
                  <c:v>1.5800000000000002E-2</c:v>
                </c:pt>
                <c:pt idx="164">
                  <c:v>1.6200000000000003E-2</c:v>
                </c:pt>
                <c:pt idx="165">
                  <c:v>1.5700000000000002E-2</c:v>
                </c:pt>
                <c:pt idx="166">
                  <c:v>1.5700000000000002E-2</c:v>
                </c:pt>
                <c:pt idx="167">
                  <c:v>1.5800000000000002E-2</c:v>
                </c:pt>
                <c:pt idx="168">
                  <c:v>1.5700000000000002E-2</c:v>
                </c:pt>
                <c:pt idx="169">
                  <c:v>1.6E-2</c:v>
                </c:pt>
                <c:pt idx="170">
                  <c:v>1.55E-2</c:v>
                </c:pt>
                <c:pt idx="171">
                  <c:v>1.54E-2</c:v>
                </c:pt>
                <c:pt idx="172">
                  <c:v>1.61E-2</c:v>
                </c:pt>
                <c:pt idx="173">
                  <c:v>1.67E-2</c:v>
                </c:pt>
                <c:pt idx="174">
                  <c:v>1.6799999999999999E-2</c:v>
                </c:pt>
                <c:pt idx="175">
                  <c:v>1.7299999999999999E-2</c:v>
                </c:pt>
                <c:pt idx="176">
                  <c:v>1.7000000000000001E-2</c:v>
                </c:pt>
                <c:pt idx="177">
                  <c:v>1.7100000000000001E-2</c:v>
                </c:pt>
                <c:pt idx="178">
                  <c:v>1.7000000000000001E-2</c:v>
                </c:pt>
                <c:pt idx="179">
                  <c:v>1.7000000000000001E-2</c:v>
                </c:pt>
                <c:pt idx="180">
                  <c:v>1.6899999999999998E-2</c:v>
                </c:pt>
                <c:pt idx="181">
                  <c:v>1.66E-2</c:v>
                </c:pt>
                <c:pt idx="182">
                  <c:v>1.6299999999999999E-2</c:v>
                </c:pt>
                <c:pt idx="183">
                  <c:v>1.6200000000000003E-2</c:v>
                </c:pt>
                <c:pt idx="184">
                  <c:v>1.5900000000000001E-2</c:v>
                </c:pt>
                <c:pt idx="185">
                  <c:v>1.5600000000000001E-2</c:v>
                </c:pt>
                <c:pt idx="186">
                  <c:v>1.5700000000000002E-2</c:v>
                </c:pt>
                <c:pt idx="187">
                  <c:v>1.5600000000000001E-2</c:v>
                </c:pt>
                <c:pt idx="188">
                  <c:v>1.6E-2</c:v>
                </c:pt>
                <c:pt idx="189">
                  <c:v>1.6299999999999999E-2</c:v>
                </c:pt>
                <c:pt idx="190">
                  <c:v>1.6899999999999998E-2</c:v>
                </c:pt>
                <c:pt idx="191">
                  <c:v>1.72E-2</c:v>
                </c:pt>
                <c:pt idx="192">
                  <c:v>1.7500000000000002E-2</c:v>
                </c:pt>
                <c:pt idx="193">
                  <c:v>1.7299999999999999E-2</c:v>
                </c:pt>
                <c:pt idx="194">
                  <c:v>1.77E-2</c:v>
                </c:pt>
                <c:pt idx="195">
                  <c:v>1.7899999999999999E-2</c:v>
                </c:pt>
                <c:pt idx="196">
                  <c:v>1.7500000000000002E-2</c:v>
                </c:pt>
                <c:pt idx="197">
                  <c:v>1.8000000000000002E-2</c:v>
                </c:pt>
                <c:pt idx="198">
                  <c:v>1.77E-2</c:v>
                </c:pt>
                <c:pt idx="199">
                  <c:v>1.7500000000000002E-2</c:v>
                </c:pt>
                <c:pt idx="200">
                  <c:v>1.7600000000000001E-2</c:v>
                </c:pt>
                <c:pt idx="201">
                  <c:v>1.7600000000000001E-2</c:v>
                </c:pt>
                <c:pt idx="202">
                  <c:v>1.7399999999999999E-2</c:v>
                </c:pt>
                <c:pt idx="203">
                  <c:v>1.77E-2</c:v>
                </c:pt>
                <c:pt idx="204">
                  <c:v>1.77E-2</c:v>
                </c:pt>
                <c:pt idx="205">
                  <c:v>1.7899999999999999E-2</c:v>
                </c:pt>
                <c:pt idx="206">
                  <c:v>1.8500000000000003E-2</c:v>
                </c:pt>
                <c:pt idx="207">
                  <c:v>1.8600000000000002E-2</c:v>
                </c:pt>
                <c:pt idx="208">
                  <c:v>1.84E-2</c:v>
                </c:pt>
                <c:pt idx="209">
                  <c:v>1.83E-2</c:v>
                </c:pt>
                <c:pt idx="210">
                  <c:v>1.8100000000000002E-2</c:v>
                </c:pt>
                <c:pt idx="211">
                  <c:v>1.8200000000000001E-2</c:v>
                </c:pt>
                <c:pt idx="212">
                  <c:v>1.7899999999999999E-2</c:v>
                </c:pt>
                <c:pt idx="213">
                  <c:v>1.83E-2</c:v>
                </c:pt>
                <c:pt idx="214">
                  <c:v>1.8799999999999997E-2</c:v>
                </c:pt>
                <c:pt idx="215">
                  <c:v>2.07E-2</c:v>
                </c:pt>
                <c:pt idx="216">
                  <c:v>2.1499999999999998E-2</c:v>
                </c:pt>
                <c:pt idx="217">
                  <c:v>2.23E-2</c:v>
                </c:pt>
                <c:pt idx="218">
                  <c:v>2.23E-2</c:v>
                </c:pt>
                <c:pt idx="219">
                  <c:v>2.2200000000000001E-2</c:v>
                </c:pt>
                <c:pt idx="220">
                  <c:v>2.29E-2</c:v>
                </c:pt>
                <c:pt idx="221">
                  <c:v>2.3399999999999997E-2</c:v>
                </c:pt>
                <c:pt idx="222">
                  <c:v>2.3300000000000001E-2</c:v>
                </c:pt>
                <c:pt idx="223">
                  <c:v>2.3099999999999999E-2</c:v>
                </c:pt>
                <c:pt idx="224">
                  <c:v>2.3599999999999999E-2</c:v>
                </c:pt>
                <c:pt idx="225">
                  <c:v>2.3599999999999999E-2</c:v>
                </c:pt>
                <c:pt idx="226">
                  <c:v>2.3199999999999998E-2</c:v>
                </c:pt>
                <c:pt idx="227">
                  <c:v>2.3E-2</c:v>
                </c:pt>
                <c:pt idx="228">
                  <c:v>2.3700000000000002E-2</c:v>
                </c:pt>
                <c:pt idx="229">
                  <c:v>2.4500000000000001E-2</c:v>
                </c:pt>
                <c:pt idx="230">
                  <c:v>2.4E-2</c:v>
                </c:pt>
                <c:pt idx="231">
                  <c:v>2.3900000000000001E-2</c:v>
                </c:pt>
                <c:pt idx="232">
                  <c:v>2.3900000000000001E-2</c:v>
                </c:pt>
                <c:pt idx="233">
                  <c:v>2.3399999999999997E-2</c:v>
                </c:pt>
                <c:pt idx="234">
                  <c:v>2.4E-2</c:v>
                </c:pt>
                <c:pt idx="235">
                  <c:v>2.4700000000000003E-2</c:v>
                </c:pt>
                <c:pt idx="236">
                  <c:v>2.4900000000000002E-2</c:v>
                </c:pt>
                <c:pt idx="237">
                  <c:v>2.4799999999999999E-2</c:v>
                </c:pt>
                <c:pt idx="238">
                  <c:v>2.5399999999999999E-2</c:v>
                </c:pt>
                <c:pt idx="239">
                  <c:v>2.6000000000000002E-2</c:v>
                </c:pt>
                <c:pt idx="240">
                  <c:v>2.6000000000000002E-2</c:v>
                </c:pt>
                <c:pt idx="241">
                  <c:v>2.5399999999999999E-2</c:v>
                </c:pt>
                <c:pt idx="242">
                  <c:v>2.5699999999999997E-2</c:v>
                </c:pt>
                <c:pt idx="243">
                  <c:v>2.5499999999999998E-2</c:v>
                </c:pt>
                <c:pt idx="244">
                  <c:v>2.5499999999999998E-2</c:v>
                </c:pt>
                <c:pt idx="245">
                  <c:v>2.5499999999999998E-2</c:v>
                </c:pt>
                <c:pt idx="246">
                  <c:v>2.5699999999999997E-2</c:v>
                </c:pt>
                <c:pt idx="247">
                  <c:v>2.5099999999999997E-2</c:v>
                </c:pt>
                <c:pt idx="248">
                  <c:v>2.4900000000000002E-2</c:v>
                </c:pt>
                <c:pt idx="249">
                  <c:v>2.4500000000000001E-2</c:v>
                </c:pt>
                <c:pt idx="250">
                  <c:v>2.4500000000000001E-2</c:v>
                </c:pt>
                <c:pt idx="251">
                  <c:v>2.46E-2</c:v>
                </c:pt>
                <c:pt idx="252">
                  <c:v>2.3700000000000002E-2</c:v>
                </c:pt>
                <c:pt idx="253">
                  <c:v>2.4199999999999999E-2</c:v>
                </c:pt>
                <c:pt idx="254">
                  <c:v>2.3799999999999998E-2</c:v>
                </c:pt>
                <c:pt idx="255">
                  <c:v>2.3799999999999998E-2</c:v>
                </c:pt>
                <c:pt idx="256">
                  <c:v>2.3799999999999998E-2</c:v>
                </c:pt>
                <c:pt idx="257">
                  <c:v>2.3599999999999999E-2</c:v>
                </c:pt>
                <c:pt idx="258">
                  <c:v>2.4E-2</c:v>
                </c:pt>
                <c:pt idx="259">
                  <c:v>2.3300000000000001E-2</c:v>
                </c:pt>
                <c:pt idx="260">
                  <c:v>2.4199999999999999E-2</c:v>
                </c:pt>
                <c:pt idx="261">
                  <c:v>2.4700000000000003E-2</c:v>
                </c:pt>
                <c:pt idx="262">
                  <c:v>2.4799999999999999E-2</c:v>
                </c:pt>
                <c:pt idx="263">
                  <c:v>2.41E-2</c:v>
                </c:pt>
                <c:pt idx="264">
                  <c:v>2.4700000000000003E-2</c:v>
                </c:pt>
                <c:pt idx="265">
                  <c:v>2.53E-2</c:v>
                </c:pt>
                <c:pt idx="266">
                  <c:v>2.5099999999999997E-2</c:v>
                </c:pt>
                <c:pt idx="267">
                  <c:v>2.4900000000000002E-2</c:v>
                </c:pt>
                <c:pt idx="268">
                  <c:v>2.4900000000000002E-2</c:v>
                </c:pt>
                <c:pt idx="269">
                  <c:v>2.4500000000000001E-2</c:v>
                </c:pt>
                <c:pt idx="270">
                  <c:v>2.4799999999999999E-2</c:v>
                </c:pt>
                <c:pt idx="271">
                  <c:v>2.4799999999999999E-2</c:v>
                </c:pt>
                <c:pt idx="272">
                  <c:v>2.4900000000000002E-2</c:v>
                </c:pt>
                <c:pt idx="273">
                  <c:v>2.4199999999999999E-2</c:v>
                </c:pt>
                <c:pt idx="274">
                  <c:v>2.4E-2</c:v>
                </c:pt>
                <c:pt idx="275">
                  <c:v>2.3399999999999997E-2</c:v>
                </c:pt>
                <c:pt idx="276">
                  <c:v>2.4E-2</c:v>
                </c:pt>
                <c:pt idx="277">
                  <c:v>2.41E-2</c:v>
                </c:pt>
                <c:pt idx="278">
                  <c:v>2.4300000000000002E-2</c:v>
                </c:pt>
                <c:pt idx="279">
                  <c:v>2.4700000000000003E-2</c:v>
                </c:pt>
                <c:pt idx="280">
                  <c:v>2.5099999999999997E-2</c:v>
                </c:pt>
                <c:pt idx="281">
                  <c:v>2.4500000000000001E-2</c:v>
                </c:pt>
                <c:pt idx="282">
                  <c:v>2.4199999999999999E-2</c:v>
                </c:pt>
                <c:pt idx="283">
                  <c:v>2.4300000000000002E-2</c:v>
                </c:pt>
                <c:pt idx="284">
                  <c:v>2.4199999999999999E-2</c:v>
                </c:pt>
                <c:pt idx="285">
                  <c:v>2.3799999999999998E-2</c:v>
                </c:pt>
                <c:pt idx="286">
                  <c:v>2.3099999999999999E-2</c:v>
                </c:pt>
                <c:pt idx="287">
                  <c:v>2.3599999999999999E-2</c:v>
                </c:pt>
                <c:pt idx="288">
                  <c:v>2.3599999999999999E-2</c:v>
                </c:pt>
                <c:pt idx="289">
                  <c:v>2.46E-2</c:v>
                </c:pt>
                <c:pt idx="290">
                  <c:v>2.4900000000000002E-2</c:v>
                </c:pt>
                <c:pt idx="291">
                  <c:v>2.4900000000000002E-2</c:v>
                </c:pt>
                <c:pt idx="292">
                  <c:v>2.4900000000000002E-2</c:v>
                </c:pt>
                <c:pt idx="293">
                  <c:v>2.52E-2</c:v>
                </c:pt>
                <c:pt idx="294">
                  <c:v>2.5699999999999997E-2</c:v>
                </c:pt>
                <c:pt idx="295">
                  <c:v>2.6000000000000002E-2</c:v>
                </c:pt>
                <c:pt idx="296">
                  <c:v>2.58E-2</c:v>
                </c:pt>
                <c:pt idx="297">
                  <c:v>2.6200000000000001E-2</c:v>
                </c:pt>
                <c:pt idx="298">
                  <c:v>2.6000000000000002E-2</c:v>
                </c:pt>
                <c:pt idx="299">
                  <c:v>2.5099999999999997E-2</c:v>
                </c:pt>
                <c:pt idx="300">
                  <c:v>2.53E-2</c:v>
                </c:pt>
                <c:pt idx="301">
                  <c:v>2.5000000000000001E-2</c:v>
                </c:pt>
                <c:pt idx="302">
                  <c:v>2.4700000000000003E-2</c:v>
                </c:pt>
                <c:pt idx="303">
                  <c:v>2.4300000000000002E-2</c:v>
                </c:pt>
                <c:pt idx="304">
                  <c:v>2.4E-2</c:v>
                </c:pt>
                <c:pt idx="305">
                  <c:v>2.41E-2</c:v>
                </c:pt>
                <c:pt idx="306">
                  <c:v>2.4E-2</c:v>
                </c:pt>
                <c:pt idx="307">
                  <c:v>2.3799999999999998E-2</c:v>
                </c:pt>
                <c:pt idx="308">
                  <c:v>2.4199999999999999E-2</c:v>
                </c:pt>
                <c:pt idx="309">
                  <c:v>2.3900000000000001E-2</c:v>
                </c:pt>
                <c:pt idx="310">
                  <c:v>2.4199999999999999E-2</c:v>
                </c:pt>
                <c:pt idx="311">
                  <c:v>2.4E-2</c:v>
                </c:pt>
                <c:pt idx="312">
                  <c:v>2.35E-2</c:v>
                </c:pt>
                <c:pt idx="313">
                  <c:v>2.3599999999999999E-2</c:v>
                </c:pt>
                <c:pt idx="314">
                  <c:v>2.3399999999999997E-2</c:v>
                </c:pt>
                <c:pt idx="315">
                  <c:v>2.3399999999999997E-2</c:v>
                </c:pt>
                <c:pt idx="316">
                  <c:v>2.3799999999999998E-2</c:v>
                </c:pt>
                <c:pt idx="317">
                  <c:v>2.3700000000000002E-2</c:v>
                </c:pt>
                <c:pt idx="318">
                  <c:v>2.3199999999999998E-2</c:v>
                </c:pt>
                <c:pt idx="319">
                  <c:v>2.2799999999999997E-2</c:v>
                </c:pt>
                <c:pt idx="320">
                  <c:v>2.2400000000000003E-2</c:v>
                </c:pt>
                <c:pt idx="321">
                  <c:v>2.2599999999999999E-2</c:v>
                </c:pt>
                <c:pt idx="322">
                  <c:v>2.18E-2</c:v>
                </c:pt>
                <c:pt idx="323">
                  <c:v>2.2099999999999998E-2</c:v>
                </c:pt>
                <c:pt idx="324">
                  <c:v>2.2400000000000003E-2</c:v>
                </c:pt>
                <c:pt idx="325">
                  <c:v>2.2400000000000003E-2</c:v>
                </c:pt>
                <c:pt idx="326">
                  <c:v>2.2799999999999997E-2</c:v>
                </c:pt>
                <c:pt idx="327">
                  <c:v>2.35E-2</c:v>
                </c:pt>
                <c:pt idx="328">
                  <c:v>2.3199999999999998E-2</c:v>
                </c:pt>
                <c:pt idx="329">
                  <c:v>2.3E-2</c:v>
                </c:pt>
                <c:pt idx="330">
                  <c:v>2.29E-2</c:v>
                </c:pt>
                <c:pt idx="331">
                  <c:v>2.3300000000000001E-2</c:v>
                </c:pt>
                <c:pt idx="332">
                  <c:v>2.29E-2</c:v>
                </c:pt>
                <c:pt idx="333">
                  <c:v>2.3300000000000001E-2</c:v>
                </c:pt>
                <c:pt idx="334">
                  <c:v>2.3599999999999999E-2</c:v>
                </c:pt>
                <c:pt idx="335">
                  <c:v>2.3599999999999999E-2</c:v>
                </c:pt>
                <c:pt idx="336">
                  <c:v>2.3900000000000001E-2</c:v>
                </c:pt>
                <c:pt idx="337">
                  <c:v>2.4199999999999999E-2</c:v>
                </c:pt>
                <c:pt idx="338">
                  <c:v>2.41E-2</c:v>
                </c:pt>
                <c:pt idx="339">
                  <c:v>2.3900000000000001E-2</c:v>
                </c:pt>
                <c:pt idx="340">
                  <c:v>2.3300000000000001E-2</c:v>
                </c:pt>
                <c:pt idx="341">
                  <c:v>2.3399999999999997E-2</c:v>
                </c:pt>
                <c:pt idx="342">
                  <c:v>2.3300000000000001E-2</c:v>
                </c:pt>
                <c:pt idx="343">
                  <c:v>2.2200000000000001E-2</c:v>
                </c:pt>
                <c:pt idx="344">
                  <c:v>2.23E-2</c:v>
                </c:pt>
                <c:pt idx="345">
                  <c:v>2.23E-2</c:v>
                </c:pt>
                <c:pt idx="346">
                  <c:v>2.2499999999999999E-2</c:v>
                </c:pt>
                <c:pt idx="347">
                  <c:v>2.29E-2</c:v>
                </c:pt>
                <c:pt idx="348">
                  <c:v>2.2599999999999999E-2</c:v>
                </c:pt>
                <c:pt idx="349">
                  <c:v>2.2499999999999999E-2</c:v>
                </c:pt>
                <c:pt idx="350">
                  <c:v>2.2499999999999999E-2</c:v>
                </c:pt>
                <c:pt idx="351">
                  <c:v>2.2099999999999998E-2</c:v>
                </c:pt>
                <c:pt idx="352">
                  <c:v>2.2099999999999998E-2</c:v>
                </c:pt>
                <c:pt idx="353">
                  <c:v>2.2099999999999998E-2</c:v>
                </c:pt>
                <c:pt idx="354">
                  <c:v>2.1499999999999998E-2</c:v>
                </c:pt>
                <c:pt idx="355">
                  <c:v>2.18E-2</c:v>
                </c:pt>
                <c:pt idx="356">
                  <c:v>2.1400000000000002E-2</c:v>
                </c:pt>
                <c:pt idx="357">
                  <c:v>2.18E-2</c:v>
                </c:pt>
                <c:pt idx="358">
                  <c:v>2.1899999999999999E-2</c:v>
                </c:pt>
                <c:pt idx="359">
                  <c:v>2.2099999999999998E-2</c:v>
                </c:pt>
                <c:pt idx="360">
                  <c:v>2.2099999999999998E-2</c:v>
                </c:pt>
                <c:pt idx="361">
                  <c:v>2.2099999999999998E-2</c:v>
                </c:pt>
                <c:pt idx="362">
                  <c:v>2.1499999999999998E-2</c:v>
                </c:pt>
                <c:pt idx="363">
                  <c:v>2.1600000000000001E-2</c:v>
                </c:pt>
                <c:pt idx="364">
                  <c:v>2.1600000000000001E-2</c:v>
                </c:pt>
                <c:pt idx="365">
                  <c:v>2.1899999999999999E-2</c:v>
                </c:pt>
                <c:pt idx="366">
                  <c:v>2.1600000000000001E-2</c:v>
                </c:pt>
                <c:pt idx="367">
                  <c:v>2.1600000000000001E-2</c:v>
                </c:pt>
                <c:pt idx="368">
                  <c:v>2.1499999999999998E-2</c:v>
                </c:pt>
                <c:pt idx="369">
                  <c:v>2.1499999999999998E-2</c:v>
                </c:pt>
                <c:pt idx="370">
                  <c:v>2.1400000000000002E-2</c:v>
                </c:pt>
                <c:pt idx="371">
                  <c:v>2.2099999999999998E-2</c:v>
                </c:pt>
                <c:pt idx="372">
                  <c:v>2.2200000000000001E-2</c:v>
                </c:pt>
                <c:pt idx="373">
                  <c:v>2.2700000000000001E-2</c:v>
                </c:pt>
                <c:pt idx="374">
                  <c:v>2.3099999999999999E-2</c:v>
                </c:pt>
                <c:pt idx="375">
                  <c:v>2.35E-2</c:v>
                </c:pt>
                <c:pt idx="376">
                  <c:v>2.3300000000000001E-2</c:v>
                </c:pt>
                <c:pt idx="377">
                  <c:v>2.3700000000000002E-2</c:v>
                </c:pt>
                <c:pt idx="378">
                  <c:v>2.3900000000000001E-2</c:v>
                </c:pt>
                <c:pt idx="379">
                  <c:v>2.3799999999999998E-2</c:v>
                </c:pt>
                <c:pt idx="380">
                  <c:v>2.3700000000000002E-2</c:v>
                </c:pt>
                <c:pt idx="381">
                  <c:v>2.3300000000000001E-2</c:v>
                </c:pt>
                <c:pt idx="382">
                  <c:v>2.35E-2</c:v>
                </c:pt>
                <c:pt idx="383">
                  <c:v>2.3300000000000001E-2</c:v>
                </c:pt>
                <c:pt idx="384">
                  <c:v>2.3099999999999999E-2</c:v>
                </c:pt>
                <c:pt idx="385">
                  <c:v>2.2700000000000001E-2</c:v>
                </c:pt>
                <c:pt idx="386">
                  <c:v>2.2700000000000001E-2</c:v>
                </c:pt>
                <c:pt idx="387">
                  <c:v>2.2700000000000001E-2</c:v>
                </c:pt>
                <c:pt idx="388">
                  <c:v>2.2400000000000003E-2</c:v>
                </c:pt>
                <c:pt idx="389">
                  <c:v>2.2599999999999999E-2</c:v>
                </c:pt>
                <c:pt idx="390">
                  <c:v>2.3300000000000001E-2</c:v>
                </c:pt>
                <c:pt idx="391">
                  <c:v>2.29E-2</c:v>
                </c:pt>
                <c:pt idx="392">
                  <c:v>2.3199999999999998E-2</c:v>
                </c:pt>
                <c:pt idx="393">
                  <c:v>2.3E-2</c:v>
                </c:pt>
                <c:pt idx="394">
                  <c:v>2.3E-2</c:v>
                </c:pt>
                <c:pt idx="395">
                  <c:v>2.2599999999999999E-2</c:v>
                </c:pt>
                <c:pt idx="396">
                  <c:v>2.2700000000000001E-2</c:v>
                </c:pt>
                <c:pt idx="397">
                  <c:v>2.2400000000000003E-2</c:v>
                </c:pt>
                <c:pt idx="398">
                  <c:v>2.2700000000000001E-2</c:v>
                </c:pt>
                <c:pt idx="399">
                  <c:v>2.2599999999999999E-2</c:v>
                </c:pt>
                <c:pt idx="400">
                  <c:v>2.29E-2</c:v>
                </c:pt>
                <c:pt idx="401">
                  <c:v>2.2400000000000003E-2</c:v>
                </c:pt>
                <c:pt idx="402">
                  <c:v>2.2000000000000002E-2</c:v>
                </c:pt>
                <c:pt idx="403">
                  <c:v>2.1899999999999999E-2</c:v>
                </c:pt>
                <c:pt idx="404">
                  <c:v>2.2200000000000001E-2</c:v>
                </c:pt>
                <c:pt idx="405">
                  <c:v>2.2700000000000001E-2</c:v>
                </c:pt>
                <c:pt idx="406">
                  <c:v>2.23E-2</c:v>
                </c:pt>
                <c:pt idx="407">
                  <c:v>2.1899999999999999E-2</c:v>
                </c:pt>
                <c:pt idx="408">
                  <c:v>2.1899999999999999E-2</c:v>
                </c:pt>
                <c:pt idx="409">
                  <c:v>2.18E-2</c:v>
                </c:pt>
                <c:pt idx="410">
                  <c:v>2.2200000000000001E-2</c:v>
                </c:pt>
                <c:pt idx="411">
                  <c:v>2.1700000000000001E-2</c:v>
                </c:pt>
                <c:pt idx="412">
                  <c:v>2.1899999999999999E-2</c:v>
                </c:pt>
                <c:pt idx="413">
                  <c:v>2.1700000000000001E-2</c:v>
                </c:pt>
                <c:pt idx="414">
                  <c:v>2.1600000000000001E-2</c:v>
                </c:pt>
                <c:pt idx="415">
                  <c:v>2.1299999999999999E-2</c:v>
                </c:pt>
                <c:pt idx="416">
                  <c:v>2.1499999999999998E-2</c:v>
                </c:pt>
                <c:pt idx="417">
                  <c:v>2.12E-2</c:v>
                </c:pt>
                <c:pt idx="418">
                  <c:v>2.1600000000000001E-2</c:v>
                </c:pt>
                <c:pt idx="419">
                  <c:v>2.07E-2</c:v>
                </c:pt>
                <c:pt idx="420">
                  <c:v>2.1000000000000001E-2</c:v>
                </c:pt>
                <c:pt idx="421">
                  <c:v>2.0499999999999997E-2</c:v>
                </c:pt>
                <c:pt idx="422">
                  <c:v>2.06E-2</c:v>
                </c:pt>
                <c:pt idx="423">
                  <c:v>2.1400000000000002E-2</c:v>
                </c:pt>
                <c:pt idx="424">
                  <c:v>2.1700000000000001E-2</c:v>
                </c:pt>
                <c:pt idx="425">
                  <c:v>2.2000000000000002E-2</c:v>
                </c:pt>
                <c:pt idx="426">
                  <c:v>2.2000000000000002E-2</c:v>
                </c:pt>
                <c:pt idx="427">
                  <c:v>2.2000000000000002E-2</c:v>
                </c:pt>
                <c:pt idx="428">
                  <c:v>2.23E-2</c:v>
                </c:pt>
                <c:pt idx="429">
                  <c:v>2.2400000000000003E-2</c:v>
                </c:pt>
                <c:pt idx="430">
                  <c:v>2.2799999999999997E-2</c:v>
                </c:pt>
                <c:pt idx="431">
                  <c:v>2.2700000000000001E-2</c:v>
                </c:pt>
                <c:pt idx="432">
                  <c:v>2.2599999999999999E-2</c:v>
                </c:pt>
                <c:pt idx="433">
                  <c:v>2.2200000000000001E-2</c:v>
                </c:pt>
                <c:pt idx="434">
                  <c:v>2.2400000000000003E-2</c:v>
                </c:pt>
                <c:pt idx="435">
                  <c:v>2.3099999999999999E-2</c:v>
                </c:pt>
                <c:pt idx="436">
                  <c:v>2.3099999999999999E-2</c:v>
                </c:pt>
                <c:pt idx="437">
                  <c:v>2.3300000000000001E-2</c:v>
                </c:pt>
                <c:pt idx="438">
                  <c:v>2.3399999999999997E-2</c:v>
                </c:pt>
                <c:pt idx="439">
                  <c:v>2.3300000000000001E-2</c:v>
                </c:pt>
                <c:pt idx="440">
                  <c:v>2.3300000000000001E-2</c:v>
                </c:pt>
                <c:pt idx="441">
                  <c:v>2.35E-2</c:v>
                </c:pt>
                <c:pt idx="442">
                  <c:v>2.3700000000000002E-2</c:v>
                </c:pt>
                <c:pt idx="443">
                  <c:v>2.35E-2</c:v>
                </c:pt>
                <c:pt idx="444">
                  <c:v>2.35E-2</c:v>
                </c:pt>
                <c:pt idx="445">
                  <c:v>2.3300000000000001E-2</c:v>
                </c:pt>
                <c:pt idx="446">
                  <c:v>2.2799999999999997E-2</c:v>
                </c:pt>
                <c:pt idx="447">
                  <c:v>2.3E-2</c:v>
                </c:pt>
                <c:pt idx="448">
                  <c:v>2.3E-2</c:v>
                </c:pt>
                <c:pt idx="449">
                  <c:v>2.3399999999999997E-2</c:v>
                </c:pt>
                <c:pt idx="450">
                  <c:v>2.3300000000000001E-2</c:v>
                </c:pt>
                <c:pt idx="451">
                  <c:v>2.3900000000000001E-2</c:v>
                </c:pt>
                <c:pt idx="452">
                  <c:v>2.3799999999999998E-2</c:v>
                </c:pt>
                <c:pt idx="453">
                  <c:v>2.4199999999999999E-2</c:v>
                </c:pt>
                <c:pt idx="454">
                  <c:v>2.4399999999999998E-2</c:v>
                </c:pt>
                <c:pt idx="455">
                  <c:v>2.46E-2</c:v>
                </c:pt>
                <c:pt idx="456">
                  <c:v>2.4199999999999999E-2</c:v>
                </c:pt>
                <c:pt idx="457">
                  <c:v>2.3700000000000002E-2</c:v>
                </c:pt>
                <c:pt idx="458">
                  <c:v>2.3799999999999998E-2</c:v>
                </c:pt>
                <c:pt idx="459">
                  <c:v>2.3700000000000002E-2</c:v>
                </c:pt>
                <c:pt idx="460">
                  <c:v>2.35E-2</c:v>
                </c:pt>
                <c:pt idx="461">
                  <c:v>2.3399999999999997E-2</c:v>
                </c:pt>
                <c:pt idx="462">
                  <c:v>2.3199999999999998E-2</c:v>
                </c:pt>
                <c:pt idx="463">
                  <c:v>2.3199999999999998E-2</c:v>
                </c:pt>
                <c:pt idx="464">
                  <c:v>2.3199999999999998E-2</c:v>
                </c:pt>
                <c:pt idx="465">
                  <c:v>2.3300000000000001E-2</c:v>
                </c:pt>
                <c:pt idx="466">
                  <c:v>2.4E-2</c:v>
                </c:pt>
                <c:pt idx="467">
                  <c:v>2.4E-2</c:v>
                </c:pt>
                <c:pt idx="468">
                  <c:v>2.3799999999999998E-2</c:v>
                </c:pt>
                <c:pt idx="469">
                  <c:v>2.3300000000000001E-2</c:v>
                </c:pt>
                <c:pt idx="470">
                  <c:v>2.3700000000000002E-2</c:v>
                </c:pt>
                <c:pt idx="471">
                  <c:v>2.35E-2</c:v>
                </c:pt>
                <c:pt idx="472">
                  <c:v>2.3700000000000002E-2</c:v>
                </c:pt>
                <c:pt idx="473">
                  <c:v>2.3599999999999999E-2</c:v>
                </c:pt>
                <c:pt idx="474">
                  <c:v>2.3199999999999998E-2</c:v>
                </c:pt>
                <c:pt idx="475">
                  <c:v>2.3399999999999997E-2</c:v>
                </c:pt>
                <c:pt idx="476">
                  <c:v>2.3199999999999998E-2</c:v>
                </c:pt>
                <c:pt idx="477">
                  <c:v>2.3399999999999997E-2</c:v>
                </c:pt>
                <c:pt idx="478">
                  <c:v>2.3700000000000002E-2</c:v>
                </c:pt>
                <c:pt idx="479">
                  <c:v>2.4199999999999999E-2</c:v>
                </c:pt>
                <c:pt idx="480">
                  <c:v>2.3700000000000002E-2</c:v>
                </c:pt>
                <c:pt idx="481">
                  <c:v>2.3700000000000002E-2</c:v>
                </c:pt>
                <c:pt idx="482">
                  <c:v>2.3599999999999999E-2</c:v>
                </c:pt>
                <c:pt idx="483">
                  <c:v>2.3300000000000001E-2</c:v>
                </c:pt>
                <c:pt idx="484">
                  <c:v>2.3700000000000002E-2</c:v>
                </c:pt>
                <c:pt idx="485">
                  <c:v>2.3799999999999998E-2</c:v>
                </c:pt>
                <c:pt idx="486">
                  <c:v>2.3900000000000001E-2</c:v>
                </c:pt>
                <c:pt idx="487">
                  <c:v>2.4E-2</c:v>
                </c:pt>
                <c:pt idx="488">
                  <c:v>2.3599999999999999E-2</c:v>
                </c:pt>
                <c:pt idx="489">
                  <c:v>2.35E-2</c:v>
                </c:pt>
                <c:pt idx="490">
                  <c:v>2.35E-2</c:v>
                </c:pt>
                <c:pt idx="491">
                  <c:v>2.3900000000000001E-2</c:v>
                </c:pt>
                <c:pt idx="492">
                  <c:v>2.46E-2</c:v>
                </c:pt>
                <c:pt idx="493">
                  <c:v>2.4900000000000002E-2</c:v>
                </c:pt>
                <c:pt idx="494">
                  <c:v>2.4799999999999999E-2</c:v>
                </c:pt>
                <c:pt idx="495">
                  <c:v>2.4799999999999999E-2</c:v>
                </c:pt>
                <c:pt idx="496">
                  <c:v>2.4700000000000003E-2</c:v>
                </c:pt>
                <c:pt idx="497">
                  <c:v>2.4199999999999999E-2</c:v>
                </c:pt>
                <c:pt idx="498">
                  <c:v>2.4300000000000002E-2</c:v>
                </c:pt>
                <c:pt idx="499">
                  <c:v>2.4E-2</c:v>
                </c:pt>
                <c:pt idx="500">
                  <c:v>2.46E-2</c:v>
                </c:pt>
                <c:pt idx="501">
                  <c:v>2.4399999999999998E-2</c:v>
                </c:pt>
                <c:pt idx="502">
                  <c:v>2.46E-2</c:v>
                </c:pt>
                <c:pt idx="503">
                  <c:v>2.4700000000000003E-2</c:v>
                </c:pt>
                <c:pt idx="504">
                  <c:v>2.4900000000000002E-2</c:v>
                </c:pt>
                <c:pt idx="505">
                  <c:v>2.5499999999999998E-2</c:v>
                </c:pt>
                <c:pt idx="506">
                  <c:v>2.5499999999999998E-2</c:v>
                </c:pt>
                <c:pt idx="507">
                  <c:v>2.5399999999999999E-2</c:v>
                </c:pt>
                <c:pt idx="508">
                  <c:v>2.5499999999999998E-2</c:v>
                </c:pt>
                <c:pt idx="509">
                  <c:v>2.5399999999999999E-2</c:v>
                </c:pt>
                <c:pt idx="510">
                  <c:v>2.5699999999999997E-2</c:v>
                </c:pt>
                <c:pt idx="511">
                  <c:v>2.6200000000000001E-2</c:v>
                </c:pt>
                <c:pt idx="512">
                  <c:v>2.64E-2</c:v>
                </c:pt>
                <c:pt idx="513">
                  <c:v>2.6600000000000002E-2</c:v>
                </c:pt>
                <c:pt idx="514">
                  <c:v>2.63E-2</c:v>
                </c:pt>
                <c:pt idx="515">
                  <c:v>2.6499999999999999E-2</c:v>
                </c:pt>
                <c:pt idx="516">
                  <c:v>2.63E-2</c:v>
                </c:pt>
                <c:pt idx="517">
                  <c:v>2.6600000000000002E-2</c:v>
                </c:pt>
                <c:pt idx="518">
                  <c:v>2.7000000000000003E-2</c:v>
                </c:pt>
                <c:pt idx="519">
                  <c:v>2.7300000000000001E-2</c:v>
                </c:pt>
                <c:pt idx="520">
                  <c:v>2.7200000000000002E-2</c:v>
                </c:pt>
                <c:pt idx="521">
                  <c:v>2.7799999999999998E-2</c:v>
                </c:pt>
                <c:pt idx="522">
                  <c:v>2.8399999999999998E-2</c:v>
                </c:pt>
                <c:pt idx="523">
                  <c:v>2.7699999999999999E-2</c:v>
                </c:pt>
                <c:pt idx="524">
                  <c:v>2.7900000000000001E-2</c:v>
                </c:pt>
                <c:pt idx="525">
                  <c:v>2.8399999999999998E-2</c:v>
                </c:pt>
                <c:pt idx="526">
                  <c:v>2.8500000000000001E-2</c:v>
                </c:pt>
                <c:pt idx="527">
                  <c:v>2.8300000000000002E-2</c:v>
                </c:pt>
                <c:pt idx="528">
                  <c:v>2.86E-2</c:v>
                </c:pt>
                <c:pt idx="529">
                  <c:v>2.8300000000000002E-2</c:v>
                </c:pt>
                <c:pt idx="530">
                  <c:v>2.9100000000000001E-2</c:v>
                </c:pt>
                <c:pt idx="531">
                  <c:v>2.8999999999999998E-2</c:v>
                </c:pt>
                <c:pt idx="532">
                  <c:v>2.87E-2</c:v>
                </c:pt>
                <c:pt idx="533">
                  <c:v>2.8799999999999999E-2</c:v>
                </c:pt>
                <c:pt idx="534">
                  <c:v>2.9399999999999999E-2</c:v>
                </c:pt>
                <c:pt idx="535">
                  <c:v>2.92E-2</c:v>
                </c:pt>
                <c:pt idx="536">
                  <c:v>2.8799999999999999E-2</c:v>
                </c:pt>
                <c:pt idx="537">
                  <c:v>2.86E-2</c:v>
                </c:pt>
                <c:pt idx="538">
                  <c:v>2.8999999999999998E-2</c:v>
                </c:pt>
                <c:pt idx="539">
                  <c:v>2.87E-2</c:v>
                </c:pt>
                <c:pt idx="540">
                  <c:v>2.81E-2</c:v>
                </c:pt>
                <c:pt idx="541">
                  <c:v>2.86E-2</c:v>
                </c:pt>
                <c:pt idx="542">
                  <c:v>2.8799999999999999E-2</c:v>
                </c:pt>
                <c:pt idx="543">
                  <c:v>2.8799999999999999E-2</c:v>
                </c:pt>
                <c:pt idx="544">
                  <c:v>2.8900000000000002E-2</c:v>
                </c:pt>
                <c:pt idx="545">
                  <c:v>2.86E-2</c:v>
                </c:pt>
                <c:pt idx="546">
                  <c:v>2.8999999999999998E-2</c:v>
                </c:pt>
                <c:pt idx="547">
                  <c:v>2.87E-2</c:v>
                </c:pt>
                <c:pt idx="548">
                  <c:v>2.8399999999999998E-2</c:v>
                </c:pt>
                <c:pt idx="549">
                  <c:v>2.81E-2</c:v>
                </c:pt>
                <c:pt idx="550">
                  <c:v>2.8199999999999999E-2</c:v>
                </c:pt>
                <c:pt idx="551">
                  <c:v>2.8500000000000001E-2</c:v>
                </c:pt>
                <c:pt idx="552">
                  <c:v>2.8500000000000001E-2</c:v>
                </c:pt>
                <c:pt idx="553">
                  <c:v>2.8900000000000002E-2</c:v>
                </c:pt>
                <c:pt idx="554">
                  <c:v>2.8900000000000002E-2</c:v>
                </c:pt>
                <c:pt idx="555">
                  <c:v>2.8300000000000002E-2</c:v>
                </c:pt>
                <c:pt idx="556">
                  <c:v>2.8199999999999999E-2</c:v>
                </c:pt>
                <c:pt idx="557">
                  <c:v>2.8500000000000001E-2</c:v>
                </c:pt>
                <c:pt idx="558">
                  <c:v>2.7799999999999998E-2</c:v>
                </c:pt>
                <c:pt idx="559">
                  <c:v>2.7699999999999999E-2</c:v>
                </c:pt>
                <c:pt idx="560">
                  <c:v>2.7400000000000001E-2</c:v>
                </c:pt>
                <c:pt idx="561">
                  <c:v>2.7300000000000001E-2</c:v>
                </c:pt>
                <c:pt idx="562">
                  <c:v>2.7900000000000001E-2</c:v>
                </c:pt>
                <c:pt idx="563">
                  <c:v>2.7900000000000001E-2</c:v>
                </c:pt>
                <c:pt idx="564">
                  <c:v>2.8300000000000002E-2</c:v>
                </c:pt>
                <c:pt idx="565">
                  <c:v>2.7699999999999999E-2</c:v>
                </c:pt>
                <c:pt idx="566">
                  <c:v>2.7799999999999998E-2</c:v>
                </c:pt>
                <c:pt idx="567">
                  <c:v>2.7999999999999997E-2</c:v>
                </c:pt>
                <c:pt idx="568">
                  <c:v>2.7900000000000001E-2</c:v>
                </c:pt>
                <c:pt idx="569">
                  <c:v>2.8300000000000002E-2</c:v>
                </c:pt>
                <c:pt idx="570">
                  <c:v>2.8199999999999999E-2</c:v>
                </c:pt>
                <c:pt idx="571">
                  <c:v>2.8300000000000002E-2</c:v>
                </c:pt>
                <c:pt idx="572">
                  <c:v>2.8199999999999999E-2</c:v>
                </c:pt>
                <c:pt idx="573">
                  <c:v>2.87E-2</c:v>
                </c:pt>
                <c:pt idx="574">
                  <c:v>2.92E-2</c:v>
                </c:pt>
                <c:pt idx="575">
                  <c:v>2.9600000000000001E-2</c:v>
                </c:pt>
                <c:pt idx="576">
                  <c:v>2.98E-2</c:v>
                </c:pt>
                <c:pt idx="577">
                  <c:v>0.03</c:v>
                </c:pt>
                <c:pt idx="578">
                  <c:v>3.0299999999999997E-2</c:v>
                </c:pt>
                <c:pt idx="579">
                  <c:v>0.03</c:v>
                </c:pt>
                <c:pt idx="580">
                  <c:v>2.9600000000000001E-2</c:v>
                </c:pt>
                <c:pt idx="581">
                  <c:v>2.9500000000000002E-2</c:v>
                </c:pt>
                <c:pt idx="582">
                  <c:v>2.9700000000000001E-2</c:v>
                </c:pt>
                <c:pt idx="583">
                  <c:v>2.9700000000000001E-2</c:v>
                </c:pt>
                <c:pt idx="584">
                  <c:v>2.9399999999999999E-2</c:v>
                </c:pt>
                <c:pt idx="585">
                  <c:v>2.9500000000000002E-2</c:v>
                </c:pt>
                <c:pt idx="586">
                  <c:v>2.9500000000000002E-2</c:v>
                </c:pt>
                <c:pt idx="587">
                  <c:v>2.9700000000000001E-2</c:v>
                </c:pt>
                <c:pt idx="588">
                  <c:v>0.03</c:v>
                </c:pt>
                <c:pt idx="589">
                  <c:v>2.9700000000000001E-2</c:v>
                </c:pt>
                <c:pt idx="590">
                  <c:v>2.9700000000000001E-2</c:v>
                </c:pt>
                <c:pt idx="591">
                  <c:v>0.03</c:v>
                </c:pt>
                <c:pt idx="592">
                  <c:v>3.0800000000000001E-2</c:v>
                </c:pt>
                <c:pt idx="593">
                  <c:v>3.0899999999999997E-2</c:v>
                </c:pt>
                <c:pt idx="594">
                  <c:v>3.1099999999999999E-2</c:v>
                </c:pt>
                <c:pt idx="595">
                  <c:v>3.0600000000000002E-2</c:v>
                </c:pt>
                <c:pt idx="596">
                  <c:v>3.0600000000000002E-2</c:v>
                </c:pt>
                <c:pt idx="597">
                  <c:v>3.0600000000000002E-2</c:v>
                </c:pt>
                <c:pt idx="598">
                  <c:v>3.0099999999999998E-2</c:v>
                </c:pt>
                <c:pt idx="599">
                  <c:v>2.98E-2</c:v>
                </c:pt>
                <c:pt idx="600">
                  <c:v>2.9300000000000003E-2</c:v>
                </c:pt>
                <c:pt idx="601">
                  <c:v>2.7699999999999999E-2</c:v>
                </c:pt>
                <c:pt idx="602">
                  <c:v>2.8399999999999998E-2</c:v>
                </c:pt>
                <c:pt idx="603">
                  <c:v>2.8300000000000002E-2</c:v>
                </c:pt>
                <c:pt idx="604">
                  <c:v>2.8900000000000002E-2</c:v>
                </c:pt>
                <c:pt idx="605">
                  <c:v>2.9399999999999999E-2</c:v>
                </c:pt>
                <c:pt idx="606">
                  <c:v>2.92E-2</c:v>
                </c:pt>
                <c:pt idx="607">
                  <c:v>2.9700000000000001E-2</c:v>
                </c:pt>
                <c:pt idx="608">
                  <c:v>2.9300000000000003E-2</c:v>
                </c:pt>
                <c:pt idx="609">
                  <c:v>2.9300000000000003E-2</c:v>
                </c:pt>
                <c:pt idx="610">
                  <c:v>2.9600000000000001E-2</c:v>
                </c:pt>
                <c:pt idx="611">
                  <c:v>2.9600000000000001E-2</c:v>
                </c:pt>
                <c:pt idx="612">
                  <c:v>2.98E-2</c:v>
                </c:pt>
                <c:pt idx="613">
                  <c:v>2.9399999999999999E-2</c:v>
                </c:pt>
                <c:pt idx="614">
                  <c:v>2.9300000000000003E-2</c:v>
                </c:pt>
                <c:pt idx="615">
                  <c:v>2.92E-2</c:v>
                </c:pt>
                <c:pt idx="616">
                  <c:v>2.8900000000000002E-2</c:v>
                </c:pt>
                <c:pt idx="617">
                  <c:v>2.9300000000000003E-2</c:v>
                </c:pt>
                <c:pt idx="618">
                  <c:v>2.8999999999999998E-2</c:v>
                </c:pt>
                <c:pt idx="619">
                  <c:v>2.8999999999999998E-2</c:v>
                </c:pt>
                <c:pt idx="620">
                  <c:v>2.87E-2</c:v>
                </c:pt>
                <c:pt idx="621">
                  <c:v>2.8799999999999999E-2</c:v>
                </c:pt>
                <c:pt idx="622">
                  <c:v>2.8300000000000002E-2</c:v>
                </c:pt>
                <c:pt idx="623">
                  <c:v>2.8399999999999998E-2</c:v>
                </c:pt>
                <c:pt idx="624">
                  <c:v>2.8500000000000001E-2</c:v>
                </c:pt>
                <c:pt idx="625">
                  <c:v>2.87E-2</c:v>
                </c:pt>
                <c:pt idx="626">
                  <c:v>2.8300000000000002E-2</c:v>
                </c:pt>
                <c:pt idx="627">
                  <c:v>2.8399999999999998E-2</c:v>
                </c:pt>
                <c:pt idx="628">
                  <c:v>2.8199999999999999E-2</c:v>
                </c:pt>
                <c:pt idx="629">
                  <c:v>2.86E-2</c:v>
                </c:pt>
                <c:pt idx="630">
                  <c:v>2.87E-2</c:v>
                </c:pt>
                <c:pt idx="631">
                  <c:v>2.8500000000000001E-2</c:v>
                </c:pt>
                <c:pt idx="632">
                  <c:v>2.8500000000000001E-2</c:v>
                </c:pt>
                <c:pt idx="633">
                  <c:v>2.8300000000000002E-2</c:v>
                </c:pt>
                <c:pt idx="634">
                  <c:v>2.8500000000000001E-2</c:v>
                </c:pt>
                <c:pt idx="635">
                  <c:v>2.86E-2</c:v>
                </c:pt>
                <c:pt idx="636">
                  <c:v>2.8799999999999999E-2</c:v>
                </c:pt>
                <c:pt idx="637">
                  <c:v>2.8399999999999998E-2</c:v>
                </c:pt>
                <c:pt idx="638">
                  <c:v>2.8900000000000002E-2</c:v>
                </c:pt>
                <c:pt idx="639">
                  <c:v>2.9600000000000001E-2</c:v>
                </c:pt>
                <c:pt idx="640">
                  <c:v>2.9500000000000002E-2</c:v>
                </c:pt>
                <c:pt idx="641">
                  <c:v>2.9399999999999999E-2</c:v>
                </c:pt>
                <c:pt idx="642">
                  <c:v>2.98E-2</c:v>
                </c:pt>
                <c:pt idx="643">
                  <c:v>2.9600000000000001E-2</c:v>
                </c:pt>
                <c:pt idx="644">
                  <c:v>2.98E-2</c:v>
                </c:pt>
                <c:pt idx="645">
                  <c:v>2.9600000000000001E-2</c:v>
                </c:pt>
                <c:pt idx="646">
                  <c:v>0.03</c:v>
                </c:pt>
                <c:pt idx="647">
                  <c:v>2.98E-2</c:v>
                </c:pt>
                <c:pt idx="648">
                  <c:v>2.9500000000000002E-2</c:v>
                </c:pt>
                <c:pt idx="649">
                  <c:v>2.9399999999999999E-2</c:v>
                </c:pt>
                <c:pt idx="650">
                  <c:v>2.98E-2</c:v>
                </c:pt>
                <c:pt idx="651">
                  <c:v>2.9600000000000001E-2</c:v>
                </c:pt>
                <c:pt idx="652">
                  <c:v>2.9300000000000003E-2</c:v>
                </c:pt>
                <c:pt idx="653">
                  <c:v>2.87E-2</c:v>
                </c:pt>
                <c:pt idx="654">
                  <c:v>2.8799999999999999E-2</c:v>
                </c:pt>
                <c:pt idx="655">
                  <c:v>2.8900000000000002E-2</c:v>
                </c:pt>
                <c:pt idx="656">
                  <c:v>2.86E-2</c:v>
                </c:pt>
                <c:pt idx="657">
                  <c:v>2.87E-2</c:v>
                </c:pt>
                <c:pt idx="658">
                  <c:v>2.87E-2</c:v>
                </c:pt>
                <c:pt idx="659">
                  <c:v>2.8199999999999999E-2</c:v>
                </c:pt>
                <c:pt idx="660">
                  <c:v>2.8500000000000001E-2</c:v>
                </c:pt>
                <c:pt idx="661">
                  <c:v>2.8199999999999999E-2</c:v>
                </c:pt>
                <c:pt idx="662">
                  <c:v>2.8199999999999999E-2</c:v>
                </c:pt>
                <c:pt idx="663">
                  <c:v>2.8199999999999999E-2</c:v>
                </c:pt>
                <c:pt idx="664">
                  <c:v>2.8500000000000001E-2</c:v>
                </c:pt>
                <c:pt idx="665">
                  <c:v>2.8799999999999999E-2</c:v>
                </c:pt>
                <c:pt idx="666">
                  <c:v>2.8900000000000002E-2</c:v>
                </c:pt>
                <c:pt idx="667">
                  <c:v>2.86E-2</c:v>
                </c:pt>
                <c:pt idx="668">
                  <c:v>2.86E-2</c:v>
                </c:pt>
                <c:pt idx="669">
                  <c:v>2.8999999999999998E-2</c:v>
                </c:pt>
                <c:pt idx="670">
                  <c:v>2.8999999999999998E-2</c:v>
                </c:pt>
                <c:pt idx="671">
                  <c:v>2.8799999999999999E-2</c:v>
                </c:pt>
                <c:pt idx="672">
                  <c:v>2.9399999999999999E-2</c:v>
                </c:pt>
                <c:pt idx="673">
                  <c:v>2.9399999999999999E-2</c:v>
                </c:pt>
                <c:pt idx="674">
                  <c:v>2.98E-2</c:v>
                </c:pt>
                <c:pt idx="675">
                  <c:v>2.9700000000000001E-2</c:v>
                </c:pt>
                <c:pt idx="676">
                  <c:v>2.9700000000000001E-2</c:v>
                </c:pt>
                <c:pt idx="677">
                  <c:v>2.9900000000000003E-2</c:v>
                </c:pt>
                <c:pt idx="678">
                  <c:v>2.9900000000000003E-2</c:v>
                </c:pt>
                <c:pt idx="679">
                  <c:v>3.0499999999999999E-2</c:v>
                </c:pt>
                <c:pt idx="680">
                  <c:v>3.0800000000000001E-2</c:v>
                </c:pt>
                <c:pt idx="681">
                  <c:v>3.0699999999999998E-2</c:v>
                </c:pt>
                <c:pt idx="682">
                  <c:v>3.0699999999999998E-2</c:v>
                </c:pt>
                <c:pt idx="683">
                  <c:v>3.0800000000000001E-2</c:v>
                </c:pt>
                <c:pt idx="684">
                  <c:v>3.1E-2</c:v>
                </c:pt>
                <c:pt idx="685">
                  <c:v>3.0600000000000002E-2</c:v>
                </c:pt>
                <c:pt idx="686">
                  <c:v>3.0600000000000002E-2</c:v>
                </c:pt>
                <c:pt idx="687">
                  <c:v>3.0499999999999999E-2</c:v>
                </c:pt>
                <c:pt idx="688">
                  <c:v>3.0899999999999997E-2</c:v>
                </c:pt>
                <c:pt idx="689">
                  <c:v>3.0499999999999999E-2</c:v>
                </c:pt>
                <c:pt idx="690">
                  <c:v>3.15E-2</c:v>
                </c:pt>
                <c:pt idx="691">
                  <c:v>3.1899999999999998E-2</c:v>
                </c:pt>
                <c:pt idx="692">
                  <c:v>3.2300000000000002E-2</c:v>
                </c:pt>
                <c:pt idx="693">
                  <c:v>3.2099999999999997E-2</c:v>
                </c:pt>
                <c:pt idx="694">
                  <c:v>3.2199999999999999E-2</c:v>
                </c:pt>
                <c:pt idx="695">
                  <c:v>3.1400000000000004E-2</c:v>
                </c:pt>
                <c:pt idx="696">
                  <c:v>3.15E-2</c:v>
                </c:pt>
                <c:pt idx="697">
                  <c:v>3.1600000000000003E-2</c:v>
                </c:pt>
                <c:pt idx="698">
                  <c:v>3.1600000000000003E-2</c:v>
                </c:pt>
                <c:pt idx="699">
                  <c:v>3.1899999999999998E-2</c:v>
                </c:pt>
                <c:pt idx="700">
                  <c:v>3.1699999999999999E-2</c:v>
                </c:pt>
                <c:pt idx="701">
                  <c:v>3.2000000000000001E-2</c:v>
                </c:pt>
                <c:pt idx="702">
                  <c:v>3.2000000000000001E-2</c:v>
                </c:pt>
                <c:pt idx="703">
                  <c:v>3.1699999999999999E-2</c:v>
                </c:pt>
                <c:pt idx="704">
                  <c:v>3.1E-2</c:v>
                </c:pt>
                <c:pt idx="705">
                  <c:v>3.1400000000000004E-2</c:v>
                </c:pt>
                <c:pt idx="706">
                  <c:v>3.0800000000000001E-2</c:v>
                </c:pt>
                <c:pt idx="707">
                  <c:v>3.0800000000000001E-2</c:v>
                </c:pt>
                <c:pt idx="708">
                  <c:v>3.1200000000000002E-2</c:v>
                </c:pt>
                <c:pt idx="709">
                  <c:v>3.15E-2</c:v>
                </c:pt>
                <c:pt idx="710">
                  <c:v>3.1400000000000004E-2</c:v>
                </c:pt>
                <c:pt idx="711">
                  <c:v>3.2199999999999999E-2</c:v>
                </c:pt>
                <c:pt idx="712">
                  <c:v>3.2000000000000001E-2</c:v>
                </c:pt>
                <c:pt idx="713">
                  <c:v>3.2199999999999999E-2</c:v>
                </c:pt>
                <c:pt idx="714">
                  <c:v>3.2199999999999999E-2</c:v>
                </c:pt>
                <c:pt idx="715">
                  <c:v>3.2400000000000005E-2</c:v>
                </c:pt>
                <c:pt idx="716">
                  <c:v>3.1899999999999998E-2</c:v>
                </c:pt>
                <c:pt idx="717">
                  <c:v>3.1400000000000004E-2</c:v>
                </c:pt>
                <c:pt idx="718">
                  <c:v>3.1200000000000002E-2</c:v>
                </c:pt>
                <c:pt idx="719">
                  <c:v>3.1099999999999999E-2</c:v>
                </c:pt>
                <c:pt idx="720">
                  <c:v>3.0800000000000001E-2</c:v>
                </c:pt>
                <c:pt idx="721">
                  <c:v>3.0600000000000002E-2</c:v>
                </c:pt>
                <c:pt idx="722">
                  <c:v>3.0600000000000002E-2</c:v>
                </c:pt>
                <c:pt idx="723">
                  <c:v>3.0600000000000002E-2</c:v>
                </c:pt>
                <c:pt idx="724">
                  <c:v>3.0499999999999999E-2</c:v>
                </c:pt>
                <c:pt idx="725">
                  <c:v>3.0699999999999998E-2</c:v>
                </c:pt>
                <c:pt idx="726">
                  <c:v>3.0600000000000002E-2</c:v>
                </c:pt>
                <c:pt idx="727">
                  <c:v>3.0600000000000002E-2</c:v>
                </c:pt>
                <c:pt idx="728">
                  <c:v>3.0299999999999997E-2</c:v>
                </c:pt>
                <c:pt idx="729">
                  <c:v>3.0099999999999998E-2</c:v>
                </c:pt>
                <c:pt idx="730">
                  <c:v>2.98E-2</c:v>
                </c:pt>
                <c:pt idx="731">
                  <c:v>2.9100000000000001E-2</c:v>
                </c:pt>
                <c:pt idx="732">
                  <c:v>2.87E-2</c:v>
                </c:pt>
                <c:pt idx="733">
                  <c:v>2.8500000000000001E-2</c:v>
                </c:pt>
                <c:pt idx="734">
                  <c:v>2.8500000000000001E-2</c:v>
                </c:pt>
                <c:pt idx="735">
                  <c:v>2.8900000000000002E-2</c:v>
                </c:pt>
                <c:pt idx="736">
                  <c:v>2.9100000000000001E-2</c:v>
                </c:pt>
                <c:pt idx="737">
                  <c:v>2.9100000000000001E-2</c:v>
                </c:pt>
                <c:pt idx="738">
                  <c:v>2.8900000000000002E-2</c:v>
                </c:pt>
                <c:pt idx="739">
                  <c:v>2.86E-2</c:v>
                </c:pt>
                <c:pt idx="740">
                  <c:v>2.8199999999999999E-2</c:v>
                </c:pt>
                <c:pt idx="741">
                  <c:v>2.7699999999999999E-2</c:v>
                </c:pt>
                <c:pt idx="742">
                  <c:v>2.7900000000000001E-2</c:v>
                </c:pt>
                <c:pt idx="743">
                  <c:v>2.7900000000000001E-2</c:v>
                </c:pt>
                <c:pt idx="744">
                  <c:v>2.7400000000000001E-2</c:v>
                </c:pt>
                <c:pt idx="745">
                  <c:v>2.81E-2</c:v>
                </c:pt>
                <c:pt idx="746">
                  <c:v>2.7699999999999999E-2</c:v>
                </c:pt>
                <c:pt idx="747">
                  <c:v>2.7200000000000002E-2</c:v>
                </c:pt>
                <c:pt idx="748">
                  <c:v>2.69E-2</c:v>
                </c:pt>
                <c:pt idx="749">
                  <c:v>2.6600000000000002E-2</c:v>
                </c:pt>
                <c:pt idx="750">
                  <c:v>2.5600000000000001E-2</c:v>
                </c:pt>
                <c:pt idx="751">
                  <c:v>2.6699999999999998E-2</c:v>
                </c:pt>
                <c:pt idx="752">
                  <c:v>2.7000000000000003E-2</c:v>
                </c:pt>
                <c:pt idx="753">
                  <c:v>2.7300000000000001E-2</c:v>
                </c:pt>
                <c:pt idx="754">
                  <c:v>2.7400000000000001E-2</c:v>
                </c:pt>
                <c:pt idx="755">
                  <c:v>2.7400000000000001E-2</c:v>
                </c:pt>
                <c:pt idx="756">
                  <c:v>2.7099999999999999E-2</c:v>
                </c:pt>
                <c:pt idx="757">
                  <c:v>2.7099999999999999E-2</c:v>
                </c:pt>
                <c:pt idx="758">
                  <c:v>2.7200000000000002E-2</c:v>
                </c:pt>
                <c:pt idx="759">
                  <c:v>2.7300000000000001E-2</c:v>
                </c:pt>
                <c:pt idx="760">
                  <c:v>2.75E-2</c:v>
                </c:pt>
                <c:pt idx="761">
                  <c:v>2.7900000000000001E-2</c:v>
                </c:pt>
                <c:pt idx="762">
                  <c:v>2.7400000000000001E-2</c:v>
                </c:pt>
                <c:pt idx="763">
                  <c:v>2.76E-2</c:v>
                </c:pt>
                <c:pt idx="764">
                  <c:v>2.7200000000000002E-2</c:v>
                </c:pt>
                <c:pt idx="765">
                  <c:v>2.76E-2</c:v>
                </c:pt>
                <c:pt idx="766">
                  <c:v>2.75E-2</c:v>
                </c:pt>
                <c:pt idx="767">
                  <c:v>2.7200000000000002E-2</c:v>
                </c:pt>
                <c:pt idx="768">
                  <c:v>2.7000000000000003E-2</c:v>
                </c:pt>
                <c:pt idx="769">
                  <c:v>2.63E-2</c:v>
                </c:pt>
                <c:pt idx="770">
                  <c:v>2.7000000000000003E-2</c:v>
                </c:pt>
                <c:pt idx="771">
                  <c:v>2.7300000000000001E-2</c:v>
                </c:pt>
                <c:pt idx="772">
                  <c:v>2.7099999999999999E-2</c:v>
                </c:pt>
                <c:pt idx="773">
                  <c:v>2.7000000000000003E-2</c:v>
                </c:pt>
                <c:pt idx="774">
                  <c:v>2.6499999999999999E-2</c:v>
                </c:pt>
                <c:pt idx="775">
                  <c:v>2.63E-2</c:v>
                </c:pt>
                <c:pt idx="776">
                  <c:v>2.6499999999999999E-2</c:v>
                </c:pt>
                <c:pt idx="777">
                  <c:v>2.6800000000000001E-2</c:v>
                </c:pt>
                <c:pt idx="778">
                  <c:v>2.7099999999999999E-2</c:v>
                </c:pt>
                <c:pt idx="779">
                  <c:v>2.6600000000000002E-2</c:v>
                </c:pt>
                <c:pt idx="780">
                  <c:v>2.6600000000000002E-2</c:v>
                </c:pt>
                <c:pt idx="781">
                  <c:v>2.6499999999999999E-2</c:v>
                </c:pt>
                <c:pt idx="782">
                  <c:v>2.6499999999999999E-2</c:v>
                </c:pt>
                <c:pt idx="783">
                  <c:v>2.69E-2</c:v>
                </c:pt>
                <c:pt idx="784">
                  <c:v>2.6499999999999999E-2</c:v>
                </c:pt>
                <c:pt idx="785">
                  <c:v>2.6699999999999998E-2</c:v>
                </c:pt>
                <c:pt idx="786">
                  <c:v>2.64E-2</c:v>
                </c:pt>
                <c:pt idx="787">
                  <c:v>2.69E-2</c:v>
                </c:pt>
                <c:pt idx="788">
                  <c:v>2.7300000000000001E-2</c:v>
                </c:pt>
                <c:pt idx="789">
                  <c:v>2.76E-2</c:v>
                </c:pt>
                <c:pt idx="790">
                  <c:v>2.7200000000000002E-2</c:v>
                </c:pt>
                <c:pt idx="791">
                  <c:v>2.7200000000000002E-2</c:v>
                </c:pt>
                <c:pt idx="792">
                  <c:v>2.69E-2</c:v>
                </c:pt>
                <c:pt idx="793">
                  <c:v>2.64E-2</c:v>
                </c:pt>
                <c:pt idx="794">
                  <c:v>2.6200000000000001E-2</c:v>
                </c:pt>
                <c:pt idx="795">
                  <c:v>2.64E-2</c:v>
                </c:pt>
              </c:numCache>
            </c:numRef>
          </c:val>
          <c:smooth val="0"/>
          <c:extLst>
            <c:ext xmlns:c16="http://schemas.microsoft.com/office/drawing/2014/chart" uri="{C3380CC4-5D6E-409C-BE32-E72D297353CC}">
              <c16:uniqueId val="{00000000-7AF0-47EC-8E49-FFADC102FBCE}"/>
            </c:ext>
          </c:extLst>
        </c:ser>
        <c:dLbls>
          <c:showLegendKey val="0"/>
          <c:showVal val="0"/>
          <c:showCatName val="0"/>
          <c:showSerName val="0"/>
          <c:showPercent val="0"/>
          <c:showBubbleSize val="0"/>
        </c:dLbls>
        <c:smooth val="0"/>
        <c:axId val="283017816"/>
        <c:axId val="238930152"/>
      </c:lineChart>
      <c:dateAx>
        <c:axId val="283017816"/>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8930152"/>
        <c:crosses val="autoZero"/>
        <c:auto val="1"/>
        <c:lblOffset val="100"/>
        <c:baseTimeUnit val="days"/>
        <c:majorUnit val="2"/>
        <c:majorTimeUnit val="months"/>
      </c:dateAx>
      <c:valAx>
        <c:axId val="2389301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301781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mn-lt"/>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sz="1400" b="1" dirty="0">
                <a:solidFill>
                  <a:sysClr val="windowText" lastClr="000000"/>
                </a:solidFill>
              </a:rPr>
              <a:t>S&amp;P 500</a:t>
            </a:r>
          </a:p>
        </c:rich>
      </c:tx>
      <c:layout>
        <c:manualLayout>
          <c:xMode val="edge"/>
          <c:yMode val="edge"/>
          <c:x val="0.44279634886703417"/>
          <c:y val="3.8508798786498822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9.8841232191687695E-2"/>
          <c:y val="0.15321439979880958"/>
          <c:w val="0.87961573270919113"/>
          <c:h val="0.57421601825080593"/>
        </c:manualLayout>
      </c:layout>
      <c:lineChart>
        <c:grouping val="standard"/>
        <c:varyColors val="0"/>
        <c:ser>
          <c:idx val="0"/>
          <c:order val="0"/>
          <c:spPr>
            <a:ln w="28575" cap="rnd">
              <a:solidFill>
                <a:srgbClr val="2F5496"/>
              </a:solidFill>
              <a:round/>
            </a:ln>
            <a:effectLst/>
          </c:spPr>
          <c:marker>
            <c:symbol val="none"/>
          </c:marker>
          <c:cat>
            <c:numRef>
              <c:f>'S&amp;P Data'!$A$7:$A$808</c:f>
              <c:numCache>
                <c:formatCode>m/d/yy</c:formatCode>
                <c:ptCount val="802"/>
                <c:pt idx="0">
                  <c:v>42373</c:v>
                </c:pt>
                <c:pt idx="1">
                  <c:v>42374</c:v>
                </c:pt>
                <c:pt idx="2">
                  <c:v>42375</c:v>
                </c:pt>
                <c:pt idx="3">
                  <c:v>42376</c:v>
                </c:pt>
                <c:pt idx="4">
                  <c:v>42377</c:v>
                </c:pt>
                <c:pt idx="5">
                  <c:v>42380</c:v>
                </c:pt>
                <c:pt idx="6">
                  <c:v>42381</c:v>
                </c:pt>
                <c:pt idx="7">
                  <c:v>42382</c:v>
                </c:pt>
                <c:pt idx="8">
                  <c:v>42383</c:v>
                </c:pt>
                <c:pt idx="9">
                  <c:v>42384</c:v>
                </c:pt>
                <c:pt idx="10">
                  <c:v>42388</c:v>
                </c:pt>
                <c:pt idx="11">
                  <c:v>42389</c:v>
                </c:pt>
                <c:pt idx="12">
                  <c:v>42390</c:v>
                </c:pt>
                <c:pt idx="13">
                  <c:v>42391</c:v>
                </c:pt>
                <c:pt idx="14">
                  <c:v>42394</c:v>
                </c:pt>
                <c:pt idx="15">
                  <c:v>42395</c:v>
                </c:pt>
                <c:pt idx="16">
                  <c:v>42396</c:v>
                </c:pt>
                <c:pt idx="17">
                  <c:v>42397</c:v>
                </c:pt>
                <c:pt idx="18">
                  <c:v>42398</c:v>
                </c:pt>
                <c:pt idx="19">
                  <c:v>42401</c:v>
                </c:pt>
                <c:pt idx="20">
                  <c:v>42402</c:v>
                </c:pt>
                <c:pt idx="21">
                  <c:v>42403</c:v>
                </c:pt>
                <c:pt idx="22">
                  <c:v>42404</c:v>
                </c:pt>
                <c:pt idx="23">
                  <c:v>42405</c:v>
                </c:pt>
                <c:pt idx="24">
                  <c:v>42408</c:v>
                </c:pt>
                <c:pt idx="25">
                  <c:v>42409</c:v>
                </c:pt>
                <c:pt idx="26">
                  <c:v>42410</c:v>
                </c:pt>
                <c:pt idx="27">
                  <c:v>42411</c:v>
                </c:pt>
                <c:pt idx="28">
                  <c:v>42412</c:v>
                </c:pt>
                <c:pt idx="29">
                  <c:v>42416</c:v>
                </c:pt>
                <c:pt idx="30">
                  <c:v>42417</c:v>
                </c:pt>
                <c:pt idx="31">
                  <c:v>42418</c:v>
                </c:pt>
                <c:pt idx="32">
                  <c:v>42419</c:v>
                </c:pt>
                <c:pt idx="33">
                  <c:v>42422</c:v>
                </c:pt>
                <c:pt idx="34">
                  <c:v>42423</c:v>
                </c:pt>
                <c:pt idx="35">
                  <c:v>42424</c:v>
                </c:pt>
                <c:pt idx="36">
                  <c:v>42425</c:v>
                </c:pt>
                <c:pt idx="37">
                  <c:v>42426</c:v>
                </c:pt>
                <c:pt idx="38">
                  <c:v>42429</c:v>
                </c:pt>
                <c:pt idx="39">
                  <c:v>42430</c:v>
                </c:pt>
                <c:pt idx="40">
                  <c:v>42431</c:v>
                </c:pt>
                <c:pt idx="41">
                  <c:v>42432</c:v>
                </c:pt>
                <c:pt idx="42">
                  <c:v>42433</c:v>
                </c:pt>
                <c:pt idx="43">
                  <c:v>42436</c:v>
                </c:pt>
                <c:pt idx="44">
                  <c:v>42437</c:v>
                </c:pt>
                <c:pt idx="45">
                  <c:v>42438</c:v>
                </c:pt>
                <c:pt idx="46">
                  <c:v>42439</c:v>
                </c:pt>
                <c:pt idx="47">
                  <c:v>42440</c:v>
                </c:pt>
                <c:pt idx="48">
                  <c:v>42443</c:v>
                </c:pt>
                <c:pt idx="49">
                  <c:v>42444</c:v>
                </c:pt>
                <c:pt idx="50">
                  <c:v>42445</c:v>
                </c:pt>
                <c:pt idx="51">
                  <c:v>42446</c:v>
                </c:pt>
                <c:pt idx="52">
                  <c:v>42447</c:v>
                </c:pt>
                <c:pt idx="53">
                  <c:v>42450</c:v>
                </c:pt>
                <c:pt idx="54">
                  <c:v>42451</c:v>
                </c:pt>
                <c:pt idx="55">
                  <c:v>42452</c:v>
                </c:pt>
                <c:pt idx="56">
                  <c:v>42453</c:v>
                </c:pt>
                <c:pt idx="57">
                  <c:v>42457</c:v>
                </c:pt>
                <c:pt idx="58">
                  <c:v>42458</c:v>
                </c:pt>
                <c:pt idx="59">
                  <c:v>42459</c:v>
                </c:pt>
                <c:pt idx="60">
                  <c:v>42460</c:v>
                </c:pt>
                <c:pt idx="61">
                  <c:v>42461</c:v>
                </c:pt>
                <c:pt idx="62">
                  <c:v>42464</c:v>
                </c:pt>
                <c:pt idx="63">
                  <c:v>42465</c:v>
                </c:pt>
                <c:pt idx="64">
                  <c:v>42466</c:v>
                </c:pt>
                <c:pt idx="65">
                  <c:v>42467</c:v>
                </c:pt>
                <c:pt idx="66">
                  <c:v>42468</c:v>
                </c:pt>
                <c:pt idx="67">
                  <c:v>42471</c:v>
                </c:pt>
                <c:pt idx="68">
                  <c:v>42472</c:v>
                </c:pt>
                <c:pt idx="69">
                  <c:v>42473</c:v>
                </c:pt>
                <c:pt idx="70">
                  <c:v>42474</c:v>
                </c:pt>
                <c:pt idx="71">
                  <c:v>42475</c:v>
                </c:pt>
                <c:pt idx="72">
                  <c:v>42478</c:v>
                </c:pt>
                <c:pt idx="73">
                  <c:v>42479</c:v>
                </c:pt>
                <c:pt idx="74">
                  <c:v>42480</c:v>
                </c:pt>
                <c:pt idx="75">
                  <c:v>42481</c:v>
                </c:pt>
                <c:pt idx="76">
                  <c:v>42482</c:v>
                </c:pt>
                <c:pt idx="77">
                  <c:v>42485</c:v>
                </c:pt>
                <c:pt idx="78">
                  <c:v>42486</c:v>
                </c:pt>
                <c:pt idx="79">
                  <c:v>42487</c:v>
                </c:pt>
                <c:pt idx="80">
                  <c:v>42488</c:v>
                </c:pt>
                <c:pt idx="81">
                  <c:v>42489</c:v>
                </c:pt>
                <c:pt idx="82">
                  <c:v>42492</c:v>
                </c:pt>
                <c:pt idx="83">
                  <c:v>42493</c:v>
                </c:pt>
                <c:pt idx="84">
                  <c:v>42494</c:v>
                </c:pt>
                <c:pt idx="85">
                  <c:v>42495</c:v>
                </c:pt>
                <c:pt idx="86">
                  <c:v>42496</c:v>
                </c:pt>
                <c:pt idx="87">
                  <c:v>42499</c:v>
                </c:pt>
                <c:pt idx="88">
                  <c:v>42500</c:v>
                </c:pt>
                <c:pt idx="89">
                  <c:v>42501</c:v>
                </c:pt>
                <c:pt idx="90">
                  <c:v>42502</c:v>
                </c:pt>
                <c:pt idx="91">
                  <c:v>42503</c:v>
                </c:pt>
                <c:pt idx="92">
                  <c:v>42506</c:v>
                </c:pt>
                <c:pt idx="93">
                  <c:v>42507</c:v>
                </c:pt>
                <c:pt idx="94">
                  <c:v>42508</c:v>
                </c:pt>
                <c:pt idx="95">
                  <c:v>42509</c:v>
                </c:pt>
                <c:pt idx="96">
                  <c:v>42510</c:v>
                </c:pt>
                <c:pt idx="97">
                  <c:v>42513</c:v>
                </c:pt>
                <c:pt idx="98">
                  <c:v>42514</c:v>
                </c:pt>
                <c:pt idx="99">
                  <c:v>42515</c:v>
                </c:pt>
                <c:pt idx="100">
                  <c:v>42516</c:v>
                </c:pt>
                <c:pt idx="101">
                  <c:v>42517</c:v>
                </c:pt>
                <c:pt idx="102">
                  <c:v>42521</c:v>
                </c:pt>
                <c:pt idx="103">
                  <c:v>42522</c:v>
                </c:pt>
                <c:pt idx="104">
                  <c:v>42523</c:v>
                </c:pt>
                <c:pt idx="105">
                  <c:v>42524</c:v>
                </c:pt>
                <c:pt idx="106">
                  <c:v>42527</c:v>
                </c:pt>
                <c:pt idx="107">
                  <c:v>42528</c:v>
                </c:pt>
                <c:pt idx="108">
                  <c:v>42529</c:v>
                </c:pt>
                <c:pt idx="109">
                  <c:v>42530</c:v>
                </c:pt>
                <c:pt idx="110">
                  <c:v>42531</c:v>
                </c:pt>
                <c:pt idx="111">
                  <c:v>42534</c:v>
                </c:pt>
                <c:pt idx="112">
                  <c:v>42535</c:v>
                </c:pt>
                <c:pt idx="113">
                  <c:v>42536</c:v>
                </c:pt>
                <c:pt idx="114">
                  <c:v>42537</c:v>
                </c:pt>
                <c:pt idx="115">
                  <c:v>42538</c:v>
                </c:pt>
                <c:pt idx="116">
                  <c:v>42541</c:v>
                </c:pt>
                <c:pt idx="117">
                  <c:v>42542</c:v>
                </c:pt>
                <c:pt idx="118">
                  <c:v>42543</c:v>
                </c:pt>
                <c:pt idx="119">
                  <c:v>42544</c:v>
                </c:pt>
                <c:pt idx="120">
                  <c:v>42545</c:v>
                </c:pt>
                <c:pt idx="121">
                  <c:v>42548</c:v>
                </c:pt>
                <c:pt idx="122">
                  <c:v>42549</c:v>
                </c:pt>
                <c:pt idx="123">
                  <c:v>42550</c:v>
                </c:pt>
                <c:pt idx="124">
                  <c:v>42551</c:v>
                </c:pt>
                <c:pt idx="125">
                  <c:v>42552</c:v>
                </c:pt>
                <c:pt idx="126">
                  <c:v>42556</c:v>
                </c:pt>
                <c:pt idx="127">
                  <c:v>42557</c:v>
                </c:pt>
                <c:pt idx="128">
                  <c:v>42558</c:v>
                </c:pt>
                <c:pt idx="129">
                  <c:v>42559</c:v>
                </c:pt>
                <c:pt idx="130">
                  <c:v>42562</c:v>
                </c:pt>
                <c:pt idx="131">
                  <c:v>42563</c:v>
                </c:pt>
                <c:pt idx="132">
                  <c:v>42564</c:v>
                </c:pt>
                <c:pt idx="133">
                  <c:v>42565</c:v>
                </c:pt>
                <c:pt idx="134">
                  <c:v>42566</c:v>
                </c:pt>
                <c:pt idx="135">
                  <c:v>42569</c:v>
                </c:pt>
                <c:pt idx="136">
                  <c:v>42570</c:v>
                </c:pt>
                <c:pt idx="137">
                  <c:v>42571</c:v>
                </c:pt>
                <c:pt idx="138">
                  <c:v>42572</c:v>
                </c:pt>
                <c:pt idx="139">
                  <c:v>42573</c:v>
                </c:pt>
                <c:pt idx="140">
                  <c:v>42576</c:v>
                </c:pt>
                <c:pt idx="141">
                  <c:v>42577</c:v>
                </c:pt>
                <c:pt idx="142">
                  <c:v>42578</c:v>
                </c:pt>
                <c:pt idx="143">
                  <c:v>42579</c:v>
                </c:pt>
                <c:pt idx="144">
                  <c:v>42580</c:v>
                </c:pt>
                <c:pt idx="145">
                  <c:v>42583</c:v>
                </c:pt>
                <c:pt idx="146">
                  <c:v>42584</c:v>
                </c:pt>
                <c:pt idx="147">
                  <c:v>42585</c:v>
                </c:pt>
                <c:pt idx="148">
                  <c:v>42586</c:v>
                </c:pt>
                <c:pt idx="149">
                  <c:v>42587</c:v>
                </c:pt>
                <c:pt idx="150">
                  <c:v>42590</c:v>
                </c:pt>
                <c:pt idx="151">
                  <c:v>42591</c:v>
                </c:pt>
                <c:pt idx="152">
                  <c:v>42592</c:v>
                </c:pt>
                <c:pt idx="153">
                  <c:v>42593</c:v>
                </c:pt>
                <c:pt idx="154">
                  <c:v>42594</c:v>
                </c:pt>
                <c:pt idx="155">
                  <c:v>42597</c:v>
                </c:pt>
                <c:pt idx="156">
                  <c:v>42598</c:v>
                </c:pt>
                <c:pt idx="157">
                  <c:v>42599</c:v>
                </c:pt>
                <c:pt idx="158">
                  <c:v>42600</c:v>
                </c:pt>
                <c:pt idx="159">
                  <c:v>42601</c:v>
                </c:pt>
                <c:pt idx="160">
                  <c:v>42604</c:v>
                </c:pt>
                <c:pt idx="161">
                  <c:v>42605</c:v>
                </c:pt>
                <c:pt idx="162">
                  <c:v>42606</c:v>
                </c:pt>
                <c:pt idx="163">
                  <c:v>42607</c:v>
                </c:pt>
                <c:pt idx="164">
                  <c:v>42608</c:v>
                </c:pt>
                <c:pt idx="165">
                  <c:v>42611</c:v>
                </c:pt>
                <c:pt idx="166">
                  <c:v>42612</c:v>
                </c:pt>
                <c:pt idx="167">
                  <c:v>42613</c:v>
                </c:pt>
                <c:pt idx="168">
                  <c:v>42614</c:v>
                </c:pt>
                <c:pt idx="169">
                  <c:v>42615</c:v>
                </c:pt>
                <c:pt idx="170">
                  <c:v>42619</c:v>
                </c:pt>
                <c:pt idx="171">
                  <c:v>42620</c:v>
                </c:pt>
                <c:pt idx="172">
                  <c:v>42621</c:v>
                </c:pt>
                <c:pt idx="173">
                  <c:v>42622</c:v>
                </c:pt>
                <c:pt idx="174">
                  <c:v>42625</c:v>
                </c:pt>
                <c:pt idx="175">
                  <c:v>42626</c:v>
                </c:pt>
                <c:pt idx="176">
                  <c:v>42627</c:v>
                </c:pt>
                <c:pt idx="177">
                  <c:v>42628</c:v>
                </c:pt>
                <c:pt idx="178">
                  <c:v>42629</c:v>
                </c:pt>
                <c:pt idx="179">
                  <c:v>42632</c:v>
                </c:pt>
                <c:pt idx="180">
                  <c:v>42633</c:v>
                </c:pt>
                <c:pt idx="181">
                  <c:v>42634</c:v>
                </c:pt>
                <c:pt idx="182">
                  <c:v>42635</c:v>
                </c:pt>
                <c:pt idx="183">
                  <c:v>42636</c:v>
                </c:pt>
                <c:pt idx="184">
                  <c:v>42639</c:v>
                </c:pt>
                <c:pt idx="185">
                  <c:v>42640</c:v>
                </c:pt>
                <c:pt idx="186">
                  <c:v>42641</c:v>
                </c:pt>
                <c:pt idx="187">
                  <c:v>42642</c:v>
                </c:pt>
                <c:pt idx="188">
                  <c:v>42643</c:v>
                </c:pt>
                <c:pt idx="189">
                  <c:v>42646</c:v>
                </c:pt>
                <c:pt idx="190">
                  <c:v>42647</c:v>
                </c:pt>
                <c:pt idx="191">
                  <c:v>42648</c:v>
                </c:pt>
                <c:pt idx="192">
                  <c:v>42649</c:v>
                </c:pt>
                <c:pt idx="193">
                  <c:v>42650</c:v>
                </c:pt>
                <c:pt idx="194">
                  <c:v>42653</c:v>
                </c:pt>
                <c:pt idx="195">
                  <c:v>42654</c:v>
                </c:pt>
                <c:pt idx="196">
                  <c:v>42655</c:v>
                </c:pt>
                <c:pt idx="197">
                  <c:v>42656</c:v>
                </c:pt>
                <c:pt idx="198">
                  <c:v>42657</c:v>
                </c:pt>
                <c:pt idx="199">
                  <c:v>42660</c:v>
                </c:pt>
                <c:pt idx="200">
                  <c:v>42661</c:v>
                </c:pt>
                <c:pt idx="201">
                  <c:v>42662</c:v>
                </c:pt>
                <c:pt idx="202">
                  <c:v>42663</c:v>
                </c:pt>
                <c:pt idx="203">
                  <c:v>42664</c:v>
                </c:pt>
                <c:pt idx="204">
                  <c:v>42667</c:v>
                </c:pt>
                <c:pt idx="205">
                  <c:v>42668</c:v>
                </c:pt>
                <c:pt idx="206">
                  <c:v>42669</c:v>
                </c:pt>
                <c:pt idx="207">
                  <c:v>42670</c:v>
                </c:pt>
                <c:pt idx="208">
                  <c:v>42671</c:v>
                </c:pt>
                <c:pt idx="209">
                  <c:v>42674</c:v>
                </c:pt>
                <c:pt idx="210">
                  <c:v>42675</c:v>
                </c:pt>
                <c:pt idx="211">
                  <c:v>42676</c:v>
                </c:pt>
                <c:pt idx="212">
                  <c:v>42677</c:v>
                </c:pt>
                <c:pt idx="213">
                  <c:v>42678</c:v>
                </c:pt>
                <c:pt idx="214">
                  <c:v>42681</c:v>
                </c:pt>
                <c:pt idx="215">
                  <c:v>42682</c:v>
                </c:pt>
                <c:pt idx="216">
                  <c:v>42683</c:v>
                </c:pt>
                <c:pt idx="217">
                  <c:v>42684</c:v>
                </c:pt>
                <c:pt idx="218">
                  <c:v>42685</c:v>
                </c:pt>
                <c:pt idx="219">
                  <c:v>42688</c:v>
                </c:pt>
                <c:pt idx="220">
                  <c:v>42689</c:v>
                </c:pt>
                <c:pt idx="221">
                  <c:v>42690</c:v>
                </c:pt>
                <c:pt idx="222">
                  <c:v>42691</c:v>
                </c:pt>
                <c:pt idx="223">
                  <c:v>42692</c:v>
                </c:pt>
                <c:pt idx="224">
                  <c:v>42695</c:v>
                </c:pt>
                <c:pt idx="225">
                  <c:v>42696</c:v>
                </c:pt>
                <c:pt idx="226">
                  <c:v>42697</c:v>
                </c:pt>
                <c:pt idx="227">
                  <c:v>42699</c:v>
                </c:pt>
                <c:pt idx="228">
                  <c:v>42702</c:v>
                </c:pt>
                <c:pt idx="229">
                  <c:v>42703</c:v>
                </c:pt>
                <c:pt idx="230">
                  <c:v>42704</c:v>
                </c:pt>
                <c:pt idx="231">
                  <c:v>42705</c:v>
                </c:pt>
                <c:pt idx="232">
                  <c:v>42706</c:v>
                </c:pt>
                <c:pt idx="233">
                  <c:v>42709</c:v>
                </c:pt>
                <c:pt idx="234">
                  <c:v>42710</c:v>
                </c:pt>
                <c:pt idx="235">
                  <c:v>42711</c:v>
                </c:pt>
                <c:pt idx="236">
                  <c:v>42712</c:v>
                </c:pt>
                <c:pt idx="237">
                  <c:v>42713</c:v>
                </c:pt>
                <c:pt idx="238">
                  <c:v>42716</c:v>
                </c:pt>
                <c:pt idx="239">
                  <c:v>42717</c:v>
                </c:pt>
                <c:pt idx="240">
                  <c:v>42718</c:v>
                </c:pt>
                <c:pt idx="241">
                  <c:v>42719</c:v>
                </c:pt>
                <c:pt idx="242">
                  <c:v>42720</c:v>
                </c:pt>
                <c:pt idx="243">
                  <c:v>42723</c:v>
                </c:pt>
                <c:pt idx="244">
                  <c:v>42724</c:v>
                </c:pt>
                <c:pt idx="245">
                  <c:v>42725</c:v>
                </c:pt>
                <c:pt idx="246">
                  <c:v>42726</c:v>
                </c:pt>
                <c:pt idx="247">
                  <c:v>42727</c:v>
                </c:pt>
                <c:pt idx="248">
                  <c:v>42731</c:v>
                </c:pt>
                <c:pt idx="249">
                  <c:v>42732</c:v>
                </c:pt>
                <c:pt idx="250">
                  <c:v>42733</c:v>
                </c:pt>
                <c:pt idx="251">
                  <c:v>42734</c:v>
                </c:pt>
                <c:pt idx="252">
                  <c:v>42738</c:v>
                </c:pt>
                <c:pt idx="253">
                  <c:v>42739</c:v>
                </c:pt>
                <c:pt idx="254">
                  <c:v>42740</c:v>
                </c:pt>
                <c:pt idx="255">
                  <c:v>42741</c:v>
                </c:pt>
                <c:pt idx="256">
                  <c:v>42744</c:v>
                </c:pt>
                <c:pt idx="257">
                  <c:v>42745</c:v>
                </c:pt>
                <c:pt idx="258">
                  <c:v>42746</c:v>
                </c:pt>
                <c:pt idx="259">
                  <c:v>42747</c:v>
                </c:pt>
                <c:pt idx="260">
                  <c:v>42748</c:v>
                </c:pt>
                <c:pt idx="261">
                  <c:v>42752</c:v>
                </c:pt>
                <c:pt idx="262">
                  <c:v>42753</c:v>
                </c:pt>
                <c:pt idx="263">
                  <c:v>42754</c:v>
                </c:pt>
                <c:pt idx="264">
                  <c:v>42755</c:v>
                </c:pt>
                <c:pt idx="265">
                  <c:v>42758</c:v>
                </c:pt>
                <c:pt idx="266">
                  <c:v>42759</c:v>
                </c:pt>
                <c:pt idx="267">
                  <c:v>42760</c:v>
                </c:pt>
                <c:pt idx="268">
                  <c:v>42761</c:v>
                </c:pt>
                <c:pt idx="269">
                  <c:v>42762</c:v>
                </c:pt>
                <c:pt idx="270">
                  <c:v>42765</c:v>
                </c:pt>
                <c:pt idx="271">
                  <c:v>42766</c:v>
                </c:pt>
                <c:pt idx="272">
                  <c:v>42767</c:v>
                </c:pt>
                <c:pt idx="273">
                  <c:v>42768</c:v>
                </c:pt>
                <c:pt idx="274">
                  <c:v>42769</c:v>
                </c:pt>
                <c:pt idx="275">
                  <c:v>42772</c:v>
                </c:pt>
                <c:pt idx="276">
                  <c:v>42773</c:v>
                </c:pt>
                <c:pt idx="277">
                  <c:v>42774</c:v>
                </c:pt>
                <c:pt idx="278">
                  <c:v>42775</c:v>
                </c:pt>
                <c:pt idx="279">
                  <c:v>42776</c:v>
                </c:pt>
                <c:pt idx="280">
                  <c:v>42779</c:v>
                </c:pt>
                <c:pt idx="281">
                  <c:v>42780</c:v>
                </c:pt>
                <c:pt idx="282">
                  <c:v>42781</c:v>
                </c:pt>
                <c:pt idx="283">
                  <c:v>42782</c:v>
                </c:pt>
                <c:pt idx="284">
                  <c:v>42783</c:v>
                </c:pt>
                <c:pt idx="285">
                  <c:v>42787</c:v>
                </c:pt>
                <c:pt idx="286">
                  <c:v>42788</c:v>
                </c:pt>
                <c:pt idx="287">
                  <c:v>42789</c:v>
                </c:pt>
                <c:pt idx="288">
                  <c:v>42790</c:v>
                </c:pt>
                <c:pt idx="289">
                  <c:v>42793</c:v>
                </c:pt>
                <c:pt idx="290">
                  <c:v>42794</c:v>
                </c:pt>
                <c:pt idx="291">
                  <c:v>42795</c:v>
                </c:pt>
                <c:pt idx="292">
                  <c:v>42796</c:v>
                </c:pt>
                <c:pt idx="293">
                  <c:v>42797</c:v>
                </c:pt>
                <c:pt idx="294">
                  <c:v>42800</c:v>
                </c:pt>
                <c:pt idx="295">
                  <c:v>42801</c:v>
                </c:pt>
                <c:pt idx="296">
                  <c:v>42802</c:v>
                </c:pt>
                <c:pt idx="297">
                  <c:v>42803</c:v>
                </c:pt>
                <c:pt idx="298">
                  <c:v>42804</c:v>
                </c:pt>
                <c:pt idx="299">
                  <c:v>42807</c:v>
                </c:pt>
                <c:pt idx="300">
                  <c:v>42808</c:v>
                </c:pt>
                <c:pt idx="301">
                  <c:v>42809</c:v>
                </c:pt>
                <c:pt idx="302">
                  <c:v>42810</c:v>
                </c:pt>
                <c:pt idx="303">
                  <c:v>42811</c:v>
                </c:pt>
                <c:pt idx="304">
                  <c:v>42814</c:v>
                </c:pt>
                <c:pt idx="305">
                  <c:v>42815</c:v>
                </c:pt>
                <c:pt idx="306">
                  <c:v>42816</c:v>
                </c:pt>
                <c:pt idx="307">
                  <c:v>42817</c:v>
                </c:pt>
                <c:pt idx="308">
                  <c:v>42818</c:v>
                </c:pt>
                <c:pt idx="309">
                  <c:v>42821</c:v>
                </c:pt>
                <c:pt idx="310">
                  <c:v>42822</c:v>
                </c:pt>
                <c:pt idx="311">
                  <c:v>42823</c:v>
                </c:pt>
                <c:pt idx="312">
                  <c:v>42824</c:v>
                </c:pt>
                <c:pt idx="313">
                  <c:v>42825</c:v>
                </c:pt>
                <c:pt idx="314">
                  <c:v>42828</c:v>
                </c:pt>
                <c:pt idx="315">
                  <c:v>42829</c:v>
                </c:pt>
                <c:pt idx="316">
                  <c:v>42830</c:v>
                </c:pt>
                <c:pt idx="317">
                  <c:v>42831</c:v>
                </c:pt>
                <c:pt idx="318">
                  <c:v>42832</c:v>
                </c:pt>
                <c:pt idx="319">
                  <c:v>42835</c:v>
                </c:pt>
                <c:pt idx="320">
                  <c:v>42836</c:v>
                </c:pt>
                <c:pt idx="321">
                  <c:v>42837</c:v>
                </c:pt>
                <c:pt idx="322">
                  <c:v>42838</c:v>
                </c:pt>
                <c:pt idx="323">
                  <c:v>42842</c:v>
                </c:pt>
                <c:pt idx="324">
                  <c:v>42843</c:v>
                </c:pt>
                <c:pt idx="325">
                  <c:v>42844</c:v>
                </c:pt>
                <c:pt idx="326">
                  <c:v>42845</c:v>
                </c:pt>
                <c:pt idx="327">
                  <c:v>42846</c:v>
                </c:pt>
                <c:pt idx="328">
                  <c:v>42849</c:v>
                </c:pt>
                <c:pt idx="329">
                  <c:v>42850</c:v>
                </c:pt>
                <c:pt idx="330">
                  <c:v>42851</c:v>
                </c:pt>
                <c:pt idx="331">
                  <c:v>42852</c:v>
                </c:pt>
                <c:pt idx="332">
                  <c:v>42853</c:v>
                </c:pt>
                <c:pt idx="333">
                  <c:v>42856</c:v>
                </c:pt>
                <c:pt idx="334">
                  <c:v>42857</c:v>
                </c:pt>
                <c:pt idx="335">
                  <c:v>42858</c:v>
                </c:pt>
                <c:pt idx="336">
                  <c:v>42859</c:v>
                </c:pt>
                <c:pt idx="337">
                  <c:v>42860</c:v>
                </c:pt>
                <c:pt idx="338">
                  <c:v>42863</c:v>
                </c:pt>
                <c:pt idx="339">
                  <c:v>42864</c:v>
                </c:pt>
                <c:pt idx="340">
                  <c:v>42865</c:v>
                </c:pt>
                <c:pt idx="341">
                  <c:v>42866</c:v>
                </c:pt>
                <c:pt idx="342">
                  <c:v>42867</c:v>
                </c:pt>
                <c:pt idx="343">
                  <c:v>42870</c:v>
                </c:pt>
                <c:pt idx="344">
                  <c:v>42871</c:v>
                </c:pt>
                <c:pt idx="345">
                  <c:v>42872</c:v>
                </c:pt>
                <c:pt idx="346">
                  <c:v>42873</c:v>
                </c:pt>
                <c:pt idx="347">
                  <c:v>42874</c:v>
                </c:pt>
                <c:pt idx="348">
                  <c:v>42877</c:v>
                </c:pt>
                <c:pt idx="349">
                  <c:v>42878</c:v>
                </c:pt>
                <c:pt idx="350">
                  <c:v>42879</c:v>
                </c:pt>
                <c:pt idx="351">
                  <c:v>42880</c:v>
                </c:pt>
                <c:pt idx="352">
                  <c:v>42881</c:v>
                </c:pt>
                <c:pt idx="353">
                  <c:v>42885</c:v>
                </c:pt>
                <c:pt idx="354">
                  <c:v>42886</c:v>
                </c:pt>
                <c:pt idx="355">
                  <c:v>42887</c:v>
                </c:pt>
                <c:pt idx="356">
                  <c:v>42888</c:v>
                </c:pt>
                <c:pt idx="357">
                  <c:v>42891</c:v>
                </c:pt>
                <c:pt idx="358">
                  <c:v>42892</c:v>
                </c:pt>
                <c:pt idx="359">
                  <c:v>42893</c:v>
                </c:pt>
                <c:pt idx="360">
                  <c:v>42894</c:v>
                </c:pt>
                <c:pt idx="361">
                  <c:v>42895</c:v>
                </c:pt>
                <c:pt idx="362">
                  <c:v>42898</c:v>
                </c:pt>
                <c:pt idx="363">
                  <c:v>42899</c:v>
                </c:pt>
                <c:pt idx="364">
                  <c:v>42900</c:v>
                </c:pt>
                <c:pt idx="365">
                  <c:v>42901</c:v>
                </c:pt>
                <c:pt idx="366">
                  <c:v>42902</c:v>
                </c:pt>
                <c:pt idx="367">
                  <c:v>42905</c:v>
                </c:pt>
                <c:pt idx="368">
                  <c:v>42906</c:v>
                </c:pt>
                <c:pt idx="369">
                  <c:v>42907</c:v>
                </c:pt>
                <c:pt idx="370">
                  <c:v>42908</c:v>
                </c:pt>
                <c:pt idx="371">
                  <c:v>42909</c:v>
                </c:pt>
                <c:pt idx="372">
                  <c:v>42912</c:v>
                </c:pt>
                <c:pt idx="373">
                  <c:v>42913</c:v>
                </c:pt>
                <c:pt idx="374">
                  <c:v>42914</c:v>
                </c:pt>
                <c:pt idx="375">
                  <c:v>42915</c:v>
                </c:pt>
                <c:pt idx="376">
                  <c:v>42916</c:v>
                </c:pt>
                <c:pt idx="377">
                  <c:v>42919</c:v>
                </c:pt>
                <c:pt idx="378">
                  <c:v>42921</c:v>
                </c:pt>
                <c:pt idx="379">
                  <c:v>42922</c:v>
                </c:pt>
                <c:pt idx="380">
                  <c:v>42923</c:v>
                </c:pt>
                <c:pt idx="381">
                  <c:v>42926</c:v>
                </c:pt>
                <c:pt idx="382">
                  <c:v>42927</c:v>
                </c:pt>
                <c:pt idx="383">
                  <c:v>42928</c:v>
                </c:pt>
                <c:pt idx="384">
                  <c:v>42929</c:v>
                </c:pt>
                <c:pt idx="385">
                  <c:v>42930</c:v>
                </c:pt>
                <c:pt idx="386">
                  <c:v>42933</c:v>
                </c:pt>
                <c:pt idx="387">
                  <c:v>42934</c:v>
                </c:pt>
                <c:pt idx="388">
                  <c:v>42935</c:v>
                </c:pt>
                <c:pt idx="389">
                  <c:v>42936</c:v>
                </c:pt>
                <c:pt idx="390">
                  <c:v>42937</c:v>
                </c:pt>
                <c:pt idx="391">
                  <c:v>42940</c:v>
                </c:pt>
                <c:pt idx="392">
                  <c:v>42941</c:v>
                </c:pt>
                <c:pt idx="393">
                  <c:v>42942</c:v>
                </c:pt>
                <c:pt idx="394">
                  <c:v>42943</c:v>
                </c:pt>
                <c:pt idx="395">
                  <c:v>42944</c:v>
                </c:pt>
                <c:pt idx="396">
                  <c:v>42947</c:v>
                </c:pt>
                <c:pt idx="397">
                  <c:v>42948</c:v>
                </c:pt>
                <c:pt idx="398">
                  <c:v>42949</c:v>
                </c:pt>
                <c:pt idx="399">
                  <c:v>42950</c:v>
                </c:pt>
                <c:pt idx="400">
                  <c:v>42951</c:v>
                </c:pt>
                <c:pt idx="401">
                  <c:v>42954</c:v>
                </c:pt>
                <c:pt idx="402">
                  <c:v>42955</c:v>
                </c:pt>
                <c:pt idx="403">
                  <c:v>42956</c:v>
                </c:pt>
                <c:pt idx="404">
                  <c:v>42957</c:v>
                </c:pt>
                <c:pt idx="405">
                  <c:v>42958</c:v>
                </c:pt>
                <c:pt idx="406">
                  <c:v>42961</c:v>
                </c:pt>
                <c:pt idx="407">
                  <c:v>42962</c:v>
                </c:pt>
                <c:pt idx="408">
                  <c:v>42963</c:v>
                </c:pt>
                <c:pt idx="409">
                  <c:v>42964</c:v>
                </c:pt>
                <c:pt idx="410">
                  <c:v>42965</c:v>
                </c:pt>
                <c:pt idx="411">
                  <c:v>42968</c:v>
                </c:pt>
                <c:pt idx="412">
                  <c:v>42969</c:v>
                </c:pt>
                <c:pt idx="413">
                  <c:v>42970</c:v>
                </c:pt>
                <c:pt idx="414">
                  <c:v>42971</c:v>
                </c:pt>
                <c:pt idx="415">
                  <c:v>42972</c:v>
                </c:pt>
                <c:pt idx="416">
                  <c:v>42975</c:v>
                </c:pt>
                <c:pt idx="417">
                  <c:v>42976</c:v>
                </c:pt>
                <c:pt idx="418">
                  <c:v>42977</c:v>
                </c:pt>
                <c:pt idx="419">
                  <c:v>42978</c:v>
                </c:pt>
                <c:pt idx="420">
                  <c:v>42979</c:v>
                </c:pt>
                <c:pt idx="421">
                  <c:v>42983</c:v>
                </c:pt>
                <c:pt idx="422">
                  <c:v>42984</c:v>
                </c:pt>
                <c:pt idx="423">
                  <c:v>42985</c:v>
                </c:pt>
                <c:pt idx="424">
                  <c:v>42986</c:v>
                </c:pt>
                <c:pt idx="425">
                  <c:v>42989</c:v>
                </c:pt>
                <c:pt idx="426">
                  <c:v>42990</c:v>
                </c:pt>
                <c:pt idx="427">
                  <c:v>42991</c:v>
                </c:pt>
                <c:pt idx="428">
                  <c:v>42992</c:v>
                </c:pt>
                <c:pt idx="429">
                  <c:v>42993</c:v>
                </c:pt>
                <c:pt idx="430">
                  <c:v>42996</c:v>
                </c:pt>
                <c:pt idx="431">
                  <c:v>42997</c:v>
                </c:pt>
                <c:pt idx="432">
                  <c:v>42998</c:v>
                </c:pt>
                <c:pt idx="433">
                  <c:v>42999</c:v>
                </c:pt>
                <c:pt idx="434">
                  <c:v>43000</c:v>
                </c:pt>
                <c:pt idx="435">
                  <c:v>43003</c:v>
                </c:pt>
                <c:pt idx="436">
                  <c:v>43004</c:v>
                </c:pt>
                <c:pt idx="437">
                  <c:v>43005</c:v>
                </c:pt>
                <c:pt idx="438">
                  <c:v>43006</c:v>
                </c:pt>
                <c:pt idx="439">
                  <c:v>43007</c:v>
                </c:pt>
                <c:pt idx="440">
                  <c:v>43010</c:v>
                </c:pt>
                <c:pt idx="441">
                  <c:v>43011</c:v>
                </c:pt>
                <c:pt idx="442">
                  <c:v>43012</c:v>
                </c:pt>
                <c:pt idx="443">
                  <c:v>43013</c:v>
                </c:pt>
                <c:pt idx="444">
                  <c:v>43014</c:v>
                </c:pt>
                <c:pt idx="445">
                  <c:v>43017</c:v>
                </c:pt>
                <c:pt idx="446">
                  <c:v>43018</c:v>
                </c:pt>
                <c:pt idx="447">
                  <c:v>43019</c:v>
                </c:pt>
                <c:pt idx="448">
                  <c:v>43020</c:v>
                </c:pt>
                <c:pt idx="449">
                  <c:v>43021</c:v>
                </c:pt>
                <c:pt idx="450">
                  <c:v>43024</c:v>
                </c:pt>
                <c:pt idx="451">
                  <c:v>43025</c:v>
                </c:pt>
                <c:pt idx="452">
                  <c:v>43026</c:v>
                </c:pt>
                <c:pt idx="453">
                  <c:v>43027</c:v>
                </c:pt>
                <c:pt idx="454">
                  <c:v>43028</c:v>
                </c:pt>
                <c:pt idx="455">
                  <c:v>43031</c:v>
                </c:pt>
                <c:pt idx="456">
                  <c:v>43032</c:v>
                </c:pt>
                <c:pt idx="457">
                  <c:v>43033</c:v>
                </c:pt>
                <c:pt idx="458">
                  <c:v>43034</c:v>
                </c:pt>
                <c:pt idx="459">
                  <c:v>43035</c:v>
                </c:pt>
                <c:pt idx="460">
                  <c:v>43038</c:v>
                </c:pt>
                <c:pt idx="461">
                  <c:v>43039</c:v>
                </c:pt>
                <c:pt idx="462">
                  <c:v>43040</c:v>
                </c:pt>
                <c:pt idx="463">
                  <c:v>43041</c:v>
                </c:pt>
                <c:pt idx="464">
                  <c:v>43042</c:v>
                </c:pt>
                <c:pt idx="465">
                  <c:v>43045</c:v>
                </c:pt>
                <c:pt idx="466">
                  <c:v>43046</c:v>
                </c:pt>
                <c:pt idx="467">
                  <c:v>43047</c:v>
                </c:pt>
                <c:pt idx="468">
                  <c:v>43048</c:v>
                </c:pt>
                <c:pt idx="469">
                  <c:v>43049</c:v>
                </c:pt>
                <c:pt idx="470">
                  <c:v>43052</c:v>
                </c:pt>
                <c:pt idx="471">
                  <c:v>43053</c:v>
                </c:pt>
                <c:pt idx="472">
                  <c:v>43054</c:v>
                </c:pt>
                <c:pt idx="473">
                  <c:v>43055</c:v>
                </c:pt>
                <c:pt idx="474">
                  <c:v>43056</c:v>
                </c:pt>
                <c:pt idx="475">
                  <c:v>43059</c:v>
                </c:pt>
                <c:pt idx="476">
                  <c:v>43060</c:v>
                </c:pt>
                <c:pt idx="477">
                  <c:v>43061</c:v>
                </c:pt>
                <c:pt idx="478">
                  <c:v>43063</c:v>
                </c:pt>
                <c:pt idx="479">
                  <c:v>43066</c:v>
                </c:pt>
                <c:pt idx="480">
                  <c:v>43067</c:v>
                </c:pt>
                <c:pt idx="481">
                  <c:v>43068</c:v>
                </c:pt>
                <c:pt idx="482">
                  <c:v>43069</c:v>
                </c:pt>
                <c:pt idx="483">
                  <c:v>43070</c:v>
                </c:pt>
                <c:pt idx="484">
                  <c:v>43073</c:v>
                </c:pt>
                <c:pt idx="485">
                  <c:v>43074</c:v>
                </c:pt>
                <c:pt idx="486">
                  <c:v>43075</c:v>
                </c:pt>
                <c:pt idx="487">
                  <c:v>43076</c:v>
                </c:pt>
                <c:pt idx="488">
                  <c:v>43077</c:v>
                </c:pt>
                <c:pt idx="489">
                  <c:v>43080</c:v>
                </c:pt>
                <c:pt idx="490">
                  <c:v>43081</c:v>
                </c:pt>
                <c:pt idx="491">
                  <c:v>43082</c:v>
                </c:pt>
                <c:pt idx="492">
                  <c:v>43083</c:v>
                </c:pt>
                <c:pt idx="493">
                  <c:v>43084</c:v>
                </c:pt>
                <c:pt idx="494">
                  <c:v>43087</c:v>
                </c:pt>
                <c:pt idx="495">
                  <c:v>43088</c:v>
                </c:pt>
                <c:pt idx="496">
                  <c:v>43089</c:v>
                </c:pt>
                <c:pt idx="497">
                  <c:v>43090</c:v>
                </c:pt>
                <c:pt idx="498">
                  <c:v>43091</c:v>
                </c:pt>
                <c:pt idx="499">
                  <c:v>43095</c:v>
                </c:pt>
                <c:pt idx="500">
                  <c:v>43096</c:v>
                </c:pt>
                <c:pt idx="501">
                  <c:v>43097</c:v>
                </c:pt>
                <c:pt idx="502">
                  <c:v>43098</c:v>
                </c:pt>
                <c:pt idx="503">
                  <c:v>43102</c:v>
                </c:pt>
                <c:pt idx="504">
                  <c:v>43103</c:v>
                </c:pt>
                <c:pt idx="505">
                  <c:v>43104</c:v>
                </c:pt>
                <c:pt idx="506">
                  <c:v>43105</c:v>
                </c:pt>
                <c:pt idx="507">
                  <c:v>43108</c:v>
                </c:pt>
                <c:pt idx="508">
                  <c:v>43109</c:v>
                </c:pt>
                <c:pt idx="509">
                  <c:v>43110</c:v>
                </c:pt>
                <c:pt idx="510">
                  <c:v>43111</c:v>
                </c:pt>
                <c:pt idx="511">
                  <c:v>43112</c:v>
                </c:pt>
                <c:pt idx="512">
                  <c:v>43116</c:v>
                </c:pt>
                <c:pt idx="513">
                  <c:v>43117</c:v>
                </c:pt>
                <c:pt idx="514">
                  <c:v>43118</c:v>
                </c:pt>
                <c:pt idx="515">
                  <c:v>43119</c:v>
                </c:pt>
                <c:pt idx="516">
                  <c:v>43122</c:v>
                </c:pt>
                <c:pt idx="517">
                  <c:v>43123</c:v>
                </c:pt>
                <c:pt idx="518">
                  <c:v>43124</c:v>
                </c:pt>
                <c:pt idx="519">
                  <c:v>43125</c:v>
                </c:pt>
                <c:pt idx="520">
                  <c:v>43126</c:v>
                </c:pt>
                <c:pt idx="521">
                  <c:v>43129</c:v>
                </c:pt>
                <c:pt idx="522">
                  <c:v>43130</c:v>
                </c:pt>
                <c:pt idx="523">
                  <c:v>43131</c:v>
                </c:pt>
                <c:pt idx="524">
                  <c:v>43132</c:v>
                </c:pt>
                <c:pt idx="525">
                  <c:v>43133</c:v>
                </c:pt>
                <c:pt idx="526">
                  <c:v>43136</c:v>
                </c:pt>
                <c:pt idx="527">
                  <c:v>43137</c:v>
                </c:pt>
                <c:pt idx="528">
                  <c:v>43138</c:v>
                </c:pt>
                <c:pt idx="529">
                  <c:v>43139</c:v>
                </c:pt>
                <c:pt idx="530">
                  <c:v>43140</c:v>
                </c:pt>
                <c:pt idx="531">
                  <c:v>43143</c:v>
                </c:pt>
                <c:pt idx="532">
                  <c:v>43144</c:v>
                </c:pt>
                <c:pt idx="533">
                  <c:v>43145</c:v>
                </c:pt>
                <c:pt idx="534">
                  <c:v>43146</c:v>
                </c:pt>
                <c:pt idx="535">
                  <c:v>43147</c:v>
                </c:pt>
                <c:pt idx="536">
                  <c:v>43151</c:v>
                </c:pt>
                <c:pt idx="537">
                  <c:v>43152</c:v>
                </c:pt>
                <c:pt idx="538">
                  <c:v>43153</c:v>
                </c:pt>
                <c:pt idx="539">
                  <c:v>43154</c:v>
                </c:pt>
                <c:pt idx="540">
                  <c:v>43157</c:v>
                </c:pt>
                <c:pt idx="541">
                  <c:v>43158</c:v>
                </c:pt>
                <c:pt idx="542">
                  <c:v>43159</c:v>
                </c:pt>
                <c:pt idx="543">
                  <c:v>43160</c:v>
                </c:pt>
                <c:pt idx="544">
                  <c:v>43161</c:v>
                </c:pt>
                <c:pt idx="545">
                  <c:v>43164</c:v>
                </c:pt>
                <c:pt idx="546">
                  <c:v>43165</c:v>
                </c:pt>
                <c:pt idx="547">
                  <c:v>43166</c:v>
                </c:pt>
                <c:pt idx="548">
                  <c:v>43167</c:v>
                </c:pt>
                <c:pt idx="549">
                  <c:v>43168</c:v>
                </c:pt>
                <c:pt idx="550">
                  <c:v>43171</c:v>
                </c:pt>
                <c:pt idx="551">
                  <c:v>43172</c:v>
                </c:pt>
                <c:pt idx="552">
                  <c:v>43173</c:v>
                </c:pt>
                <c:pt idx="553">
                  <c:v>43174</c:v>
                </c:pt>
                <c:pt idx="554">
                  <c:v>43175</c:v>
                </c:pt>
                <c:pt idx="555">
                  <c:v>43178</c:v>
                </c:pt>
                <c:pt idx="556">
                  <c:v>43179</c:v>
                </c:pt>
                <c:pt idx="557">
                  <c:v>43180</c:v>
                </c:pt>
                <c:pt idx="558">
                  <c:v>43181</c:v>
                </c:pt>
                <c:pt idx="559">
                  <c:v>43182</c:v>
                </c:pt>
                <c:pt idx="560">
                  <c:v>43185</c:v>
                </c:pt>
                <c:pt idx="561">
                  <c:v>43186</c:v>
                </c:pt>
                <c:pt idx="562">
                  <c:v>43187</c:v>
                </c:pt>
                <c:pt idx="563">
                  <c:v>43188</c:v>
                </c:pt>
                <c:pt idx="564">
                  <c:v>43192</c:v>
                </c:pt>
                <c:pt idx="565">
                  <c:v>43193</c:v>
                </c:pt>
                <c:pt idx="566">
                  <c:v>43194</c:v>
                </c:pt>
                <c:pt idx="567">
                  <c:v>43195</c:v>
                </c:pt>
                <c:pt idx="568">
                  <c:v>43196</c:v>
                </c:pt>
                <c:pt idx="569">
                  <c:v>43199</c:v>
                </c:pt>
                <c:pt idx="570">
                  <c:v>43200</c:v>
                </c:pt>
                <c:pt idx="571">
                  <c:v>43201</c:v>
                </c:pt>
                <c:pt idx="572">
                  <c:v>43202</c:v>
                </c:pt>
                <c:pt idx="573">
                  <c:v>43203</c:v>
                </c:pt>
                <c:pt idx="574">
                  <c:v>43206</c:v>
                </c:pt>
                <c:pt idx="575">
                  <c:v>43207</c:v>
                </c:pt>
                <c:pt idx="576">
                  <c:v>43208</c:v>
                </c:pt>
                <c:pt idx="577">
                  <c:v>43209</c:v>
                </c:pt>
                <c:pt idx="578">
                  <c:v>43210</c:v>
                </c:pt>
                <c:pt idx="579">
                  <c:v>43213</c:v>
                </c:pt>
                <c:pt idx="580">
                  <c:v>43214</c:v>
                </c:pt>
                <c:pt idx="581">
                  <c:v>43215</c:v>
                </c:pt>
                <c:pt idx="582">
                  <c:v>43216</c:v>
                </c:pt>
                <c:pt idx="583">
                  <c:v>43217</c:v>
                </c:pt>
                <c:pt idx="584">
                  <c:v>43220</c:v>
                </c:pt>
                <c:pt idx="585">
                  <c:v>43221</c:v>
                </c:pt>
                <c:pt idx="586">
                  <c:v>43222</c:v>
                </c:pt>
                <c:pt idx="587">
                  <c:v>43223</c:v>
                </c:pt>
                <c:pt idx="588">
                  <c:v>43224</c:v>
                </c:pt>
                <c:pt idx="589">
                  <c:v>43227</c:v>
                </c:pt>
                <c:pt idx="590">
                  <c:v>43228</c:v>
                </c:pt>
                <c:pt idx="591">
                  <c:v>43229</c:v>
                </c:pt>
                <c:pt idx="592">
                  <c:v>43230</c:v>
                </c:pt>
                <c:pt idx="593">
                  <c:v>43231</c:v>
                </c:pt>
                <c:pt idx="594">
                  <c:v>43234</c:v>
                </c:pt>
                <c:pt idx="595">
                  <c:v>43235</c:v>
                </c:pt>
                <c:pt idx="596">
                  <c:v>43236</c:v>
                </c:pt>
                <c:pt idx="597">
                  <c:v>43237</c:v>
                </c:pt>
                <c:pt idx="598">
                  <c:v>43238</c:v>
                </c:pt>
                <c:pt idx="599">
                  <c:v>43241</c:v>
                </c:pt>
                <c:pt idx="600">
                  <c:v>43242</c:v>
                </c:pt>
                <c:pt idx="601">
                  <c:v>43243</c:v>
                </c:pt>
                <c:pt idx="602">
                  <c:v>43244</c:v>
                </c:pt>
                <c:pt idx="603">
                  <c:v>43245</c:v>
                </c:pt>
                <c:pt idx="604">
                  <c:v>43249</c:v>
                </c:pt>
                <c:pt idx="605">
                  <c:v>43250</c:v>
                </c:pt>
                <c:pt idx="606">
                  <c:v>43251</c:v>
                </c:pt>
                <c:pt idx="607">
                  <c:v>43252</c:v>
                </c:pt>
                <c:pt idx="608">
                  <c:v>43255</c:v>
                </c:pt>
                <c:pt idx="609">
                  <c:v>43256</c:v>
                </c:pt>
                <c:pt idx="610">
                  <c:v>43257</c:v>
                </c:pt>
                <c:pt idx="611">
                  <c:v>43258</c:v>
                </c:pt>
                <c:pt idx="612">
                  <c:v>43259</c:v>
                </c:pt>
                <c:pt idx="613">
                  <c:v>43262</c:v>
                </c:pt>
                <c:pt idx="614">
                  <c:v>43263</c:v>
                </c:pt>
                <c:pt idx="615">
                  <c:v>43264</c:v>
                </c:pt>
                <c:pt idx="616">
                  <c:v>43265</c:v>
                </c:pt>
                <c:pt idx="617">
                  <c:v>43266</c:v>
                </c:pt>
                <c:pt idx="618">
                  <c:v>43269</c:v>
                </c:pt>
                <c:pt idx="619">
                  <c:v>43270</c:v>
                </c:pt>
                <c:pt idx="620">
                  <c:v>43271</c:v>
                </c:pt>
                <c:pt idx="621">
                  <c:v>43272</c:v>
                </c:pt>
                <c:pt idx="622">
                  <c:v>43273</c:v>
                </c:pt>
                <c:pt idx="623">
                  <c:v>43276</c:v>
                </c:pt>
                <c:pt idx="624">
                  <c:v>43277</c:v>
                </c:pt>
                <c:pt idx="625">
                  <c:v>43278</c:v>
                </c:pt>
                <c:pt idx="626">
                  <c:v>43279</c:v>
                </c:pt>
                <c:pt idx="627">
                  <c:v>43280</c:v>
                </c:pt>
                <c:pt idx="628">
                  <c:v>43283</c:v>
                </c:pt>
                <c:pt idx="629">
                  <c:v>43284</c:v>
                </c:pt>
                <c:pt idx="630">
                  <c:v>43286</c:v>
                </c:pt>
                <c:pt idx="631">
                  <c:v>43287</c:v>
                </c:pt>
                <c:pt idx="632">
                  <c:v>43290</c:v>
                </c:pt>
                <c:pt idx="633">
                  <c:v>43291</c:v>
                </c:pt>
                <c:pt idx="634">
                  <c:v>43292</c:v>
                </c:pt>
                <c:pt idx="635">
                  <c:v>43293</c:v>
                </c:pt>
                <c:pt idx="636">
                  <c:v>43294</c:v>
                </c:pt>
                <c:pt idx="637">
                  <c:v>43297</c:v>
                </c:pt>
                <c:pt idx="638">
                  <c:v>43298</c:v>
                </c:pt>
                <c:pt idx="639">
                  <c:v>43299</c:v>
                </c:pt>
                <c:pt idx="640">
                  <c:v>43300</c:v>
                </c:pt>
                <c:pt idx="641">
                  <c:v>43301</c:v>
                </c:pt>
                <c:pt idx="642">
                  <c:v>43304</c:v>
                </c:pt>
                <c:pt idx="643">
                  <c:v>43305</c:v>
                </c:pt>
                <c:pt idx="644">
                  <c:v>43306</c:v>
                </c:pt>
                <c:pt idx="645">
                  <c:v>43307</c:v>
                </c:pt>
                <c:pt idx="646">
                  <c:v>43308</c:v>
                </c:pt>
                <c:pt idx="647">
                  <c:v>43311</c:v>
                </c:pt>
                <c:pt idx="648">
                  <c:v>43312</c:v>
                </c:pt>
                <c:pt idx="649">
                  <c:v>43313</c:v>
                </c:pt>
                <c:pt idx="650">
                  <c:v>43314</c:v>
                </c:pt>
                <c:pt idx="651">
                  <c:v>43315</c:v>
                </c:pt>
                <c:pt idx="652">
                  <c:v>43318</c:v>
                </c:pt>
                <c:pt idx="653">
                  <c:v>43319</c:v>
                </c:pt>
                <c:pt idx="654">
                  <c:v>43320</c:v>
                </c:pt>
                <c:pt idx="655">
                  <c:v>43321</c:v>
                </c:pt>
                <c:pt idx="656">
                  <c:v>43322</c:v>
                </c:pt>
                <c:pt idx="657">
                  <c:v>43325</c:v>
                </c:pt>
                <c:pt idx="658">
                  <c:v>43326</c:v>
                </c:pt>
                <c:pt idx="659">
                  <c:v>43327</c:v>
                </c:pt>
                <c:pt idx="660">
                  <c:v>43328</c:v>
                </c:pt>
                <c:pt idx="661">
                  <c:v>43329</c:v>
                </c:pt>
                <c:pt idx="662">
                  <c:v>43332</c:v>
                </c:pt>
                <c:pt idx="663">
                  <c:v>43333</c:v>
                </c:pt>
                <c:pt idx="664">
                  <c:v>43334</c:v>
                </c:pt>
                <c:pt idx="665">
                  <c:v>43335</c:v>
                </c:pt>
                <c:pt idx="666">
                  <c:v>43336</c:v>
                </c:pt>
                <c:pt idx="667">
                  <c:v>43339</c:v>
                </c:pt>
                <c:pt idx="668">
                  <c:v>43340</c:v>
                </c:pt>
                <c:pt idx="669">
                  <c:v>43341</c:v>
                </c:pt>
                <c:pt idx="670">
                  <c:v>43342</c:v>
                </c:pt>
                <c:pt idx="671">
                  <c:v>43343</c:v>
                </c:pt>
                <c:pt idx="672">
                  <c:v>43347</c:v>
                </c:pt>
                <c:pt idx="673">
                  <c:v>43348</c:v>
                </c:pt>
                <c:pt idx="674">
                  <c:v>43349</c:v>
                </c:pt>
                <c:pt idx="675">
                  <c:v>43350</c:v>
                </c:pt>
                <c:pt idx="676">
                  <c:v>43353</c:v>
                </c:pt>
                <c:pt idx="677">
                  <c:v>43354</c:v>
                </c:pt>
                <c:pt idx="678">
                  <c:v>43355</c:v>
                </c:pt>
                <c:pt idx="679">
                  <c:v>43356</c:v>
                </c:pt>
                <c:pt idx="680">
                  <c:v>43357</c:v>
                </c:pt>
                <c:pt idx="681">
                  <c:v>43360</c:v>
                </c:pt>
                <c:pt idx="682">
                  <c:v>43361</c:v>
                </c:pt>
                <c:pt idx="683">
                  <c:v>43362</c:v>
                </c:pt>
                <c:pt idx="684">
                  <c:v>43363</c:v>
                </c:pt>
                <c:pt idx="685">
                  <c:v>43364</c:v>
                </c:pt>
                <c:pt idx="686">
                  <c:v>43367</c:v>
                </c:pt>
                <c:pt idx="687">
                  <c:v>43368</c:v>
                </c:pt>
                <c:pt idx="688">
                  <c:v>43369</c:v>
                </c:pt>
                <c:pt idx="689">
                  <c:v>43370</c:v>
                </c:pt>
                <c:pt idx="690">
                  <c:v>43371</c:v>
                </c:pt>
                <c:pt idx="691">
                  <c:v>43374</c:v>
                </c:pt>
                <c:pt idx="692">
                  <c:v>43375</c:v>
                </c:pt>
                <c:pt idx="693">
                  <c:v>43376</c:v>
                </c:pt>
                <c:pt idx="694">
                  <c:v>43377</c:v>
                </c:pt>
                <c:pt idx="695">
                  <c:v>43378</c:v>
                </c:pt>
                <c:pt idx="696">
                  <c:v>43381</c:v>
                </c:pt>
                <c:pt idx="697">
                  <c:v>43382</c:v>
                </c:pt>
                <c:pt idx="698">
                  <c:v>43383</c:v>
                </c:pt>
                <c:pt idx="699">
                  <c:v>43384</c:v>
                </c:pt>
                <c:pt idx="700">
                  <c:v>43385</c:v>
                </c:pt>
                <c:pt idx="701">
                  <c:v>43388</c:v>
                </c:pt>
                <c:pt idx="702">
                  <c:v>43389</c:v>
                </c:pt>
                <c:pt idx="703">
                  <c:v>43390</c:v>
                </c:pt>
                <c:pt idx="704">
                  <c:v>43391</c:v>
                </c:pt>
                <c:pt idx="705">
                  <c:v>43392</c:v>
                </c:pt>
                <c:pt idx="706">
                  <c:v>43395</c:v>
                </c:pt>
                <c:pt idx="707">
                  <c:v>43396</c:v>
                </c:pt>
                <c:pt idx="708">
                  <c:v>43397</c:v>
                </c:pt>
                <c:pt idx="709">
                  <c:v>43398</c:v>
                </c:pt>
                <c:pt idx="710">
                  <c:v>43399</c:v>
                </c:pt>
                <c:pt idx="711">
                  <c:v>43402</c:v>
                </c:pt>
                <c:pt idx="712">
                  <c:v>43403</c:v>
                </c:pt>
                <c:pt idx="713">
                  <c:v>43404</c:v>
                </c:pt>
                <c:pt idx="714">
                  <c:v>43405</c:v>
                </c:pt>
                <c:pt idx="715">
                  <c:v>43406</c:v>
                </c:pt>
                <c:pt idx="716">
                  <c:v>43409</c:v>
                </c:pt>
                <c:pt idx="717">
                  <c:v>43410</c:v>
                </c:pt>
                <c:pt idx="718">
                  <c:v>43411</c:v>
                </c:pt>
                <c:pt idx="719">
                  <c:v>43412</c:v>
                </c:pt>
                <c:pt idx="720">
                  <c:v>43413</c:v>
                </c:pt>
                <c:pt idx="721">
                  <c:v>43416</c:v>
                </c:pt>
                <c:pt idx="722">
                  <c:v>43417</c:v>
                </c:pt>
                <c:pt idx="723">
                  <c:v>43418</c:v>
                </c:pt>
                <c:pt idx="724">
                  <c:v>43419</c:v>
                </c:pt>
                <c:pt idx="725">
                  <c:v>43420</c:v>
                </c:pt>
                <c:pt idx="726">
                  <c:v>43423</c:v>
                </c:pt>
                <c:pt idx="727">
                  <c:v>43424</c:v>
                </c:pt>
                <c:pt idx="728">
                  <c:v>43425</c:v>
                </c:pt>
                <c:pt idx="729">
                  <c:v>43427</c:v>
                </c:pt>
                <c:pt idx="730">
                  <c:v>43430</c:v>
                </c:pt>
                <c:pt idx="731">
                  <c:v>43431</c:v>
                </c:pt>
                <c:pt idx="732">
                  <c:v>43432</c:v>
                </c:pt>
                <c:pt idx="733">
                  <c:v>43433</c:v>
                </c:pt>
                <c:pt idx="734">
                  <c:v>43434</c:v>
                </c:pt>
                <c:pt idx="735">
                  <c:v>43437</c:v>
                </c:pt>
                <c:pt idx="736">
                  <c:v>43438</c:v>
                </c:pt>
                <c:pt idx="737">
                  <c:v>43440</c:v>
                </c:pt>
                <c:pt idx="738">
                  <c:v>43441</c:v>
                </c:pt>
                <c:pt idx="739">
                  <c:v>43444</c:v>
                </c:pt>
                <c:pt idx="740">
                  <c:v>43445</c:v>
                </c:pt>
                <c:pt idx="741">
                  <c:v>43446</c:v>
                </c:pt>
                <c:pt idx="742">
                  <c:v>43447</c:v>
                </c:pt>
                <c:pt idx="743">
                  <c:v>43448</c:v>
                </c:pt>
                <c:pt idx="744">
                  <c:v>43451</c:v>
                </c:pt>
                <c:pt idx="745">
                  <c:v>43452</c:v>
                </c:pt>
                <c:pt idx="746">
                  <c:v>43453</c:v>
                </c:pt>
                <c:pt idx="747">
                  <c:v>43454</c:v>
                </c:pt>
                <c:pt idx="748">
                  <c:v>43455</c:v>
                </c:pt>
                <c:pt idx="749">
                  <c:v>43458</c:v>
                </c:pt>
                <c:pt idx="750">
                  <c:v>43460</c:v>
                </c:pt>
                <c:pt idx="751">
                  <c:v>43461</c:v>
                </c:pt>
                <c:pt idx="752">
                  <c:v>43462</c:v>
                </c:pt>
                <c:pt idx="753">
                  <c:v>43465</c:v>
                </c:pt>
                <c:pt idx="754">
                  <c:v>43467</c:v>
                </c:pt>
                <c:pt idx="755">
                  <c:v>43468</c:v>
                </c:pt>
                <c:pt idx="756">
                  <c:v>43469</c:v>
                </c:pt>
                <c:pt idx="757">
                  <c:v>43472</c:v>
                </c:pt>
                <c:pt idx="758">
                  <c:v>43473</c:v>
                </c:pt>
                <c:pt idx="759">
                  <c:v>43474</c:v>
                </c:pt>
                <c:pt idx="760">
                  <c:v>43475</c:v>
                </c:pt>
                <c:pt idx="761">
                  <c:v>43476</c:v>
                </c:pt>
                <c:pt idx="762" formatCode="d\-mmm\-yy">
                  <c:v>43479</c:v>
                </c:pt>
                <c:pt idx="763" formatCode="d\-mmm\-yy">
                  <c:v>43480</c:v>
                </c:pt>
                <c:pt idx="764" formatCode="d\-mmm\-yy">
                  <c:v>43481</c:v>
                </c:pt>
                <c:pt idx="765" formatCode="d\-mmm\-yy">
                  <c:v>43482</c:v>
                </c:pt>
                <c:pt idx="766" formatCode="d\-mmm\-yy">
                  <c:v>43483</c:v>
                </c:pt>
                <c:pt idx="767" formatCode="d\-mmm\-yy">
                  <c:v>43487</c:v>
                </c:pt>
                <c:pt idx="768" formatCode="d\-mmm\-yy">
                  <c:v>43488</c:v>
                </c:pt>
                <c:pt idx="769" formatCode="d\-mmm\-yy">
                  <c:v>43489</c:v>
                </c:pt>
                <c:pt idx="770" formatCode="d\-mmm\-yy">
                  <c:v>43490</c:v>
                </c:pt>
                <c:pt idx="771" formatCode="d\-mmm\-yy">
                  <c:v>43493</c:v>
                </c:pt>
                <c:pt idx="772" formatCode="d\-mmm\-yy">
                  <c:v>43494</c:v>
                </c:pt>
                <c:pt idx="773" formatCode="d\-mmm\-yy">
                  <c:v>43495</c:v>
                </c:pt>
                <c:pt idx="774" formatCode="d\-mmm\-yy">
                  <c:v>43496</c:v>
                </c:pt>
                <c:pt idx="775" formatCode="d\-mmm\-yy">
                  <c:v>43497</c:v>
                </c:pt>
                <c:pt idx="776" formatCode="d\-mmm\-yy">
                  <c:v>43500</c:v>
                </c:pt>
                <c:pt idx="777" formatCode="d\-mmm\-yy">
                  <c:v>43501</c:v>
                </c:pt>
                <c:pt idx="778" formatCode="d\-mmm\-yy">
                  <c:v>43502</c:v>
                </c:pt>
                <c:pt idx="779" formatCode="d\-mmm\-yy">
                  <c:v>43503</c:v>
                </c:pt>
                <c:pt idx="780" formatCode="d\-mmm\-yy">
                  <c:v>43504</c:v>
                </c:pt>
                <c:pt idx="781" formatCode="d\-mmm\-yy">
                  <c:v>43507</c:v>
                </c:pt>
                <c:pt idx="782" formatCode="d\-mmm\-yy">
                  <c:v>43508</c:v>
                </c:pt>
                <c:pt idx="783" formatCode="d\-mmm\-yy">
                  <c:v>43509</c:v>
                </c:pt>
                <c:pt idx="784" formatCode="d\-mmm\-yy">
                  <c:v>43510</c:v>
                </c:pt>
                <c:pt idx="785" formatCode="d\-mmm\-yy">
                  <c:v>43511</c:v>
                </c:pt>
                <c:pt idx="786" formatCode="d\-mmm\-yy">
                  <c:v>43515</c:v>
                </c:pt>
                <c:pt idx="787" formatCode="d\-mmm\-yy">
                  <c:v>43516</c:v>
                </c:pt>
                <c:pt idx="788" formatCode="d\-mmm\-yy">
                  <c:v>43517</c:v>
                </c:pt>
                <c:pt idx="789" formatCode="d\-mmm\-yy">
                  <c:v>43518</c:v>
                </c:pt>
                <c:pt idx="790" formatCode="d\-mmm\-yy">
                  <c:v>43521</c:v>
                </c:pt>
                <c:pt idx="791" formatCode="d\-mmm\-yy">
                  <c:v>43522</c:v>
                </c:pt>
                <c:pt idx="792" formatCode="d\-mmm\-yy">
                  <c:v>43523</c:v>
                </c:pt>
                <c:pt idx="793" formatCode="d\-mmm\-yy">
                  <c:v>43524</c:v>
                </c:pt>
                <c:pt idx="794" formatCode="d\-mmm\-yy">
                  <c:v>43525</c:v>
                </c:pt>
                <c:pt idx="795" formatCode="d\-mmm\-yy">
                  <c:v>43528</c:v>
                </c:pt>
                <c:pt idx="796" formatCode="d\-mmm\-yy">
                  <c:v>43529</c:v>
                </c:pt>
                <c:pt idx="797" formatCode="d\-mmm\-yy">
                  <c:v>43530</c:v>
                </c:pt>
                <c:pt idx="798" formatCode="d\-mmm\-yy">
                  <c:v>43531</c:v>
                </c:pt>
                <c:pt idx="799" formatCode="d\-mmm\-yy">
                  <c:v>43532</c:v>
                </c:pt>
                <c:pt idx="800" formatCode="d\-mmm\-yy">
                  <c:v>43535</c:v>
                </c:pt>
                <c:pt idx="801" formatCode="d\-mmm\-yy">
                  <c:v>43536</c:v>
                </c:pt>
              </c:numCache>
            </c:numRef>
          </c:cat>
          <c:val>
            <c:numRef>
              <c:f>'S&amp;P Data'!$B$7:$B$808</c:f>
              <c:numCache>
                <c:formatCode>0.00</c:formatCode>
                <c:ptCount val="802"/>
                <c:pt idx="0">
                  <c:v>2012.6593712480301</c:v>
                </c:pt>
                <c:pt idx="1">
                  <c:v>2016.7144265542399</c:v>
                </c:pt>
                <c:pt idx="2">
                  <c:v>1990.2622927555201</c:v>
                </c:pt>
                <c:pt idx="3">
                  <c:v>1943.09370248613</c:v>
                </c:pt>
                <c:pt idx="4">
                  <c:v>1922.0347926739801</c:v>
                </c:pt>
                <c:pt idx="5">
                  <c:v>1923.67482134495</c:v>
                </c:pt>
                <c:pt idx="6">
                  <c:v>1938.67893206546</c:v>
                </c:pt>
                <c:pt idx="7">
                  <c:v>1890.2789148177701</c:v>
                </c:pt>
                <c:pt idx="8">
                  <c:v>1921.8357608706001</c:v>
                </c:pt>
                <c:pt idx="9">
                  <c:v>1880.3277963866999</c:v>
                </c:pt>
                <c:pt idx="10">
                  <c:v>1881.3332441622499</c:v>
                </c:pt>
                <c:pt idx="11">
                  <c:v>1859.3284619462399</c:v>
                </c:pt>
                <c:pt idx="12">
                  <c:v>1868.9863167762501</c:v>
                </c:pt>
                <c:pt idx="13">
                  <c:v>1906.9040755856799</c:v>
                </c:pt>
                <c:pt idx="14">
                  <c:v>1877.07757149589</c:v>
                </c:pt>
                <c:pt idx="15">
                  <c:v>1903.6306483067699</c:v>
                </c:pt>
                <c:pt idx="16">
                  <c:v>1882.9462651833601</c:v>
                </c:pt>
                <c:pt idx="17">
                  <c:v>1893.3567082853799</c:v>
                </c:pt>
                <c:pt idx="18">
                  <c:v>1940.23967781845</c:v>
                </c:pt>
                <c:pt idx="19">
                  <c:v>1939.3793162678501</c:v>
                </c:pt>
                <c:pt idx="20">
                  <c:v>1903.03151274263</c:v>
                </c:pt>
                <c:pt idx="21">
                  <c:v>1912.5336076968699</c:v>
                </c:pt>
                <c:pt idx="22">
                  <c:v>1915.44679169847</c:v>
                </c:pt>
                <c:pt idx="23">
                  <c:v>1880.05393288391</c:v>
                </c:pt>
                <c:pt idx="24">
                  <c:v>1853.4350189576801</c:v>
                </c:pt>
                <c:pt idx="25">
                  <c:v>1852.209817315</c:v>
                </c:pt>
                <c:pt idx="26">
                  <c:v>1851.86304592344</c:v>
                </c:pt>
                <c:pt idx="27">
                  <c:v>1829.07834580695</c:v>
                </c:pt>
                <c:pt idx="28">
                  <c:v>1864.77533008976</c:v>
                </c:pt>
                <c:pt idx="29">
                  <c:v>1895.5773700755799</c:v>
                </c:pt>
                <c:pt idx="30">
                  <c:v>1926.8249996812399</c:v>
                </c:pt>
                <c:pt idx="31">
                  <c:v>1917.8338001634199</c:v>
                </c:pt>
                <c:pt idx="32">
                  <c:v>1917.7836117450299</c:v>
                </c:pt>
                <c:pt idx="33">
                  <c:v>1945.50003988755</c:v>
                </c:pt>
                <c:pt idx="34">
                  <c:v>1921.2684413203899</c:v>
                </c:pt>
                <c:pt idx="35">
                  <c:v>1929.79767527186</c:v>
                </c:pt>
                <c:pt idx="36">
                  <c:v>1951.7006648709901</c:v>
                </c:pt>
                <c:pt idx="37">
                  <c:v>1948.0538513040301</c:v>
                </c:pt>
                <c:pt idx="38">
                  <c:v>1932.2263947971101</c:v>
                </c:pt>
                <c:pt idx="39">
                  <c:v>1978.3481163758299</c:v>
                </c:pt>
                <c:pt idx="40">
                  <c:v>1986.45478641713</c:v>
                </c:pt>
                <c:pt idx="41">
                  <c:v>1993.4021399067601</c:v>
                </c:pt>
                <c:pt idx="42">
                  <c:v>1999.98722585877</c:v>
                </c:pt>
                <c:pt idx="43">
                  <c:v>2001.7588480311099</c:v>
                </c:pt>
                <c:pt idx="44">
                  <c:v>1979.2607182705201</c:v>
                </c:pt>
                <c:pt idx="45">
                  <c:v>1989.2649945042499</c:v>
                </c:pt>
                <c:pt idx="46">
                  <c:v>1989.56828791623</c:v>
                </c:pt>
                <c:pt idx="47">
                  <c:v>2022.1895722387201</c:v>
                </c:pt>
                <c:pt idx="48">
                  <c:v>2019.6401297292</c:v>
                </c:pt>
                <c:pt idx="49">
                  <c:v>2015.92792490639</c:v>
                </c:pt>
                <c:pt idx="50">
                  <c:v>2027.21739331614</c:v>
                </c:pt>
                <c:pt idx="51">
                  <c:v>2040.5911529636201</c:v>
                </c:pt>
                <c:pt idx="52">
                  <c:v>2049.5767766018098</c:v>
                </c:pt>
                <c:pt idx="53">
                  <c:v>2051.6002316302202</c:v>
                </c:pt>
                <c:pt idx="54">
                  <c:v>2049.8035026558</c:v>
                </c:pt>
                <c:pt idx="55">
                  <c:v>2036.7127614671899</c:v>
                </c:pt>
                <c:pt idx="56">
                  <c:v>2035.93590569549</c:v>
                </c:pt>
                <c:pt idx="57">
                  <c:v>2037.04946887758</c:v>
                </c:pt>
                <c:pt idx="58">
                  <c:v>2055.01363349848</c:v>
                </c:pt>
                <c:pt idx="59">
                  <c:v>2063.9455731810199</c:v>
                </c:pt>
                <c:pt idx="60">
                  <c:v>2059.7411766011601</c:v>
                </c:pt>
                <c:pt idx="61">
                  <c:v>2072.77907225028</c:v>
                </c:pt>
                <c:pt idx="62">
                  <c:v>2066.1294033760801</c:v>
                </c:pt>
                <c:pt idx="63">
                  <c:v>2045.1667952563901</c:v>
                </c:pt>
                <c:pt idx="64">
                  <c:v>2066.6648189461198</c:v>
                </c:pt>
                <c:pt idx="65">
                  <c:v>2041.91194167238</c:v>
                </c:pt>
                <c:pt idx="66">
                  <c:v>2047.59713240524</c:v>
                </c:pt>
                <c:pt idx="67">
                  <c:v>2041.98604467212</c:v>
                </c:pt>
                <c:pt idx="68">
                  <c:v>2061.7184466692602</c:v>
                </c:pt>
                <c:pt idx="69">
                  <c:v>2082.4206422921998</c:v>
                </c:pt>
                <c:pt idx="70">
                  <c:v>2082.78309104238</c:v>
                </c:pt>
                <c:pt idx="71">
                  <c:v>2080.7329648234199</c:v>
                </c:pt>
                <c:pt idx="72">
                  <c:v>2094.34033108115</c:v>
                </c:pt>
                <c:pt idx="73">
                  <c:v>2100.7987332940202</c:v>
                </c:pt>
                <c:pt idx="74">
                  <c:v>2102.3966553845999</c:v>
                </c:pt>
                <c:pt idx="75">
                  <c:v>2091.4836606396002</c:v>
                </c:pt>
                <c:pt idx="76">
                  <c:v>2091.5801018706402</c:v>
                </c:pt>
                <c:pt idx="77">
                  <c:v>2087.7944702435002</c:v>
                </c:pt>
                <c:pt idx="78">
                  <c:v>2091.6985448183</c:v>
                </c:pt>
                <c:pt idx="79">
                  <c:v>2095.15439361481</c:v>
                </c:pt>
                <c:pt idx="80">
                  <c:v>2075.8106634737401</c:v>
                </c:pt>
                <c:pt idx="81">
                  <c:v>2065.2963010051599</c:v>
                </c:pt>
                <c:pt idx="82">
                  <c:v>2081.4302172006201</c:v>
                </c:pt>
                <c:pt idx="83">
                  <c:v>2063.3668538898701</c:v>
                </c:pt>
                <c:pt idx="84">
                  <c:v>2051.12126197926</c:v>
                </c:pt>
                <c:pt idx="85">
                  <c:v>2050.6287420499302</c:v>
                </c:pt>
                <c:pt idx="86">
                  <c:v>2057.1424213606301</c:v>
                </c:pt>
                <c:pt idx="87">
                  <c:v>2058.6910661584102</c:v>
                </c:pt>
                <c:pt idx="88">
                  <c:v>2084.3861226133299</c:v>
                </c:pt>
                <c:pt idx="89">
                  <c:v>2064.4619029935502</c:v>
                </c:pt>
                <c:pt idx="90">
                  <c:v>2064.1074656146102</c:v>
                </c:pt>
                <c:pt idx="91">
                  <c:v>2046.61292261416</c:v>
                </c:pt>
                <c:pt idx="92">
                  <c:v>2066.6571610419101</c:v>
                </c:pt>
                <c:pt idx="93">
                  <c:v>2047.2058127274199</c:v>
                </c:pt>
                <c:pt idx="94">
                  <c:v>2047.6272305969801</c:v>
                </c:pt>
                <c:pt idx="95">
                  <c:v>2040.0398896361901</c:v>
                </c:pt>
                <c:pt idx="96">
                  <c:v>2052.31805289781</c:v>
                </c:pt>
                <c:pt idx="97">
                  <c:v>2048.0432790190598</c:v>
                </c:pt>
                <c:pt idx="98">
                  <c:v>2076.0578170170102</c:v>
                </c:pt>
                <c:pt idx="99">
                  <c:v>2090.5430039206799</c:v>
                </c:pt>
                <c:pt idx="100">
                  <c:v>2090.1009750070102</c:v>
                </c:pt>
                <c:pt idx="101">
                  <c:v>2099.06046094773</c:v>
                </c:pt>
                <c:pt idx="102">
                  <c:v>2096.96419507051</c:v>
                </c:pt>
                <c:pt idx="103">
                  <c:v>2099.3299950291098</c:v>
                </c:pt>
                <c:pt idx="104">
                  <c:v>2105.2643409195198</c:v>
                </c:pt>
                <c:pt idx="105">
                  <c:v>2099.1285740266799</c:v>
                </c:pt>
                <c:pt idx="106">
                  <c:v>2109.4068447715699</c:v>
                </c:pt>
                <c:pt idx="107">
                  <c:v>2112.12707167083</c:v>
                </c:pt>
                <c:pt idx="108">
                  <c:v>2119.1182685772101</c:v>
                </c:pt>
                <c:pt idx="109">
                  <c:v>2115.47775578852</c:v>
                </c:pt>
                <c:pt idx="110">
                  <c:v>2096.0710133092002</c:v>
                </c:pt>
                <c:pt idx="111">
                  <c:v>2079.0589804431902</c:v>
                </c:pt>
                <c:pt idx="112">
                  <c:v>2075.3159582056401</c:v>
                </c:pt>
                <c:pt idx="113">
                  <c:v>2071.50228271175</c:v>
                </c:pt>
                <c:pt idx="114">
                  <c:v>2077.99388932487</c:v>
                </c:pt>
                <c:pt idx="115">
                  <c:v>2071.2196945687501</c:v>
                </c:pt>
                <c:pt idx="116">
                  <c:v>2083.2490307026901</c:v>
                </c:pt>
                <c:pt idx="117">
                  <c:v>2088.8995479027599</c:v>
                </c:pt>
                <c:pt idx="118">
                  <c:v>2085.4497233948</c:v>
                </c:pt>
                <c:pt idx="119">
                  <c:v>2113.3206788011798</c:v>
                </c:pt>
                <c:pt idx="120">
                  <c:v>2037.40518436344</c:v>
                </c:pt>
                <c:pt idx="121">
                  <c:v>2000.53525368088</c:v>
                </c:pt>
                <c:pt idx="122">
                  <c:v>2036.0912294648001</c:v>
                </c:pt>
                <c:pt idx="123">
                  <c:v>2070.7713064510099</c:v>
                </c:pt>
                <c:pt idx="124">
                  <c:v>2098.8552265056101</c:v>
                </c:pt>
                <c:pt idx="125">
                  <c:v>2102.9534922367002</c:v>
                </c:pt>
                <c:pt idx="126">
                  <c:v>2088.5460361504101</c:v>
                </c:pt>
                <c:pt idx="127">
                  <c:v>2099.7342908189999</c:v>
                </c:pt>
                <c:pt idx="128">
                  <c:v>2097.8997750081398</c:v>
                </c:pt>
                <c:pt idx="129">
                  <c:v>2129.89798177988</c:v>
                </c:pt>
                <c:pt idx="130">
                  <c:v>2137.1597218421298</c:v>
                </c:pt>
                <c:pt idx="131">
                  <c:v>2152.14139858205</c:v>
                </c:pt>
                <c:pt idx="132">
                  <c:v>2152.4256572171198</c:v>
                </c:pt>
                <c:pt idx="133">
                  <c:v>2163.7475359771001</c:v>
                </c:pt>
                <c:pt idx="134">
                  <c:v>2161.7413340346202</c:v>
                </c:pt>
                <c:pt idx="135">
                  <c:v>2166.8905245819101</c:v>
                </c:pt>
                <c:pt idx="136">
                  <c:v>2163.7810993285798</c:v>
                </c:pt>
                <c:pt idx="137">
                  <c:v>2173.0172120746101</c:v>
                </c:pt>
                <c:pt idx="138">
                  <c:v>2165.1682977928699</c:v>
                </c:pt>
                <c:pt idx="139">
                  <c:v>2175.0290623579199</c:v>
                </c:pt>
                <c:pt idx="140">
                  <c:v>2168.4790742915802</c:v>
                </c:pt>
                <c:pt idx="141">
                  <c:v>2169.1751918772202</c:v>
                </c:pt>
                <c:pt idx="142">
                  <c:v>2166.5804205416798</c:v>
                </c:pt>
                <c:pt idx="143">
                  <c:v>2170.0562602811701</c:v>
                </c:pt>
                <c:pt idx="144">
                  <c:v>2173.6038598883501</c:v>
                </c:pt>
                <c:pt idx="145">
                  <c:v>2170.8363912995201</c:v>
                </c:pt>
                <c:pt idx="146">
                  <c:v>2157.0286485708102</c:v>
                </c:pt>
                <c:pt idx="147">
                  <c:v>2163.7936743817399</c:v>
                </c:pt>
                <c:pt idx="148">
                  <c:v>2164.25211542546</c:v>
                </c:pt>
                <c:pt idx="149">
                  <c:v>2182.8683748861399</c:v>
                </c:pt>
                <c:pt idx="150">
                  <c:v>2180.8851510448399</c:v>
                </c:pt>
                <c:pt idx="151">
                  <c:v>2181.7356761885599</c:v>
                </c:pt>
                <c:pt idx="152">
                  <c:v>2175.4865235992002</c:v>
                </c:pt>
                <c:pt idx="153">
                  <c:v>2185.7930995977499</c:v>
                </c:pt>
                <c:pt idx="154">
                  <c:v>2184.0509398489999</c:v>
                </c:pt>
                <c:pt idx="155">
                  <c:v>2190.14941560125</c:v>
                </c:pt>
                <c:pt idx="156">
                  <c:v>2178.1494548590899</c:v>
                </c:pt>
                <c:pt idx="157">
                  <c:v>2182.2188888493201</c:v>
                </c:pt>
                <c:pt idx="158">
                  <c:v>2187.0248849493701</c:v>
                </c:pt>
                <c:pt idx="159">
                  <c:v>2183.86815478893</c:v>
                </c:pt>
                <c:pt idx="160">
                  <c:v>2182.6395481376298</c:v>
                </c:pt>
                <c:pt idx="161">
                  <c:v>2186.9017991115902</c:v>
                </c:pt>
                <c:pt idx="162">
                  <c:v>2175.43701051364</c:v>
                </c:pt>
                <c:pt idx="163">
                  <c:v>2172.4656323201002</c:v>
                </c:pt>
                <c:pt idx="164">
                  <c:v>2169.04023226751</c:v>
                </c:pt>
                <c:pt idx="165">
                  <c:v>2180.3774091740802</c:v>
                </c:pt>
                <c:pt idx="166">
                  <c:v>2176.1226464445899</c:v>
                </c:pt>
                <c:pt idx="167">
                  <c:v>2170.9469576924498</c:v>
                </c:pt>
                <c:pt idx="168">
                  <c:v>2170.8632592590402</c:v>
                </c:pt>
                <c:pt idx="169">
                  <c:v>2179.98420257915</c:v>
                </c:pt>
                <c:pt idx="170">
                  <c:v>2186.4767390837501</c:v>
                </c:pt>
                <c:pt idx="171">
                  <c:v>2186.1587276337</c:v>
                </c:pt>
                <c:pt idx="172">
                  <c:v>2181.2995503213801</c:v>
                </c:pt>
                <c:pt idx="173">
                  <c:v>2127.8055738487901</c:v>
                </c:pt>
                <c:pt idx="174">
                  <c:v>2159.0397160825901</c:v>
                </c:pt>
                <c:pt idx="175">
                  <c:v>2127.0203746731399</c:v>
                </c:pt>
                <c:pt idx="176">
                  <c:v>2125.7695405924301</c:v>
                </c:pt>
                <c:pt idx="177">
                  <c:v>2147.2620362114599</c:v>
                </c:pt>
                <c:pt idx="178">
                  <c:v>2139.1646030153502</c:v>
                </c:pt>
                <c:pt idx="179">
                  <c:v>2139.1153606973298</c:v>
                </c:pt>
                <c:pt idx="180">
                  <c:v>2139.7568144289298</c:v>
                </c:pt>
                <c:pt idx="181">
                  <c:v>2163.1175907882398</c:v>
                </c:pt>
                <c:pt idx="182">
                  <c:v>2177.18224918231</c:v>
                </c:pt>
                <c:pt idx="183">
                  <c:v>2164.6948076179101</c:v>
                </c:pt>
                <c:pt idx="184">
                  <c:v>2146.0973667349799</c:v>
                </c:pt>
                <c:pt idx="185">
                  <c:v>2159.9280234304701</c:v>
                </c:pt>
                <c:pt idx="186">
                  <c:v>2171.3693316110798</c:v>
                </c:pt>
                <c:pt idx="187">
                  <c:v>2151.1314851124898</c:v>
                </c:pt>
                <c:pt idx="188">
                  <c:v>2168.2720896372898</c:v>
                </c:pt>
                <c:pt idx="189">
                  <c:v>2161.1966867189799</c:v>
                </c:pt>
                <c:pt idx="190">
                  <c:v>2150.48960049982</c:v>
                </c:pt>
                <c:pt idx="191">
                  <c:v>2159.72799819996</c:v>
                </c:pt>
                <c:pt idx="192">
                  <c:v>2160.7718256122898</c:v>
                </c:pt>
                <c:pt idx="193">
                  <c:v>2153.7393634283699</c:v>
                </c:pt>
                <c:pt idx="194">
                  <c:v>2163.6606952522502</c:v>
                </c:pt>
                <c:pt idx="195">
                  <c:v>2136.72619012924</c:v>
                </c:pt>
                <c:pt idx="196">
                  <c:v>2139.1764014525002</c:v>
                </c:pt>
                <c:pt idx="197">
                  <c:v>2132.5464922645701</c:v>
                </c:pt>
                <c:pt idx="198">
                  <c:v>2132.9784650791698</c:v>
                </c:pt>
                <c:pt idx="199">
                  <c:v>2126.5033388248698</c:v>
                </c:pt>
                <c:pt idx="200">
                  <c:v>2139.6040838805998</c:v>
                </c:pt>
                <c:pt idx="201">
                  <c:v>2144.29028912997</c:v>
                </c:pt>
                <c:pt idx="202">
                  <c:v>2141.3439113741601</c:v>
                </c:pt>
                <c:pt idx="203">
                  <c:v>2141.16191143687</c:v>
                </c:pt>
                <c:pt idx="204">
                  <c:v>2151.3326381174602</c:v>
                </c:pt>
                <c:pt idx="205">
                  <c:v>2143.1597105159799</c:v>
                </c:pt>
                <c:pt idx="206">
                  <c:v>2139.4269739450101</c:v>
                </c:pt>
                <c:pt idx="207">
                  <c:v>2133.03549516063</c:v>
                </c:pt>
                <c:pt idx="208">
                  <c:v>2126.4075651099902</c:v>
                </c:pt>
                <c:pt idx="209">
                  <c:v>2126.1532970298399</c:v>
                </c:pt>
                <c:pt idx="210">
                  <c:v>2111.7225883933402</c:v>
                </c:pt>
                <c:pt idx="211">
                  <c:v>2097.9437710837401</c:v>
                </c:pt>
                <c:pt idx="212">
                  <c:v>2088.6635939238899</c:v>
                </c:pt>
                <c:pt idx="213">
                  <c:v>2085.1763769762701</c:v>
                </c:pt>
                <c:pt idx="214">
                  <c:v>2131.52356844727</c:v>
                </c:pt>
                <c:pt idx="215">
                  <c:v>2139.5630090412201</c:v>
                </c:pt>
                <c:pt idx="216">
                  <c:v>2163.2579034201799</c:v>
                </c:pt>
                <c:pt idx="217">
                  <c:v>2167.47812974919</c:v>
                </c:pt>
                <c:pt idx="218">
                  <c:v>2164.4507501909902</c:v>
                </c:pt>
                <c:pt idx="219">
                  <c:v>2164.2033007482501</c:v>
                </c:pt>
                <c:pt idx="220">
                  <c:v>2180.38882739364</c:v>
                </c:pt>
                <c:pt idx="221">
                  <c:v>2176.9409032715798</c:v>
                </c:pt>
                <c:pt idx="222">
                  <c:v>2187.1210897609599</c:v>
                </c:pt>
                <c:pt idx="223">
                  <c:v>2181.9017869641598</c:v>
                </c:pt>
                <c:pt idx="224">
                  <c:v>2198.1827069850501</c:v>
                </c:pt>
                <c:pt idx="225">
                  <c:v>2202.9368195779398</c:v>
                </c:pt>
                <c:pt idx="226">
                  <c:v>2204.7229400810502</c:v>
                </c:pt>
                <c:pt idx="227">
                  <c:v>2213.34856843118</c:v>
                </c:pt>
                <c:pt idx="228">
                  <c:v>2201.7204991552198</c:v>
                </c:pt>
                <c:pt idx="229">
                  <c:v>2204.66166270139</c:v>
                </c:pt>
                <c:pt idx="230">
                  <c:v>2198.810449088</c:v>
                </c:pt>
                <c:pt idx="231">
                  <c:v>2191.0829567189398</c:v>
                </c:pt>
                <c:pt idx="232">
                  <c:v>2191.9536671016399</c:v>
                </c:pt>
                <c:pt idx="233">
                  <c:v>2204.7053873538698</c:v>
                </c:pt>
                <c:pt idx="234">
                  <c:v>2212.2307766723002</c:v>
                </c:pt>
                <c:pt idx="235">
                  <c:v>2241.3546435787698</c:v>
                </c:pt>
                <c:pt idx="236">
                  <c:v>2246.1878043501101</c:v>
                </c:pt>
                <c:pt idx="237">
                  <c:v>2259.5286768649798</c:v>
                </c:pt>
                <c:pt idx="238">
                  <c:v>2256.96320500809</c:v>
                </c:pt>
                <c:pt idx="239">
                  <c:v>2271.72082981419</c:v>
                </c:pt>
                <c:pt idx="240">
                  <c:v>2253.2786260766102</c:v>
                </c:pt>
                <c:pt idx="241">
                  <c:v>2262.0311726029299</c:v>
                </c:pt>
                <c:pt idx="242">
                  <c:v>2258.0724023327998</c:v>
                </c:pt>
                <c:pt idx="243">
                  <c:v>2262.53223349574</c:v>
                </c:pt>
                <c:pt idx="244">
                  <c:v>2270.76166653067</c:v>
                </c:pt>
                <c:pt idx="245">
                  <c:v>2265.17991854508</c:v>
                </c:pt>
                <c:pt idx="246">
                  <c:v>2260.9571890424399</c:v>
                </c:pt>
                <c:pt idx="247">
                  <c:v>2263.78865855089</c:v>
                </c:pt>
                <c:pt idx="248">
                  <c:v>2268.87549774527</c:v>
                </c:pt>
                <c:pt idx="249">
                  <c:v>2249.9226157214698</c:v>
                </c:pt>
                <c:pt idx="250">
                  <c:v>2249.2567692779098</c:v>
                </c:pt>
                <c:pt idx="251">
                  <c:v>2238.8266817075501</c:v>
                </c:pt>
                <c:pt idx="252">
                  <c:v>2257.8280264107598</c:v>
                </c:pt>
                <c:pt idx="253">
                  <c:v>2270.75253006208</c:v>
                </c:pt>
                <c:pt idx="254">
                  <c:v>2268.9985049367101</c:v>
                </c:pt>
                <c:pt idx="255">
                  <c:v>2276.98144456208</c:v>
                </c:pt>
                <c:pt idx="256">
                  <c:v>2268.9042127007701</c:v>
                </c:pt>
                <c:pt idx="257">
                  <c:v>2268.8994521366899</c:v>
                </c:pt>
                <c:pt idx="258">
                  <c:v>2275.3158782679702</c:v>
                </c:pt>
                <c:pt idx="259">
                  <c:v>2270.4428671564801</c:v>
                </c:pt>
                <c:pt idx="260">
                  <c:v>2274.6377428951801</c:v>
                </c:pt>
                <c:pt idx="261">
                  <c:v>2267.8886336767</c:v>
                </c:pt>
                <c:pt idx="262">
                  <c:v>2271.88936882302</c:v>
                </c:pt>
                <c:pt idx="263">
                  <c:v>2263.6867803261798</c:v>
                </c:pt>
                <c:pt idx="264">
                  <c:v>2271.3147292377098</c:v>
                </c:pt>
                <c:pt idx="265">
                  <c:v>2265.2002060513601</c:v>
                </c:pt>
                <c:pt idx="266">
                  <c:v>2280.0741724414202</c:v>
                </c:pt>
                <c:pt idx="267">
                  <c:v>2298.36740309787</c:v>
                </c:pt>
                <c:pt idx="268">
                  <c:v>2296.6808356589499</c:v>
                </c:pt>
                <c:pt idx="269">
                  <c:v>2294.6897289069302</c:v>
                </c:pt>
                <c:pt idx="270">
                  <c:v>2280.89629211899</c:v>
                </c:pt>
                <c:pt idx="271">
                  <c:v>2278.8668906139401</c:v>
                </c:pt>
                <c:pt idx="272">
                  <c:v>2279.5542905152302</c:v>
                </c:pt>
                <c:pt idx="273">
                  <c:v>2280.8503539918402</c:v>
                </c:pt>
                <c:pt idx="274">
                  <c:v>2297.4158570561399</c:v>
                </c:pt>
                <c:pt idx="275">
                  <c:v>2292.55838564432</c:v>
                </c:pt>
                <c:pt idx="276">
                  <c:v>2293.0810794510999</c:v>
                </c:pt>
                <c:pt idx="277">
                  <c:v>2294.6686139670601</c:v>
                </c:pt>
                <c:pt idx="278">
                  <c:v>2307.8746485799602</c:v>
                </c:pt>
                <c:pt idx="279">
                  <c:v>2316.0970695871101</c:v>
                </c:pt>
                <c:pt idx="280">
                  <c:v>2328.2532652969599</c:v>
                </c:pt>
                <c:pt idx="281">
                  <c:v>2337.5845739169599</c:v>
                </c:pt>
                <c:pt idx="282">
                  <c:v>2349.24740853808</c:v>
                </c:pt>
                <c:pt idx="283">
                  <c:v>2347.22353859029</c:v>
                </c:pt>
                <c:pt idx="284">
                  <c:v>2351.1616992229801</c:v>
                </c:pt>
                <c:pt idx="285">
                  <c:v>2365.38272393027</c:v>
                </c:pt>
                <c:pt idx="286">
                  <c:v>2362.8215256018698</c:v>
                </c:pt>
                <c:pt idx="287">
                  <c:v>2363.8066507956801</c:v>
                </c:pt>
                <c:pt idx="288">
                  <c:v>2367.3442469724801</c:v>
                </c:pt>
                <c:pt idx="289">
                  <c:v>2369.7502934270701</c:v>
                </c:pt>
                <c:pt idx="290">
                  <c:v>2363.6381971289402</c:v>
                </c:pt>
                <c:pt idx="291">
                  <c:v>2395.9571420636198</c:v>
                </c:pt>
                <c:pt idx="292">
                  <c:v>2381.9182073412298</c:v>
                </c:pt>
                <c:pt idx="293">
                  <c:v>2383.1170365800199</c:v>
                </c:pt>
                <c:pt idx="294">
                  <c:v>2375.3111240962498</c:v>
                </c:pt>
                <c:pt idx="295">
                  <c:v>2368.3942101841199</c:v>
                </c:pt>
                <c:pt idx="296">
                  <c:v>2362.9769963468898</c:v>
                </c:pt>
                <c:pt idx="297">
                  <c:v>2364.86978684424</c:v>
                </c:pt>
                <c:pt idx="298">
                  <c:v>2372.59775176516</c:v>
                </c:pt>
                <c:pt idx="299">
                  <c:v>2373.4729821412202</c:v>
                </c:pt>
                <c:pt idx="300">
                  <c:v>2365.4548960460902</c:v>
                </c:pt>
                <c:pt idx="301">
                  <c:v>2385.2644650698398</c:v>
                </c:pt>
                <c:pt idx="302">
                  <c:v>2381.3822478675702</c:v>
                </c:pt>
                <c:pt idx="303">
                  <c:v>2378.2530512992798</c:v>
                </c:pt>
                <c:pt idx="304">
                  <c:v>2373.4716089250601</c:v>
                </c:pt>
                <c:pt idx="305">
                  <c:v>2344.0171188897698</c:v>
                </c:pt>
                <c:pt idx="306">
                  <c:v>2348.4488358254298</c:v>
                </c:pt>
                <c:pt idx="307">
                  <c:v>2345.9621629388098</c:v>
                </c:pt>
                <c:pt idx="308">
                  <c:v>2343.9781399113699</c:v>
                </c:pt>
                <c:pt idx="309">
                  <c:v>2341.5905947083802</c:v>
                </c:pt>
                <c:pt idx="310">
                  <c:v>2358.5664621081601</c:v>
                </c:pt>
                <c:pt idx="311">
                  <c:v>2361.1329611063202</c:v>
                </c:pt>
                <c:pt idx="312">
                  <c:v>2368.0605682130499</c:v>
                </c:pt>
                <c:pt idx="313">
                  <c:v>2362.7182203972998</c:v>
                </c:pt>
                <c:pt idx="314">
                  <c:v>2358.8350901079698</c:v>
                </c:pt>
                <c:pt idx="315">
                  <c:v>2360.1556906116798</c:v>
                </c:pt>
                <c:pt idx="316">
                  <c:v>2352.9481905325802</c:v>
                </c:pt>
                <c:pt idx="317">
                  <c:v>2357.4890699421098</c:v>
                </c:pt>
                <c:pt idx="318">
                  <c:v>2355.5449917134101</c:v>
                </c:pt>
                <c:pt idx="319">
                  <c:v>2357.1633808413599</c:v>
                </c:pt>
                <c:pt idx="320">
                  <c:v>2353.7769915018198</c:v>
                </c:pt>
                <c:pt idx="321">
                  <c:v>2344.92633234203</c:v>
                </c:pt>
                <c:pt idx="322">
                  <c:v>2328.9533474915502</c:v>
                </c:pt>
                <c:pt idx="323">
                  <c:v>2349.0102206680699</c:v>
                </c:pt>
                <c:pt idx="324">
                  <c:v>2342.1878312870399</c:v>
                </c:pt>
                <c:pt idx="325">
                  <c:v>2338.16598759004</c:v>
                </c:pt>
                <c:pt idx="326">
                  <c:v>2355.8440804402799</c:v>
                </c:pt>
                <c:pt idx="327">
                  <c:v>2348.6949580620098</c:v>
                </c:pt>
                <c:pt idx="328">
                  <c:v>2374.1506911318602</c:v>
                </c:pt>
                <c:pt idx="329">
                  <c:v>2388.61492495529</c:v>
                </c:pt>
                <c:pt idx="330">
                  <c:v>2387.4479308863101</c:v>
                </c:pt>
                <c:pt idx="331">
                  <c:v>2388.76883613174</c:v>
                </c:pt>
                <c:pt idx="332">
                  <c:v>2384.1955178138101</c:v>
                </c:pt>
                <c:pt idx="333">
                  <c:v>2388.3271850824599</c:v>
                </c:pt>
                <c:pt idx="334">
                  <c:v>2391.1659415048798</c:v>
                </c:pt>
                <c:pt idx="335">
                  <c:v>2388.1348932933702</c:v>
                </c:pt>
                <c:pt idx="336">
                  <c:v>2389.52166077732</c:v>
                </c:pt>
                <c:pt idx="337">
                  <c:v>2399.2857104250102</c:v>
                </c:pt>
                <c:pt idx="338">
                  <c:v>2399.3773292577998</c:v>
                </c:pt>
                <c:pt idx="339">
                  <c:v>2396.91942428741</c:v>
                </c:pt>
                <c:pt idx="340">
                  <c:v>2399.6299593670501</c:v>
                </c:pt>
                <c:pt idx="341">
                  <c:v>2394.4397979863102</c:v>
                </c:pt>
                <c:pt idx="342">
                  <c:v>2390.8972261382901</c:v>
                </c:pt>
                <c:pt idx="343">
                  <c:v>2402.3202821682798</c:v>
                </c:pt>
                <c:pt idx="344">
                  <c:v>2400.6741690949598</c:v>
                </c:pt>
                <c:pt idx="345">
                  <c:v>2357.0321672037999</c:v>
                </c:pt>
                <c:pt idx="346">
                  <c:v>2365.7239626675801</c:v>
                </c:pt>
                <c:pt idx="347">
                  <c:v>2381.72670416748</c:v>
                </c:pt>
                <c:pt idx="348">
                  <c:v>2394.0240765692101</c:v>
                </c:pt>
                <c:pt idx="349">
                  <c:v>2398.4186023842299</c:v>
                </c:pt>
                <c:pt idx="350">
                  <c:v>2404.3870216977798</c:v>
                </c:pt>
                <c:pt idx="351">
                  <c:v>2415.0657027403699</c:v>
                </c:pt>
                <c:pt idx="352">
                  <c:v>2415.8224803903299</c:v>
                </c:pt>
                <c:pt idx="353">
                  <c:v>2412.9065671479798</c:v>
                </c:pt>
                <c:pt idx="354">
                  <c:v>2411.7973242573498</c:v>
                </c:pt>
                <c:pt idx="355">
                  <c:v>2430.0610709494099</c:v>
                </c:pt>
                <c:pt idx="356">
                  <c:v>2439.0702499802701</c:v>
                </c:pt>
                <c:pt idx="357">
                  <c:v>2436.0961957704299</c:v>
                </c:pt>
                <c:pt idx="358">
                  <c:v>2429.3272573536301</c:v>
                </c:pt>
                <c:pt idx="359">
                  <c:v>2433.1374300827601</c:v>
                </c:pt>
                <c:pt idx="360">
                  <c:v>2433.7906309396099</c:v>
                </c:pt>
                <c:pt idx="361">
                  <c:v>2431.7723650030898</c:v>
                </c:pt>
                <c:pt idx="362">
                  <c:v>2429.3912557922399</c:v>
                </c:pt>
                <c:pt idx="363">
                  <c:v>2440.34749643737</c:v>
                </c:pt>
                <c:pt idx="364">
                  <c:v>2437.92048124957</c:v>
                </c:pt>
                <c:pt idx="365">
                  <c:v>2432.4591271283198</c:v>
                </c:pt>
                <c:pt idx="366">
                  <c:v>2433.1508288614</c:v>
                </c:pt>
                <c:pt idx="367">
                  <c:v>2453.45860374935</c:v>
                </c:pt>
                <c:pt idx="368">
                  <c:v>2437.0281337664901</c:v>
                </c:pt>
                <c:pt idx="369">
                  <c:v>2435.6116850599301</c:v>
                </c:pt>
                <c:pt idx="370">
                  <c:v>2434.49740876854</c:v>
                </c:pt>
                <c:pt idx="371">
                  <c:v>2438.2969118630999</c:v>
                </c:pt>
                <c:pt idx="372">
                  <c:v>2439.0654771776299</c:v>
                </c:pt>
                <c:pt idx="373">
                  <c:v>2419.3758615269398</c:v>
                </c:pt>
                <c:pt idx="374">
                  <c:v>2440.6903289910701</c:v>
                </c:pt>
                <c:pt idx="375">
                  <c:v>2419.6971113274699</c:v>
                </c:pt>
                <c:pt idx="376">
                  <c:v>2423.4088910629698</c:v>
                </c:pt>
                <c:pt idx="377">
                  <c:v>2429.0148792035302</c:v>
                </c:pt>
                <c:pt idx="378">
                  <c:v>2432.5423402270799</c:v>
                </c:pt>
                <c:pt idx="379">
                  <c:v>2409.7497799244202</c:v>
                </c:pt>
                <c:pt idx="380">
                  <c:v>2425.1769614263299</c:v>
                </c:pt>
                <c:pt idx="381">
                  <c:v>2427.4344884966399</c:v>
                </c:pt>
                <c:pt idx="382">
                  <c:v>2425.5262141653502</c:v>
                </c:pt>
                <c:pt idx="383">
                  <c:v>2443.2511766420598</c:v>
                </c:pt>
                <c:pt idx="384">
                  <c:v>2447.83427596609</c:v>
                </c:pt>
                <c:pt idx="385">
                  <c:v>2459.2709908213601</c:v>
                </c:pt>
                <c:pt idx="386">
                  <c:v>2459.1407192177298</c:v>
                </c:pt>
                <c:pt idx="387">
                  <c:v>2460.61044340936</c:v>
                </c:pt>
                <c:pt idx="388">
                  <c:v>2473.8277852737901</c:v>
                </c:pt>
                <c:pt idx="389">
                  <c:v>2473.4493827200299</c:v>
                </c:pt>
                <c:pt idx="390">
                  <c:v>2472.53585445205</c:v>
                </c:pt>
                <c:pt idx="391">
                  <c:v>2469.9119171232001</c:v>
                </c:pt>
                <c:pt idx="392">
                  <c:v>2477.1253697525899</c:v>
                </c:pt>
                <c:pt idx="393">
                  <c:v>2477.8305107064998</c:v>
                </c:pt>
                <c:pt idx="394">
                  <c:v>2475.42089093102</c:v>
                </c:pt>
                <c:pt idx="395">
                  <c:v>2472.0985372059699</c:v>
                </c:pt>
                <c:pt idx="396">
                  <c:v>2470.3000252601901</c:v>
                </c:pt>
                <c:pt idx="397">
                  <c:v>2476.3472099535502</c:v>
                </c:pt>
                <c:pt idx="398">
                  <c:v>2477.5680969176201</c:v>
                </c:pt>
                <c:pt idx="399">
                  <c:v>2472.1576280377199</c:v>
                </c:pt>
                <c:pt idx="400">
                  <c:v>2476.8309965460899</c:v>
                </c:pt>
                <c:pt idx="401">
                  <c:v>2480.91202138365</c:v>
                </c:pt>
                <c:pt idx="402">
                  <c:v>2474.91884092175</c:v>
                </c:pt>
                <c:pt idx="403">
                  <c:v>2474.01707981252</c:v>
                </c:pt>
                <c:pt idx="404">
                  <c:v>2438.2097100884598</c:v>
                </c:pt>
                <c:pt idx="405">
                  <c:v>2441.3202405643601</c:v>
                </c:pt>
                <c:pt idx="406">
                  <c:v>2465.8358122222699</c:v>
                </c:pt>
                <c:pt idx="407">
                  <c:v>2464.6099933352998</c:v>
                </c:pt>
                <c:pt idx="408">
                  <c:v>2468.10726011015</c:v>
                </c:pt>
                <c:pt idx="409">
                  <c:v>2430.0078784774701</c:v>
                </c:pt>
                <c:pt idx="410">
                  <c:v>2425.5521696646201</c:v>
                </c:pt>
                <c:pt idx="411">
                  <c:v>2428.3679855596702</c:v>
                </c:pt>
                <c:pt idx="412">
                  <c:v>2452.5102728913098</c:v>
                </c:pt>
                <c:pt idx="413">
                  <c:v>2444.04324533913</c:v>
                </c:pt>
                <c:pt idx="414">
                  <c:v>2438.96811981577</c:v>
                </c:pt>
                <c:pt idx="415">
                  <c:v>2443.0457983411002</c:v>
                </c:pt>
                <c:pt idx="416">
                  <c:v>2444.24031517293</c:v>
                </c:pt>
                <c:pt idx="417">
                  <c:v>2446.2955235941899</c:v>
                </c:pt>
                <c:pt idx="418">
                  <c:v>2457.5858115205201</c:v>
                </c:pt>
                <c:pt idx="419">
                  <c:v>2471.6502079420102</c:v>
                </c:pt>
                <c:pt idx="420">
                  <c:v>2476.5523893888198</c:v>
                </c:pt>
                <c:pt idx="421">
                  <c:v>2457.8498705638399</c:v>
                </c:pt>
                <c:pt idx="422">
                  <c:v>2465.5436228672902</c:v>
                </c:pt>
                <c:pt idx="423">
                  <c:v>2465.1021359574302</c:v>
                </c:pt>
                <c:pt idx="424">
                  <c:v>2461.4336439222102</c:v>
                </c:pt>
                <c:pt idx="425">
                  <c:v>2488.1079650553902</c:v>
                </c:pt>
                <c:pt idx="426">
                  <c:v>2496.4836195681</c:v>
                </c:pt>
                <c:pt idx="427">
                  <c:v>2498.3708154600399</c:v>
                </c:pt>
                <c:pt idx="428">
                  <c:v>2495.6191538507201</c:v>
                </c:pt>
                <c:pt idx="429">
                  <c:v>2500.2258576201998</c:v>
                </c:pt>
                <c:pt idx="430">
                  <c:v>2503.86955626197</c:v>
                </c:pt>
                <c:pt idx="431">
                  <c:v>2506.6479354336402</c:v>
                </c:pt>
                <c:pt idx="432">
                  <c:v>2508.23604836287</c:v>
                </c:pt>
                <c:pt idx="433">
                  <c:v>2500.6026174977401</c:v>
                </c:pt>
                <c:pt idx="434">
                  <c:v>2502.2222245405401</c:v>
                </c:pt>
                <c:pt idx="435">
                  <c:v>2496.6605903075902</c:v>
                </c:pt>
                <c:pt idx="436">
                  <c:v>2496.8408940904601</c:v>
                </c:pt>
                <c:pt idx="437">
                  <c:v>2507.04328115815</c:v>
                </c:pt>
                <c:pt idx="438">
                  <c:v>2510.06199183029</c:v>
                </c:pt>
                <c:pt idx="439">
                  <c:v>2519.3596719060702</c:v>
                </c:pt>
                <c:pt idx="440">
                  <c:v>2529.1152990601499</c:v>
                </c:pt>
                <c:pt idx="441">
                  <c:v>2534.57968304414</c:v>
                </c:pt>
                <c:pt idx="442">
                  <c:v>2537.7412400060002</c:v>
                </c:pt>
                <c:pt idx="443">
                  <c:v>2552.0653990718702</c:v>
                </c:pt>
                <c:pt idx="444">
                  <c:v>2549.3315089021298</c:v>
                </c:pt>
                <c:pt idx="445">
                  <c:v>2544.7285771561701</c:v>
                </c:pt>
                <c:pt idx="446">
                  <c:v>2550.6424334052299</c:v>
                </c:pt>
                <c:pt idx="447">
                  <c:v>2555.2407886846399</c:v>
                </c:pt>
                <c:pt idx="448">
                  <c:v>2550.9330093849298</c:v>
                </c:pt>
                <c:pt idx="449">
                  <c:v>2553.1693728502601</c:v>
                </c:pt>
                <c:pt idx="450">
                  <c:v>2557.6397377800899</c:v>
                </c:pt>
                <c:pt idx="451">
                  <c:v>2559.3563108588</c:v>
                </c:pt>
                <c:pt idx="452">
                  <c:v>2561.2644527328398</c:v>
                </c:pt>
                <c:pt idx="453">
                  <c:v>2562.1037547779802</c:v>
                </c:pt>
                <c:pt idx="454">
                  <c:v>2575.2058778891001</c:v>
                </c:pt>
                <c:pt idx="455">
                  <c:v>2564.9785238794798</c:v>
                </c:pt>
                <c:pt idx="456">
                  <c:v>2569.1342599453401</c:v>
                </c:pt>
                <c:pt idx="457">
                  <c:v>2557.1509845873202</c:v>
                </c:pt>
                <c:pt idx="458">
                  <c:v>2560.3991945194298</c:v>
                </c:pt>
                <c:pt idx="459">
                  <c:v>2581.0657031342998</c:v>
                </c:pt>
                <c:pt idx="460">
                  <c:v>2572.8336032472798</c:v>
                </c:pt>
                <c:pt idx="461">
                  <c:v>2575.2638304521402</c:v>
                </c:pt>
                <c:pt idx="462">
                  <c:v>2579.3558498933598</c:v>
                </c:pt>
                <c:pt idx="463">
                  <c:v>2579.85165161438</c:v>
                </c:pt>
                <c:pt idx="464">
                  <c:v>2587.83605703794</c:v>
                </c:pt>
                <c:pt idx="465">
                  <c:v>2591.1284424031901</c:v>
                </c:pt>
                <c:pt idx="466">
                  <c:v>2590.6417566441301</c:v>
                </c:pt>
                <c:pt idx="467">
                  <c:v>2594.37520914878</c:v>
                </c:pt>
                <c:pt idx="468">
                  <c:v>2584.6212738756899</c:v>
                </c:pt>
                <c:pt idx="469">
                  <c:v>2582.3000392549302</c:v>
                </c:pt>
                <c:pt idx="470">
                  <c:v>2584.84482630604</c:v>
                </c:pt>
                <c:pt idx="471">
                  <c:v>2578.8718241124702</c:v>
                </c:pt>
                <c:pt idx="472">
                  <c:v>2564.6205095055702</c:v>
                </c:pt>
                <c:pt idx="473">
                  <c:v>2585.6431638326999</c:v>
                </c:pt>
                <c:pt idx="474">
                  <c:v>2578.8543239638002</c:v>
                </c:pt>
                <c:pt idx="475">
                  <c:v>2582.1415887036901</c:v>
                </c:pt>
                <c:pt idx="476">
                  <c:v>2599.0291929053101</c:v>
                </c:pt>
                <c:pt idx="477">
                  <c:v>2597.07720261026</c:v>
                </c:pt>
                <c:pt idx="478">
                  <c:v>2602.4247078124799</c:v>
                </c:pt>
                <c:pt idx="479">
                  <c:v>2601.4238908289399</c:v>
                </c:pt>
                <c:pt idx="480">
                  <c:v>2627.0440254406299</c:v>
                </c:pt>
                <c:pt idx="481">
                  <c:v>2626.06619465416</c:v>
                </c:pt>
                <c:pt idx="482">
                  <c:v>2647.5799274830702</c:v>
                </c:pt>
                <c:pt idx="483">
                  <c:v>2642.2157647465701</c:v>
                </c:pt>
                <c:pt idx="484">
                  <c:v>2639.4370480450002</c:v>
                </c:pt>
                <c:pt idx="485">
                  <c:v>2629.5708449898102</c:v>
                </c:pt>
                <c:pt idx="486">
                  <c:v>2629.2669138668002</c:v>
                </c:pt>
                <c:pt idx="487">
                  <c:v>2636.9764936510201</c:v>
                </c:pt>
                <c:pt idx="488">
                  <c:v>2651.5010002733602</c:v>
                </c:pt>
                <c:pt idx="489">
                  <c:v>2659.9896497108298</c:v>
                </c:pt>
                <c:pt idx="490">
                  <c:v>2664.1057286303599</c:v>
                </c:pt>
                <c:pt idx="491">
                  <c:v>2662.8451882637901</c:v>
                </c:pt>
                <c:pt idx="492">
                  <c:v>2652.0124436091801</c:v>
                </c:pt>
                <c:pt idx="493">
                  <c:v>2675.8079812269498</c:v>
                </c:pt>
                <c:pt idx="494">
                  <c:v>2690.1582514102402</c:v>
                </c:pt>
                <c:pt idx="495">
                  <c:v>2681.4736294857398</c:v>
                </c:pt>
                <c:pt idx="496">
                  <c:v>2679.24808450411</c:v>
                </c:pt>
                <c:pt idx="497">
                  <c:v>2684.5691760676</c:v>
                </c:pt>
                <c:pt idx="498">
                  <c:v>2683.3372743313798</c:v>
                </c:pt>
                <c:pt idx="499">
                  <c:v>2680.5044863251201</c:v>
                </c:pt>
                <c:pt idx="500">
                  <c:v>2682.61992320423</c:v>
                </c:pt>
                <c:pt idx="501">
                  <c:v>2687.5378291884799</c:v>
                </c:pt>
                <c:pt idx="502">
                  <c:v>2673.6105231517399</c:v>
                </c:pt>
                <c:pt idx="503">
                  <c:v>2695.8097718087402</c:v>
                </c:pt>
                <c:pt idx="504">
                  <c:v>2713.0610059947899</c:v>
                </c:pt>
                <c:pt idx="505">
                  <c:v>2723.9925953636498</c:v>
                </c:pt>
                <c:pt idx="506">
                  <c:v>2743.1477732974799</c:v>
                </c:pt>
                <c:pt idx="507">
                  <c:v>2747.7102333489302</c:v>
                </c:pt>
                <c:pt idx="508">
                  <c:v>2751.2852488919698</c:v>
                </c:pt>
                <c:pt idx="509">
                  <c:v>2748.22548996265</c:v>
                </c:pt>
                <c:pt idx="510">
                  <c:v>2767.5581418168599</c:v>
                </c:pt>
                <c:pt idx="511">
                  <c:v>2786.24414318655</c:v>
                </c:pt>
                <c:pt idx="512">
                  <c:v>2776.42002357508</c:v>
                </c:pt>
                <c:pt idx="513">
                  <c:v>2802.5555741929202</c:v>
                </c:pt>
                <c:pt idx="514">
                  <c:v>2798.0302570590202</c:v>
                </c:pt>
                <c:pt idx="515">
                  <c:v>2810.3026834920001</c:v>
                </c:pt>
                <c:pt idx="516">
                  <c:v>2832.9740997725298</c:v>
                </c:pt>
                <c:pt idx="517">
                  <c:v>2839.1303619554201</c:v>
                </c:pt>
                <c:pt idx="518">
                  <c:v>2837.5440076132199</c:v>
                </c:pt>
                <c:pt idx="519">
                  <c:v>2839.25303121048</c:v>
                </c:pt>
                <c:pt idx="520">
                  <c:v>2872.8678392431302</c:v>
                </c:pt>
                <c:pt idx="521">
                  <c:v>2853.5284110404</c:v>
                </c:pt>
                <c:pt idx="522">
                  <c:v>2822.4339480164799</c:v>
                </c:pt>
                <c:pt idx="523">
                  <c:v>2823.80993735536</c:v>
                </c:pt>
                <c:pt idx="524">
                  <c:v>2821.97589276695</c:v>
                </c:pt>
                <c:pt idx="525">
                  <c:v>2762.12533427265</c:v>
                </c:pt>
                <c:pt idx="526">
                  <c:v>2648.9390824826301</c:v>
                </c:pt>
                <c:pt idx="527">
                  <c:v>2695.1442389796798</c:v>
                </c:pt>
                <c:pt idx="528">
                  <c:v>2681.6601351724698</c:v>
                </c:pt>
                <c:pt idx="529">
                  <c:v>2580.9994808281899</c:v>
                </c:pt>
                <c:pt idx="530">
                  <c:v>2619.5455949231</c:v>
                </c:pt>
                <c:pt idx="531">
                  <c:v>2655.9975272690199</c:v>
                </c:pt>
                <c:pt idx="532">
                  <c:v>2662.9429033240899</c:v>
                </c:pt>
                <c:pt idx="533">
                  <c:v>2698.6336625296199</c:v>
                </c:pt>
                <c:pt idx="534">
                  <c:v>2731.2041407155002</c:v>
                </c:pt>
                <c:pt idx="535">
                  <c:v>2732.21983679715</c:v>
                </c:pt>
                <c:pt idx="536">
                  <c:v>2716.2555424986799</c:v>
                </c:pt>
                <c:pt idx="537">
                  <c:v>2701.32879331402</c:v>
                </c:pt>
                <c:pt idx="538">
                  <c:v>2703.9612574600401</c:v>
                </c:pt>
                <c:pt idx="539">
                  <c:v>2747.2985491692998</c:v>
                </c:pt>
                <c:pt idx="540">
                  <c:v>2779.59597448974</c:v>
                </c:pt>
                <c:pt idx="541">
                  <c:v>2744.2806905071402</c:v>
                </c:pt>
                <c:pt idx="542">
                  <c:v>2713.8305387238102</c:v>
                </c:pt>
                <c:pt idx="543">
                  <c:v>2677.6709360934801</c:v>
                </c:pt>
                <c:pt idx="544">
                  <c:v>2691.2527686766098</c:v>
                </c:pt>
                <c:pt idx="545">
                  <c:v>2720.9408972913802</c:v>
                </c:pt>
                <c:pt idx="546">
                  <c:v>2728.12199978335</c:v>
                </c:pt>
                <c:pt idx="547">
                  <c:v>2726.8013692490199</c:v>
                </c:pt>
                <c:pt idx="548">
                  <c:v>2738.9694301485501</c:v>
                </c:pt>
                <c:pt idx="549">
                  <c:v>2786.5651027531499</c:v>
                </c:pt>
                <c:pt idx="550">
                  <c:v>2783.0192629328199</c:v>
                </c:pt>
                <c:pt idx="551">
                  <c:v>2765.3094530812</c:v>
                </c:pt>
                <c:pt idx="552">
                  <c:v>2749.4822693170599</c:v>
                </c:pt>
                <c:pt idx="553">
                  <c:v>2747.3298499872599</c:v>
                </c:pt>
                <c:pt idx="554">
                  <c:v>2752.0117875496298</c:v>
                </c:pt>
                <c:pt idx="555">
                  <c:v>2712.9173684696998</c:v>
                </c:pt>
                <c:pt idx="556">
                  <c:v>2716.9422346930501</c:v>
                </c:pt>
                <c:pt idx="557">
                  <c:v>2711.9280882306998</c:v>
                </c:pt>
                <c:pt idx="558">
                  <c:v>2643.6921823735702</c:v>
                </c:pt>
                <c:pt idx="559">
                  <c:v>2588.2627920513301</c:v>
                </c:pt>
                <c:pt idx="560">
                  <c:v>2658.5541823533599</c:v>
                </c:pt>
                <c:pt idx="561">
                  <c:v>2612.6245972403799</c:v>
                </c:pt>
                <c:pt idx="562">
                  <c:v>2604.9974974954798</c:v>
                </c:pt>
                <c:pt idx="563">
                  <c:v>2640.8659903292901</c:v>
                </c:pt>
                <c:pt idx="564">
                  <c:v>2581.8816096509699</c:v>
                </c:pt>
                <c:pt idx="565">
                  <c:v>2614.4456710448899</c:v>
                </c:pt>
                <c:pt idx="566">
                  <c:v>2644.6879610989899</c:v>
                </c:pt>
                <c:pt idx="567">
                  <c:v>2662.8362421787801</c:v>
                </c:pt>
                <c:pt idx="568">
                  <c:v>2604.46938452932</c:v>
                </c:pt>
                <c:pt idx="569">
                  <c:v>2613.158838761</c:v>
                </c:pt>
                <c:pt idx="570">
                  <c:v>2656.8679807192798</c:v>
                </c:pt>
                <c:pt idx="571">
                  <c:v>2642.1902114465702</c:v>
                </c:pt>
                <c:pt idx="572">
                  <c:v>2663.99480045368</c:v>
                </c:pt>
                <c:pt idx="573">
                  <c:v>2656.2969056536499</c:v>
                </c:pt>
                <c:pt idx="574">
                  <c:v>2677.8395628404201</c:v>
                </c:pt>
                <c:pt idx="575">
                  <c:v>2706.3850873187098</c:v>
                </c:pt>
                <c:pt idx="576">
                  <c:v>2708.6389528643799</c:v>
                </c:pt>
                <c:pt idx="577">
                  <c:v>2693.1257302321601</c:v>
                </c:pt>
                <c:pt idx="578">
                  <c:v>2670.1417556473898</c:v>
                </c:pt>
                <c:pt idx="579">
                  <c:v>2670.29048159579</c:v>
                </c:pt>
                <c:pt idx="580">
                  <c:v>2634.5564523615899</c:v>
                </c:pt>
                <c:pt idx="581">
                  <c:v>2639.39502723851</c:v>
                </c:pt>
                <c:pt idx="582">
                  <c:v>2666.9427838322799</c:v>
                </c:pt>
                <c:pt idx="583">
                  <c:v>2669.90627171498</c:v>
                </c:pt>
                <c:pt idx="584">
                  <c:v>2648.0493647087201</c:v>
                </c:pt>
                <c:pt idx="585">
                  <c:v>2654.8006518472098</c:v>
                </c:pt>
                <c:pt idx="586">
                  <c:v>2635.6685473996099</c:v>
                </c:pt>
                <c:pt idx="587">
                  <c:v>2629.7256154839802</c:v>
                </c:pt>
                <c:pt idx="588">
                  <c:v>2663.4203373003902</c:v>
                </c:pt>
                <c:pt idx="589">
                  <c:v>2672.6284981830099</c:v>
                </c:pt>
                <c:pt idx="590">
                  <c:v>2671.9182617049701</c:v>
                </c:pt>
                <c:pt idx="591">
                  <c:v>2697.7915487847799</c:v>
                </c:pt>
                <c:pt idx="592">
                  <c:v>2723.0689028172701</c:v>
                </c:pt>
                <c:pt idx="593">
                  <c:v>2727.7159275558101</c:v>
                </c:pt>
                <c:pt idx="594">
                  <c:v>2730.1324574029099</c:v>
                </c:pt>
                <c:pt idx="595">
                  <c:v>2711.4455236236699</c:v>
                </c:pt>
                <c:pt idx="596">
                  <c:v>2722.4622972535299</c:v>
                </c:pt>
                <c:pt idx="597">
                  <c:v>2720.1272067586701</c:v>
                </c:pt>
                <c:pt idx="598">
                  <c:v>2712.9747135606399</c:v>
                </c:pt>
                <c:pt idx="599">
                  <c:v>2733.0108196046799</c:v>
                </c:pt>
                <c:pt idx="600">
                  <c:v>2724.4440411119399</c:v>
                </c:pt>
                <c:pt idx="601">
                  <c:v>2733.28926883433</c:v>
                </c:pt>
                <c:pt idx="602">
                  <c:v>2727.7631947083601</c:v>
                </c:pt>
                <c:pt idx="603">
                  <c:v>2721.3279562726002</c:v>
                </c:pt>
                <c:pt idx="604">
                  <c:v>2689.8572489475901</c:v>
                </c:pt>
                <c:pt idx="605">
                  <c:v>2724.00991123216</c:v>
                </c:pt>
                <c:pt idx="606">
                  <c:v>2705.2747516248301</c:v>
                </c:pt>
                <c:pt idx="607">
                  <c:v>2734.6188550041102</c:v>
                </c:pt>
                <c:pt idx="608">
                  <c:v>2746.8711136748602</c:v>
                </c:pt>
                <c:pt idx="609">
                  <c:v>2748.79518587957</c:v>
                </c:pt>
                <c:pt idx="610">
                  <c:v>2772.3457853834302</c:v>
                </c:pt>
                <c:pt idx="611">
                  <c:v>2770.3720468905299</c:v>
                </c:pt>
                <c:pt idx="612">
                  <c:v>2779.0285906190602</c:v>
                </c:pt>
                <c:pt idx="613">
                  <c:v>2782.0048600647901</c:v>
                </c:pt>
                <c:pt idx="614">
                  <c:v>2786.8524730266399</c:v>
                </c:pt>
                <c:pt idx="615">
                  <c:v>2775.62675114894</c:v>
                </c:pt>
                <c:pt idx="616">
                  <c:v>2782.48940637841</c:v>
                </c:pt>
                <c:pt idx="617">
                  <c:v>2779.6630272875</c:v>
                </c:pt>
                <c:pt idx="618">
                  <c:v>2773.74504085546</c:v>
                </c:pt>
                <c:pt idx="619">
                  <c:v>2762.5946469127998</c:v>
                </c:pt>
                <c:pt idx="620">
                  <c:v>2767.3179049554101</c:v>
                </c:pt>
                <c:pt idx="621">
                  <c:v>2749.7579690310299</c:v>
                </c:pt>
                <c:pt idx="622">
                  <c:v>2754.8769951095601</c:v>
                </c:pt>
                <c:pt idx="623">
                  <c:v>2717.07421845109</c:v>
                </c:pt>
                <c:pt idx="624">
                  <c:v>2723.0588856282302</c:v>
                </c:pt>
                <c:pt idx="625">
                  <c:v>2699.6262029689301</c:v>
                </c:pt>
                <c:pt idx="626">
                  <c:v>2716.30993591385</c:v>
                </c:pt>
                <c:pt idx="627">
                  <c:v>2718.37346502223</c:v>
                </c:pt>
                <c:pt idx="628">
                  <c:v>2726.7137643405099</c:v>
                </c:pt>
                <c:pt idx="629">
                  <c:v>2713.2208863969799</c:v>
                </c:pt>
                <c:pt idx="630">
                  <c:v>2736.61257122801</c:v>
                </c:pt>
                <c:pt idx="631">
                  <c:v>2759.82191582515</c:v>
                </c:pt>
                <c:pt idx="632">
                  <c:v>2784.1732403668798</c:v>
                </c:pt>
                <c:pt idx="633">
                  <c:v>2793.8391511654399</c:v>
                </c:pt>
                <c:pt idx="634">
                  <c:v>2774.0174783795501</c:v>
                </c:pt>
                <c:pt idx="635">
                  <c:v>2798.2869223869002</c:v>
                </c:pt>
                <c:pt idx="636">
                  <c:v>2801.3113726616998</c:v>
                </c:pt>
                <c:pt idx="637">
                  <c:v>2798.4346041356998</c:v>
                </c:pt>
                <c:pt idx="638">
                  <c:v>2809.55162235135</c:v>
                </c:pt>
                <c:pt idx="639">
                  <c:v>2815.6197843403802</c:v>
                </c:pt>
                <c:pt idx="640">
                  <c:v>2804.4934139566299</c:v>
                </c:pt>
                <c:pt idx="641">
                  <c:v>2801.82808809172</c:v>
                </c:pt>
                <c:pt idx="642">
                  <c:v>2806.9828988650902</c:v>
                </c:pt>
                <c:pt idx="643">
                  <c:v>2820.4041297202898</c:v>
                </c:pt>
                <c:pt idx="644">
                  <c:v>2846.0670433640598</c:v>
                </c:pt>
                <c:pt idx="645">
                  <c:v>2837.4399856339601</c:v>
                </c:pt>
                <c:pt idx="646">
                  <c:v>2818.8176262961601</c:v>
                </c:pt>
                <c:pt idx="647">
                  <c:v>2802.60144584304</c:v>
                </c:pt>
                <c:pt idx="648">
                  <c:v>2816.2886310911199</c:v>
                </c:pt>
                <c:pt idx="649">
                  <c:v>2813.3649089529899</c:v>
                </c:pt>
                <c:pt idx="650">
                  <c:v>2827.21825838619</c:v>
                </c:pt>
                <c:pt idx="651">
                  <c:v>2840.3535543807702</c:v>
                </c:pt>
                <c:pt idx="652">
                  <c:v>2850.39657800445</c:v>
                </c:pt>
                <c:pt idx="653">
                  <c:v>2858.4515094494</c:v>
                </c:pt>
                <c:pt idx="654">
                  <c:v>2857.7044950281402</c:v>
                </c:pt>
                <c:pt idx="655">
                  <c:v>2853.5839477989898</c:v>
                </c:pt>
                <c:pt idx="656">
                  <c:v>2833.2836316821599</c:v>
                </c:pt>
                <c:pt idx="657">
                  <c:v>2821.9282342059601</c:v>
                </c:pt>
                <c:pt idx="658">
                  <c:v>2839.95539086798</c:v>
                </c:pt>
                <c:pt idx="659">
                  <c:v>2818.3730198970302</c:v>
                </c:pt>
                <c:pt idx="660">
                  <c:v>2840.6879724707301</c:v>
                </c:pt>
                <c:pt idx="661">
                  <c:v>2850.1316116040598</c:v>
                </c:pt>
                <c:pt idx="662">
                  <c:v>2857.0540072342201</c:v>
                </c:pt>
                <c:pt idx="663">
                  <c:v>2862.9569880949002</c:v>
                </c:pt>
                <c:pt idx="664">
                  <c:v>2861.8246299141601</c:v>
                </c:pt>
                <c:pt idx="665">
                  <c:v>2856.9805412893402</c:v>
                </c:pt>
                <c:pt idx="666">
                  <c:v>2874.6891438910502</c:v>
                </c:pt>
                <c:pt idx="667">
                  <c:v>2896.7356353035402</c:v>
                </c:pt>
                <c:pt idx="668">
                  <c:v>2897.52204486357</c:v>
                </c:pt>
                <c:pt idx="669">
                  <c:v>2914.0413654341301</c:v>
                </c:pt>
                <c:pt idx="670">
                  <c:v>2901.1265962029802</c:v>
                </c:pt>
                <c:pt idx="671">
                  <c:v>2901.5176770405201</c:v>
                </c:pt>
                <c:pt idx="672">
                  <c:v>2896.7232861862199</c:v>
                </c:pt>
                <c:pt idx="673">
                  <c:v>2888.6017988977201</c:v>
                </c:pt>
                <c:pt idx="674">
                  <c:v>2878.0524329330101</c:v>
                </c:pt>
                <c:pt idx="675">
                  <c:v>2871.6815283020701</c:v>
                </c:pt>
                <c:pt idx="676">
                  <c:v>2877.12614593033</c:v>
                </c:pt>
                <c:pt idx="677">
                  <c:v>2887.8937973603602</c:v>
                </c:pt>
                <c:pt idx="678">
                  <c:v>2888.9166550289801</c:v>
                </c:pt>
                <c:pt idx="679">
                  <c:v>2904.183860264</c:v>
                </c:pt>
                <c:pt idx="680">
                  <c:v>2904.9753853013699</c:v>
                </c:pt>
                <c:pt idx="681">
                  <c:v>2888.80114496547</c:v>
                </c:pt>
                <c:pt idx="682">
                  <c:v>2904.3106462579299</c:v>
                </c:pt>
                <c:pt idx="683">
                  <c:v>2907.9453942372802</c:v>
                </c:pt>
                <c:pt idx="684">
                  <c:v>2930.7461520994898</c:v>
                </c:pt>
                <c:pt idx="685">
                  <c:v>2929.6671956253299</c:v>
                </c:pt>
                <c:pt idx="686">
                  <c:v>2919.3731493785599</c:v>
                </c:pt>
                <c:pt idx="687">
                  <c:v>2915.5642837762498</c:v>
                </c:pt>
                <c:pt idx="688">
                  <c:v>2905.96558764057</c:v>
                </c:pt>
                <c:pt idx="689">
                  <c:v>2913.99818610583</c:v>
                </c:pt>
                <c:pt idx="690">
                  <c:v>2913.97813988603</c:v>
                </c:pt>
                <c:pt idx="691">
                  <c:v>2924.5909370455702</c:v>
                </c:pt>
                <c:pt idx="692">
                  <c:v>2923.4334526643302</c:v>
                </c:pt>
                <c:pt idx="693">
                  <c:v>2925.5130376728298</c:v>
                </c:pt>
                <c:pt idx="694">
                  <c:v>2901.6114880517198</c:v>
                </c:pt>
                <c:pt idx="695">
                  <c:v>2885.56625227118</c:v>
                </c:pt>
                <c:pt idx="696">
                  <c:v>2884.4326743419001</c:v>
                </c:pt>
                <c:pt idx="697">
                  <c:v>2880.3437116676801</c:v>
                </c:pt>
                <c:pt idx="698">
                  <c:v>2785.6791790990601</c:v>
                </c:pt>
                <c:pt idx="699">
                  <c:v>2728.3662914992901</c:v>
                </c:pt>
                <c:pt idx="700">
                  <c:v>2767.1260181810098</c:v>
                </c:pt>
                <c:pt idx="701">
                  <c:v>2750.7860409097998</c:v>
                </c:pt>
                <c:pt idx="702">
                  <c:v>2809.91567075273</c:v>
                </c:pt>
                <c:pt idx="703">
                  <c:v>2809.20908226751</c:v>
                </c:pt>
                <c:pt idx="704">
                  <c:v>2768.7845929155801</c:v>
                </c:pt>
                <c:pt idx="705">
                  <c:v>2767.7804874456701</c:v>
                </c:pt>
                <c:pt idx="706">
                  <c:v>2755.8837584326102</c:v>
                </c:pt>
                <c:pt idx="707">
                  <c:v>2740.6923846722898</c:v>
                </c:pt>
                <c:pt idx="708">
                  <c:v>2656.1032247737999</c:v>
                </c:pt>
                <c:pt idx="709">
                  <c:v>2705.56828097985</c:v>
                </c:pt>
                <c:pt idx="710">
                  <c:v>2658.6851131378198</c:v>
                </c:pt>
                <c:pt idx="711">
                  <c:v>2641.2451186667299</c:v>
                </c:pt>
                <c:pt idx="712">
                  <c:v>2682.63099588862</c:v>
                </c:pt>
                <c:pt idx="713">
                  <c:v>2711.7444081047302</c:v>
                </c:pt>
                <c:pt idx="714">
                  <c:v>2740.37245768917</c:v>
                </c:pt>
                <c:pt idx="715">
                  <c:v>2723.0582781223702</c:v>
                </c:pt>
                <c:pt idx="716">
                  <c:v>2738.3136785317502</c:v>
                </c:pt>
                <c:pt idx="717">
                  <c:v>2755.4508359136798</c:v>
                </c:pt>
                <c:pt idx="718">
                  <c:v>2813.8948144072201</c:v>
                </c:pt>
                <c:pt idx="719">
                  <c:v>2806.83098780308</c:v>
                </c:pt>
                <c:pt idx="720">
                  <c:v>2781.0091567204199</c:v>
                </c:pt>
                <c:pt idx="721">
                  <c:v>2726.2158367041002</c:v>
                </c:pt>
                <c:pt idx="722">
                  <c:v>2722.1819896262</c:v>
                </c:pt>
                <c:pt idx="723">
                  <c:v>2701.5761416005198</c:v>
                </c:pt>
                <c:pt idx="724">
                  <c:v>2730.2025202453101</c:v>
                </c:pt>
                <c:pt idx="725">
                  <c:v>2736.2689880356502</c:v>
                </c:pt>
                <c:pt idx="726">
                  <c:v>2690.7312158320901</c:v>
                </c:pt>
                <c:pt idx="727">
                  <c:v>2641.89029796573</c:v>
                </c:pt>
                <c:pt idx="728">
                  <c:v>2649.9290793202899</c:v>
                </c:pt>
                <c:pt idx="729">
                  <c:v>2632.5566345943098</c:v>
                </c:pt>
                <c:pt idx="730">
                  <c:v>2673.4474145930999</c:v>
                </c:pt>
                <c:pt idx="731">
                  <c:v>2682.16973062027</c:v>
                </c:pt>
                <c:pt idx="732">
                  <c:v>2743.7852107165099</c:v>
                </c:pt>
                <c:pt idx="733">
                  <c:v>2737.7602948259</c:v>
                </c:pt>
                <c:pt idx="734">
                  <c:v>2760.1742565631598</c:v>
                </c:pt>
                <c:pt idx="735">
                  <c:v>2790.3694781067102</c:v>
                </c:pt>
                <c:pt idx="736">
                  <c:v>2700.06436831879</c:v>
                </c:pt>
                <c:pt idx="737">
                  <c:v>2695.9453547182502</c:v>
                </c:pt>
                <c:pt idx="738">
                  <c:v>2633.0788205870299</c:v>
                </c:pt>
                <c:pt idx="739">
                  <c:v>2637.72307069613</c:v>
                </c:pt>
                <c:pt idx="740">
                  <c:v>2636.7837605198501</c:v>
                </c:pt>
                <c:pt idx="741">
                  <c:v>2651.0676966616902</c:v>
                </c:pt>
                <c:pt idx="742">
                  <c:v>2650.5351771228302</c:v>
                </c:pt>
                <c:pt idx="743">
                  <c:v>2599.95434572976</c:v>
                </c:pt>
                <c:pt idx="744">
                  <c:v>2545.9397688436702</c:v>
                </c:pt>
                <c:pt idx="745">
                  <c:v>2546.1611006952598</c:v>
                </c:pt>
                <c:pt idx="746">
                  <c:v>2506.9552153653499</c:v>
                </c:pt>
                <c:pt idx="747">
                  <c:v>2467.4184701403501</c:v>
                </c:pt>
                <c:pt idx="748">
                  <c:v>2416.6183852099398</c:v>
                </c:pt>
                <c:pt idx="749">
                  <c:v>2351.09953418651</c:v>
                </c:pt>
                <c:pt idx="750">
                  <c:v>2467.7040648018501</c:v>
                </c:pt>
                <c:pt idx="751">
                  <c:v>2488.82743619443</c:v>
                </c:pt>
                <c:pt idx="752">
                  <c:v>2485.7352155441399</c:v>
                </c:pt>
                <c:pt idx="753">
                  <c:v>2506.8471826272198</c:v>
                </c:pt>
                <c:pt idx="754">
                  <c:v>2510.0301337680098</c:v>
                </c:pt>
                <c:pt idx="755">
                  <c:v>2447.89343051591</c:v>
                </c:pt>
                <c:pt idx="756">
                  <c:v>2531.9434115550098</c:v>
                </c:pt>
                <c:pt idx="757">
                  <c:v>2549.6900137501798</c:v>
                </c:pt>
                <c:pt idx="758">
                  <c:v>2574.4109626665099</c:v>
                </c:pt>
                <c:pt idx="759">
                  <c:v>2584.9636616079301</c:v>
                </c:pt>
                <c:pt idx="760">
                  <c:v>2596.6405079238398</c:v>
                </c:pt>
                <c:pt idx="761">
                  <c:v>2596.2573015640401</c:v>
                </c:pt>
                <c:pt idx="762" formatCode="General">
                  <c:v>2582.6138621382001</c:v>
                </c:pt>
                <c:pt idx="763" formatCode="General">
                  <c:v>2610.3025667069301</c:v>
                </c:pt>
                <c:pt idx="764" formatCode="General">
                  <c:v>2616.0971261446798</c:v>
                </c:pt>
                <c:pt idx="765" formatCode="General">
                  <c:v>2635.9566785208299</c:v>
                </c:pt>
                <c:pt idx="766" formatCode="General">
                  <c:v>2670.7117125111099</c:v>
                </c:pt>
                <c:pt idx="767" formatCode="General">
                  <c:v>2632.90392590582</c:v>
                </c:pt>
                <c:pt idx="768" formatCode="General">
                  <c:v>2638.6968458998299</c:v>
                </c:pt>
                <c:pt idx="769" formatCode="General">
                  <c:v>2642.3325665204102</c:v>
                </c:pt>
                <c:pt idx="770" formatCode="General">
                  <c:v>2664.7605095733402</c:v>
                </c:pt>
                <c:pt idx="771" formatCode="General">
                  <c:v>2643.8456861241302</c:v>
                </c:pt>
                <c:pt idx="772" formatCode="General">
                  <c:v>2640.0047230791001</c:v>
                </c:pt>
                <c:pt idx="773" formatCode="General">
                  <c:v>2681.0510862924302</c:v>
                </c:pt>
                <c:pt idx="774" formatCode="General">
                  <c:v>2704.10057970256</c:v>
                </c:pt>
                <c:pt idx="775" formatCode="General">
                  <c:v>2706.5334599593498</c:v>
                </c:pt>
                <c:pt idx="776" formatCode="General">
                  <c:v>2724.8669074195</c:v>
                </c:pt>
                <c:pt idx="777" formatCode="General">
                  <c:v>2737.7021308237299</c:v>
                </c:pt>
                <c:pt idx="778" formatCode="General">
                  <c:v>2731.61498259672</c:v>
                </c:pt>
                <c:pt idx="779" formatCode="General">
                  <c:v>2706.0544351983299</c:v>
                </c:pt>
                <c:pt idx="780" formatCode="General">
                  <c:v>2707.88038489772</c:v>
                </c:pt>
                <c:pt idx="781" formatCode="General">
                  <c:v>2709.8038743006</c:v>
                </c:pt>
                <c:pt idx="782" formatCode="General">
                  <c:v>2744.7335220390501</c:v>
                </c:pt>
                <c:pt idx="783" formatCode="General">
                  <c:v>2753.0335488485298</c:v>
                </c:pt>
                <c:pt idx="784" formatCode="General">
                  <c:v>2745.7297848148601</c:v>
                </c:pt>
                <c:pt idx="785" formatCode="General">
                  <c:v>2775.5971005229899</c:v>
                </c:pt>
                <c:pt idx="786" formatCode="General">
                  <c:v>2779.7580988146701</c:v>
                </c:pt>
                <c:pt idx="787" formatCode="General">
                  <c:v>2784.6961763037698</c:v>
                </c:pt>
                <c:pt idx="788" formatCode="General">
                  <c:v>2774.87612494431</c:v>
                </c:pt>
                <c:pt idx="789" formatCode="General">
                  <c:v>2792.6710222261099</c:v>
                </c:pt>
                <c:pt idx="790" formatCode="General">
                  <c:v>2796.1065493129399</c:v>
                </c:pt>
                <c:pt idx="791" formatCode="General">
                  <c:v>2793.89857957496</c:v>
                </c:pt>
                <c:pt idx="792" formatCode="General">
                  <c:v>2792.3800762076398</c:v>
                </c:pt>
                <c:pt idx="793" formatCode="General">
                  <c:v>2784.4913585212798</c:v>
                </c:pt>
                <c:pt idx="794" formatCode="General">
                  <c:v>2803.6943543530801</c:v>
                </c:pt>
                <c:pt idx="795" formatCode="General">
                  <c:v>2792.8109017188499</c:v>
                </c:pt>
                <c:pt idx="796" formatCode="General">
                  <c:v>2789.65098015286</c:v>
                </c:pt>
                <c:pt idx="797" formatCode="General">
                  <c:v>2771.4476422090402</c:v>
                </c:pt>
                <c:pt idx="798" formatCode="General">
                  <c:v>2748.9257803355399</c:v>
                </c:pt>
                <c:pt idx="799" formatCode="General">
                  <c:v>2743.0676692161301</c:v>
                </c:pt>
                <c:pt idx="800" formatCode="General">
                  <c:v>2783.2950066621202</c:v>
                </c:pt>
                <c:pt idx="801" formatCode="General">
                  <c:v>2791.5222805753601</c:v>
                </c:pt>
              </c:numCache>
            </c:numRef>
          </c:val>
          <c:smooth val="0"/>
          <c:extLst>
            <c:ext xmlns:c16="http://schemas.microsoft.com/office/drawing/2014/chart" uri="{C3380CC4-5D6E-409C-BE32-E72D297353CC}">
              <c16:uniqueId val="{00000000-F22D-4C37-B3E2-BCD5D299D4CD}"/>
            </c:ext>
          </c:extLst>
        </c:ser>
        <c:dLbls>
          <c:showLegendKey val="0"/>
          <c:showVal val="0"/>
          <c:showCatName val="0"/>
          <c:showSerName val="0"/>
          <c:showPercent val="0"/>
          <c:showBubbleSize val="0"/>
        </c:dLbls>
        <c:smooth val="0"/>
        <c:axId val="826541272"/>
        <c:axId val="826534608"/>
      </c:lineChart>
      <c:dateAx>
        <c:axId val="826541272"/>
        <c:scaling>
          <c:orientation val="minMax"/>
          <c:min val="42370"/>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26534608"/>
        <c:crosses val="autoZero"/>
        <c:auto val="1"/>
        <c:lblOffset val="100"/>
        <c:baseTimeUnit val="days"/>
        <c:majorUnit val="2"/>
        <c:majorTimeUnit val="months"/>
      </c:dateAx>
      <c:valAx>
        <c:axId val="826534608"/>
        <c:scaling>
          <c:orientation val="minMax"/>
          <c:min val="18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2654127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latin typeface="+mn-lt"/>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05548099203413"/>
          <c:y val="3.2089183547987378E-2"/>
          <c:w val="0.72048414792478122"/>
          <c:h val="0.73893817652131255"/>
        </c:manualLayout>
      </c:layout>
      <c:barChart>
        <c:barDir val="col"/>
        <c:grouping val="stacked"/>
        <c:varyColors val="0"/>
        <c:ser>
          <c:idx val="1"/>
          <c:order val="0"/>
          <c:tx>
            <c:strRef>
              <c:f>Completions!$B$2</c:f>
              <c:strCache>
                <c:ptCount val="1"/>
                <c:pt idx="0">
                  <c:v>Gateway</c:v>
                </c:pt>
              </c:strCache>
            </c:strRef>
          </c:tx>
          <c:spPr>
            <a:solidFill>
              <a:srgbClr val="2F5496"/>
            </a:solidFill>
            <a:ln>
              <a:noFill/>
            </a:ln>
            <a:effectLst/>
          </c:spPr>
          <c:invertIfNegative val="0"/>
          <c:cat>
            <c:strRef>
              <c:f>Completions!$A$3:$A$11</c:f>
              <c:strCache>
                <c:ptCount val="9"/>
                <c:pt idx="0">
                  <c:v>2013</c:v>
                </c:pt>
                <c:pt idx="1">
                  <c:v>2014</c:v>
                </c:pt>
                <c:pt idx="2">
                  <c:v>2015</c:v>
                </c:pt>
                <c:pt idx="3">
                  <c:v>2016</c:v>
                </c:pt>
                <c:pt idx="4">
                  <c:v>2017</c:v>
                </c:pt>
                <c:pt idx="5">
                  <c:v>2018</c:v>
                </c:pt>
                <c:pt idx="6">
                  <c:v>2019 (F)</c:v>
                </c:pt>
                <c:pt idx="7">
                  <c:v>2020 (F)</c:v>
                </c:pt>
                <c:pt idx="8">
                  <c:v>2021 (F)</c:v>
                </c:pt>
              </c:strCache>
            </c:strRef>
          </c:cat>
          <c:val>
            <c:numRef>
              <c:f>Completions!$B$3:$B$11</c:f>
              <c:numCache>
                <c:formatCode>#,##0_);\(#,##0\)</c:formatCode>
                <c:ptCount val="9"/>
                <c:pt idx="0">
                  <c:v>28933.949000000001</c:v>
                </c:pt>
                <c:pt idx="1">
                  <c:v>18471.577000000001</c:v>
                </c:pt>
                <c:pt idx="2">
                  <c:v>19715.037</c:v>
                </c:pt>
                <c:pt idx="3">
                  <c:v>20113.159</c:v>
                </c:pt>
                <c:pt idx="4">
                  <c:v>21632.638999999999</c:v>
                </c:pt>
                <c:pt idx="5">
                  <c:v>29705.428</c:v>
                </c:pt>
                <c:pt idx="6">
                  <c:v>24028.038081034731</c:v>
                </c:pt>
                <c:pt idx="7">
                  <c:v>22614.624076267981</c:v>
                </c:pt>
                <c:pt idx="8">
                  <c:v>19473.704065675207</c:v>
                </c:pt>
              </c:numCache>
            </c:numRef>
          </c:val>
          <c:extLst>
            <c:ext xmlns:c16="http://schemas.microsoft.com/office/drawing/2014/chart" uri="{C3380CC4-5D6E-409C-BE32-E72D297353CC}">
              <c16:uniqueId val="{00000000-8D3C-498A-8739-D7E7EA91593B}"/>
            </c:ext>
          </c:extLst>
        </c:ser>
        <c:ser>
          <c:idx val="2"/>
          <c:order val="1"/>
          <c:tx>
            <c:strRef>
              <c:f>Completions!$C$2</c:f>
              <c:strCache>
                <c:ptCount val="1"/>
                <c:pt idx="0">
                  <c:v>Tech Hub</c:v>
                </c:pt>
              </c:strCache>
            </c:strRef>
          </c:tx>
          <c:spPr>
            <a:solidFill>
              <a:srgbClr val="48A1FA"/>
            </a:solidFill>
            <a:ln>
              <a:noFill/>
            </a:ln>
            <a:effectLst/>
          </c:spPr>
          <c:invertIfNegative val="0"/>
          <c:cat>
            <c:strRef>
              <c:f>Completions!$A$3:$A$11</c:f>
              <c:strCache>
                <c:ptCount val="9"/>
                <c:pt idx="0">
                  <c:v>2013</c:v>
                </c:pt>
                <c:pt idx="1">
                  <c:v>2014</c:v>
                </c:pt>
                <c:pt idx="2">
                  <c:v>2015</c:v>
                </c:pt>
                <c:pt idx="3">
                  <c:v>2016</c:v>
                </c:pt>
                <c:pt idx="4">
                  <c:v>2017</c:v>
                </c:pt>
                <c:pt idx="5">
                  <c:v>2018</c:v>
                </c:pt>
                <c:pt idx="6">
                  <c:v>2019 (F)</c:v>
                </c:pt>
                <c:pt idx="7">
                  <c:v>2020 (F)</c:v>
                </c:pt>
                <c:pt idx="8">
                  <c:v>2021 (F)</c:v>
                </c:pt>
              </c:strCache>
            </c:strRef>
          </c:cat>
          <c:val>
            <c:numRef>
              <c:f>Completions!$C$3:$C$11</c:f>
              <c:numCache>
                <c:formatCode>#,##0_);\(#,##0\)</c:formatCode>
                <c:ptCount val="9"/>
                <c:pt idx="0">
                  <c:v>24092.241000000002</c:v>
                </c:pt>
                <c:pt idx="1">
                  <c:v>25918.994999999999</c:v>
                </c:pt>
                <c:pt idx="2">
                  <c:v>40666.040999999997</c:v>
                </c:pt>
                <c:pt idx="3">
                  <c:v>42285.184999999998</c:v>
                </c:pt>
                <c:pt idx="4">
                  <c:v>45346.300999999999</c:v>
                </c:pt>
                <c:pt idx="5">
                  <c:v>42689.517</c:v>
                </c:pt>
                <c:pt idx="6">
                  <c:v>37617.885698160957</c:v>
                </c:pt>
                <c:pt idx="7">
                  <c:v>35405.068892386786</c:v>
                </c:pt>
                <c:pt idx="8">
                  <c:v>30487.698212888623</c:v>
                </c:pt>
              </c:numCache>
            </c:numRef>
          </c:val>
          <c:extLst>
            <c:ext xmlns:c16="http://schemas.microsoft.com/office/drawing/2014/chart" uri="{C3380CC4-5D6E-409C-BE32-E72D297353CC}">
              <c16:uniqueId val="{00000001-8D3C-498A-8739-D7E7EA91593B}"/>
            </c:ext>
          </c:extLst>
        </c:ser>
        <c:ser>
          <c:idx val="3"/>
          <c:order val="2"/>
          <c:tx>
            <c:strRef>
              <c:f>Completions!$D$2</c:f>
              <c:strCache>
                <c:ptCount val="1"/>
                <c:pt idx="0">
                  <c:v>Tertiary</c:v>
                </c:pt>
              </c:strCache>
            </c:strRef>
          </c:tx>
          <c:spPr>
            <a:solidFill>
              <a:schemeClr val="bg1">
                <a:lumMod val="75000"/>
              </a:schemeClr>
            </a:solidFill>
            <a:ln>
              <a:noFill/>
            </a:ln>
            <a:effectLst/>
          </c:spPr>
          <c:invertIfNegative val="0"/>
          <c:cat>
            <c:strRef>
              <c:f>Completions!$A$3:$A$11</c:f>
              <c:strCache>
                <c:ptCount val="9"/>
                <c:pt idx="0">
                  <c:v>2013</c:v>
                </c:pt>
                <c:pt idx="1">
                  <c:v>2014</c:v>
                </c:pt>
                <c:pt idx="2">
                  <c:v>2015</c:v>
                </c:pt>
                <c:pt idx="3">
                  <c:v>2016</c:v>
                </c:pt>
                <c:pt idx="4">
                  <c:v>2017</c:v>
                </c:pt>
                <c:pt idx="5">
                  <c:v>2018</c:v>
                </c:pt>
                <c:pt idx="6">
                  <c:v>2019 (F)</c:v>
                </c:pt>
                <c:pt idx="7">
                  <c:v>2020 (F)</c:v>
                </c:pt>
                <c:pt idx="8">
                  <c:v>2021 (F)</c:v>
                </c:pt>
              </c:strCache>
            </c:strRef>
          </c:cat>
          <c:val>
            <c:numRef>
              <c:f>Completions!$D$3:$D$11</c:f>
              <c:numCache>
                <c:formatCode>#,##0_);\(#,##0\)</c:formatCode>
                <c:ptCount val="9"/>
                <c:pt idx="0">
                  <c:v>12858.63</c:v>
                </c:pt>
                <c:pt idx="1">
                  <c:v>17858.838</c:v>
                </c:pt>
                <c:pt idx="2">
                  <c:v>13332.616</c:v>
                </c:pt>
                <c:pt idx="3">
                  <c:v>13246.253000000001</c:v>
                </c:pt>
                <c:pt idx="4">
                  <c:v>15228.941000000001</c:v>
                </c:pt>
                <c:pt idx="5">
                  <c:v>11955.342000000001</c:v>
                </c:pt>
                <c:pt idx="6">
                  <c:v>14854.076220804316</c:v>
                </c:pt>
                <c:pt idx="7">
                  <c:v>13980.307031345239</c:v>
                </c:pt>
                <c:pt idx="8">
                  <c:v>12038.597721436177</c:v>
                </c:pt>
              </c:numCache>
            </c:numRef>
          </c:val>
          <c:extLst>
            <c:ext xmlns:c16="http://schemas.microsoft.com/office/drawing/2014/chart" uri="{C3380CC4-5D6E-409C-BE32-E72D297353CC}">
              <c16:uniqueId val="{00000002-8D3C-498A-8739-D7E7EA91593B}"/>
            </c:ext>
          </c:extLst>
        </c:ser>
        <c:dLbls>
          <c:showLegendKey val="0"/>
          <c:showVal val="0"/>
          <c:showCatName val="0"/>
          <c:showSerName val="0"/>
          <c:showPercent val="0"/>
          <c:showBubbleSize val="0"/>
        </c:dLbls>
        <c:gapWidth val="150"/>
        <c:overlap val="100"/>
        <c:axId val="754805864"/>
        <c:axId val="754795280"/>
      </c:barChart>
      <c:lineChart>
        <c:grouping val="standard"/>
        <c:varyColors val="0"/>
        <c:ser>
          <c:idx val="0"/>
          <c:order val="3"/>
          <c:tx>
            <c:strRef>
              <c:f>Completions!$G$2</c:f>
              <c:strCache>
                <c:ptCount val="1"/>
                <c:pt idx="0">
                  <c:v>National Completions as a % of Stock</c:v>
                </c:pt>
              </c:strCache>
            </c:strRef>
          </c:tx>
          <c:spPr>
            <a:ln w="28575" cap="rnd">
              <a:solidFill>
                <a:schemeClr val="tx1"/>
              </a:solidFill>
              <a:prstDash val="sysDash"/>
              <a:round/>
            </a:ln>
            <a:effectLst/>
          </c:spPr>
          <c:marker>
            <c:symbol val="none"/>
          </c:marker>
          <c:cat>
            <c:strRef>
              <c:f>Completions!$A$3:$A$11</c:f>
              <c:strCache>
                <c:ptCount val="9"/>
                <c:pt idx="0">
                  <c:v>2013</c:v>
                </c:pt>
                <c:pt idx="1">
                  <c:v>2014</c:v>
                </c:pt>
                <c:pt idx="2">
                  <c:v>2015</c:v>
                </c:pt>
                <c:pt idx="3">
                  <c:v>2016</c:v>
                </c:pt>
                <c:pt idx="4">
                  <c:v>2017</c:v>
                </c:pt>
                <c:pt idx="5">
                  <c:v>2018</c:v>
                </c:pt>
                <c:pt idx="6">
                  <c:v>2019 (F)</c:v>
                </c:pt>
                <c:pt idx="7">
                  <c:v>2020 (F)</c:v>
                </c:pt>
                <c:pt idx="8">
                  <c:v>2021 (F)</c:v>
                </c:pt>
              </c:strCache>
            </c:strRef>
          </c:cat>
          <c:val>
            <c:numRef>
              <c:f>Completions!$G$3:$G$11</c:f>
              <c:numCache>
                <c:formatCode>0.00%</c:formatCode>
                <c:ptCount val="9"/>
                <c:pt idx="0">
                  <c:v>1.0123125276353163E-2</c:v>
                </c:pt>
                <c:pt idx="1">
                  <c:v>9.4686960002374164E-3</c:v>
                </c:pt>
                <c:pt idx="2">
                  <c:v>1.1107344795038665E-2</c:v>
                </c:pt>
                <c:pt idx="3">
                  <c:v>1.1273083565166811E-2</c:v>
                </c:pt>
                <c:pt idx="4">
                  <c:v>1.2114620630103603E-2</c:v>
                </c:pt>
                <c:pt idx="5">
                  <c:v>1.2281551419923861E-2</c:v>
                </c:pt>
                <c:pt idx="6">
                  <c:v>1.1174979251722788E-2</c:v>
                </c:pt>
                <c:pt idx="7">
                  <c:v>1.0401392189130646E-2</c:v>
                </c:pt>
                <c:pt idx="8">
                  <c:v>8.8645507165019469E-3</c:v>
                </c:pt>
              </c:numCache>
            </c:numRef>
          </c:val>
          <c:smooth val="0"/>
          <c:extLst>
            <c:ext xmlns:c16="http://schemas.microsoft.com/office/drawing/2014/chart" uri="{C3380CC4-5D6E-409C-BE32-E72D297353CC}">
              <c16:uniqueId val="{00000003-8D3C-498A-8739-D7E7EA91593B}"/>
            </c:ext>
          </c:extLst>
        </c:ser>
        <c:dLbls>
          <c:showLegendKey val="0"/>
          <c:showVal val="0"/>
          <c:showCatName val="0"/>
          <c:showSerName val="0"/>
          <c:showPercent val="0"/>
          <c:showBubbleSize val="0"/>
        </c:dLbls>
        <c:marker val="1"/>
        <c:smooth val="0"/>
        <c:axId val="754803512"/>
        <c:axId val="754796456"/>
      </c:lineChart>
      <c:catAx>
        <c:axId val="75480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4795280"/>
        <c:crosses val="autoZero"/>
        <c:auto val="1"/>
        <c:lblAlgn val="ctr"/>
        <c:lblOffset val="100"/>
        <c:noMultiLvlLbl val="0"/>
      </c:catAx>
      <c:valAx>
        <c:axId val="754795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dirty="0"/>
                  <a:t>Completions (Thousands of Sq. Ft.)</a:t>
                </a:r>
              </a:p>
            </c:rich>
          </c:tx>
          <c:layout>
            <c:manualLayout>
              <c:xMode val="edge"/>
              <c:yMode val="edge"/>
              <c:x val="1.5612800578681692E-3"/>
              <c:y val="0.1495562059549362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4805864"/>
        <c:crosses val="autoZero"/>
        <c:crossBetween val="between"/>
      </c:valAx>
      <c:valAx>
        <c:axId val="754796456"/>
        <c:scaling>
          <c:orientation val="minMax"/>
        </c:scaling>
        <c:delete val="0"/>
        <c:axPos val="r"/>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dirty="0"/>
                  <a:t>Completions as a % of Stock</a:t>
                </a:r>
              </a:p>
            </c:rich>
          </c:tx>
          <c:layout>
            <c:manualLayout>
              <c:xMode val="edge"/>
              <c:yMode val="edge"/>
              <c:x val="0.96409055866903215"/>
              <c:y val="0.1980265894812246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4803512"/>
        <c:crosses val="max"/>
        <c:crossBetween val="between"/>
      </c:valAx>
      <c:catAx>
        <c:axId val="754803512"/>
        <c:scaling>
          <c:orientation val="minMax"/>
        </c:scaling>
        <c:delete val="1"/>
        <c:axPos val="b"/>
        <c:numFmt formatCode="General" sourceLinked="1"/>
        <c:majorTickMark val="out"/>
        <c:minorTickMark val="none"/>
        <c:tickLblPos val="nextTo"/>
        <c:crossAx val="754796456"/>
        <c:crosses val="autoZero"/>
        <c:auto val="1"/>
        <c:lblAlgn val="ctr"/>
        <c:lblOffset val="100"/>
        <c:noMultiLvlLbl val="0"/>
      </c:catAx>
      <c:spPr>
        <a:noFill/>
        <a:ln>
          <a:noFill/>
        </a:ln>
        <a:effectLst/>
      </c:spPr>
    </c:plotArea>
    <c:legend>
      <c:legendPos val="b"/>
      <c:layout>
        <c:manualLayout>
          <c:xMode val="edge"/>
          <c:yMode val="edge"/>
          <c:x val="6.5818109513446077E-3"/>
          <c:y val="0.9034137011943274"/>
          <c:w val="0.98858999322748664"/>
          <c:h val="9.5035260008874689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ysClr val="windowText" lastClr="000000"/>
                </a:solidFill>
                <a:latin typeface="+mn-lt"/>
                <a:ea typeface="+mn-ea"/>
                <a:cs typeface="+mn-cs"/>
              </a:defRPr>
            </a:pPr>
            <a:r>
              <a:rPr lang="en-US" sz="1800" dirty="0">
                <a:effectLst/>
              </a:rPr>
              <a:t>Employment</a:t>
            </a:r>
            <a:r>
              <a:rPr lang="en-US" sz="1800" baseline="0" dirty="0">
                <a:effectLst/>
              </a:rPr>
              <a:t> and Supply Growth</a:t>
            </a:r>
            <a:r>
              <a:rPr lang="en-US" sz="1800" dirty="0">
                <a:effectLst/>
              </a:rPr>
              <a:t>: December 2017</a:t>
            </a:r>
            <a:r>
              <a:rPr lang="en-US" sz="1800" baseline="0" dirty="0">
                <a:effectLst/>
              </a:rPr>
              <a:t> – December 2018</a:t>
            </a:r>
            <a:endParaRPr lang="en-US" dirty="0">
              <a:effectLst/>
            </a:endParaRPr>
          </a:p>
        </c:rich>
      </c:tx>
      <c:layout>
        <c:manualLayout>
          <c:xMode val="edge"/>
          <c:yMode val="edge"/>
          <c:x val="0.21271636711361327"/>
          <c:y val="0"/>
        </c:manualLayout>
      </c:layout>
      <c:overlay val="0"/>
      <c:spPr>
        <a:noFill/>
        <a:ln>
          <a:noFill/>
        </a:ln>
        <a:effectLst/>
      </c:spPr>
      <c:txPr>
        <a:bodyPr rot="0" spcFirstLastPara="1" vertOverflow="ellipsis" vert="horz" wrap="square" anchor="ctr" anchorCtr="1"/>
        <a:lstStyle/>
        <a:p>
          <a:pPr>
            <a:defRPr sz="1680" b="1"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09353399749877"/>
          <c:y val="6.1943201417582312E-2"/>
          <c:w val="0.875485760771193"/>
          <c:h val="0.78085580276150135"/>
        </c:manualLayout>
      </c:layout>
      <c:bubbleChart>
        <c:varyColors val="0"/>
        <c:ser>
          <c:idx val="1"/>
          <c:order val="1"/>
          <c:tx>
            <c:strRef>
              <c:f>Graph!$A$7</c:f>
              <c:strCache>
                <c:ptCount val="1"/>
                <c:pt idx="0">
                  <c:v>Chicago</c:v>
                </c:pt>
              </c:strCache>
            </c:strRef>
          </c:tx>
          <c:spPr>
            <a:solidFill>
              <a:srgbClr val="48A1FA"/>
            </a:solidFill>
            <a:ln w="3175">
              <a:solidFill>
                <a:schemeClr val="tx1"/>
              </a:solidFill>
            </a:ln>
            <a:effectLst/>
          </c:spPr>
          <c:invertIfNegative val="0"/>
          <c:dLbls>
            <c:dLbl>
              <c:idx val="0"/>
              <c:layout>
                <c:manualLayout>
                  <c:x val="-0.1144585794905723"/>
                  <c:y val="-7.7044389199843549E-2"/>
                </c:manualLayout>
              </c:layout>
              <c:tx>
                <c:rich>
                  <a:bodyPr/>
                  <a:lstStyle/>
                  <a:p>
                    <a:fld id="{1240F60A-425C-4EB2-A025-FF6F481E14CB}"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manualLayout>
                      <c:w val="6.1449520549017075E-2"/>
                      <c:h val="2.9750851780373965E-2"/>
                    </c:manualLayout>
                  </c15:layout>
                  <c15:dlblFieldTable/>
                  <c15:showDataLabelsRange val="0"/>
                </c:ext>
                <c:ext xmlns:c16="http://schemas.microsoft.com/office/drawing/2014/chart" uri="{C3380CC4-5D6E-409C-BE32-E72D297353CC}">
                  <c16:uniqueId val="{00000000-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Graph!$B$7</c:f>
              <c:numCache>
                <c:formatCode>0.0%</c:formatCode>
                <c:ptCount val="1"/>
                <c:pt idx="0">
                  <c:v>5.3692826852590834E-3</c:v>
                </c:pt>
              </c:numCache>
            </c:numRef>
          </c:xVal>
          <c:yVal>
            <c:numRef>
              <c:f>Graph!$C$7</c:f>
              <c:numCache>
                <c:formatCode>0.0%</c:formatCode>
                <c:ptCount val="1"/>
                <c:pt idx="0">
                  <c:v>8.8355889518447993E-3</c:v>
                </c:pt>
              </c:numCache>
            </c:numRef>
          </c:yVal>
          <c:bubbleSize>
            <c:numRef>
              <c:f>Graph!$D$7</c:f>
              <c:numCache>
                <c:formatCode>_(* #,##0_);_(* \(#,##0\);_(* "-"??_);_(@_)</c:formatCode>
                <c:ptCount val="1"/>
                <c:pt idx="0">
                  <c:v>291699740</c:v>
                </c:pt>
              </c:numCache>
            </c:numRef>
          </c:bubbleSize>
          <c:bubble3D val="0"/>
          <c:extLst>
            <c:ext xmlns:c16="http://schemas.microsoft.com/office/drawing/2014/chart" uri="{C3380CC4-5D6E-409C-BE32-E72D297353CC}">
              <c16:uniqueId val="{00000001-4868-644E-BC99-95A9391B5387}"/>
            </c:ext>
          </c:extLst>
        </c:ser>
        <c:ser>
          <c:idx val="3"/>
          <c:order val="2"/>
          <c:tx>
            <c:strRef>
              <c:f>Graph!$A$9</c:f>
              <c:strCache>
                <c:ptCount val="1"/>
                <c:pt idx="0">
                  <c:v>Cleveland</c:v>
                </c:pt>
              </c:strCache>
            </c:strRef>
          </c:tx>
          <c:spPr>
            <a:solidFill>
              <a:srgbClr val="48A1FA"/>
            </a:solidFill>
            <a:ln w="3175">
              <a:solidFill>
                <a:schemeClr val="tx1"/>
              </a:solidFill>
            </a:ln>
            <a:effectLst/>
          </c:spPr>
          <c:invertIfNegative val="0"/>
          <c:dLbls>
            <c:dLbl>
              <c:idx val="0"/>
              <c:layout>
                <c:manualLayout>
                  <c:x val="-6.3068034865667227E-2"/>
                  <c:y val="0.1233942148983953"/>
                </c:manualLayout>
              </c:layout>
              <c:tx>
                <c:rich>
                  <a:bodyPr/>
                  <a:lstStyle/>
                  <a:p>
                    <a:fld id="{2037821C-54E6-4532-BEAE-B7F51808BF13}"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Graph!$B$9</c:f>
              <c:numCache>
                <c:formatCode>0.0%</c:formatCode>
                <c:ptCount val="1"/>
                <c:pt idx="0">
                  <c:v>8.6058311223763031E-3</c:v>
                </c:pt>
              </c:numCache>
            </c:numRef>
          </c:xVal>
          <c:yVal>
            <c:numRef>
              <c:f>Graph!$C$9</c:f>
              <c:numCache>
                <c:formatCode>0.0%</c:formatCode>
                <c:ptCount val="1"/>
                <c:pt idx="0">
                  <c:v>5.5249327131028196E-3</c:v>
                </c:pt>
              </c:numCache>
            </c:numRef>
          </c:yVal>
          <c:bubbleSize>
            <c:numRef>
              <c:f>Graph!$D$9</c:f>
              <c:numCache>
                <c:formatCode>_(* #,##0_);_(* \(#,##0\);_(* "-"??_);_(@_)</c:formatCode>
                <c:ptCount val="1"/>
                <c:pt idx="0">
                  <c:v>66375107</c:v>
                </c:pt>
              </c:numCache>
            </c:numRef>
          </c:bubbleSize>
          <c:bubble3D val="0"/>
          <c:extLst>
            <c:ext xmlns:c16="http://schemas.microsoft.com/office/drawing/2014/chart" uri="{C3380CC4-5D6E-409C-BE32-E72D297353CC}">
              <c16:uniqueId val="{00000003-4868-644E-BC99-95A9391B5387}"/>
            </c:ext>
          </c:extLst>
        </c:ser>
        <c:ser>
          <c:idx val="4"/>
          <c:order val="3"/>
          <c:tx>
            <c:strRef>
              <c:f>Graph!$A$11</c:f>
              <c:strCache>
                <c:ptCount val="1"/>
                <c:pt idx="0">
                  <c:v>Denver</c:v>
                </c:pt>
              </c:strCache>
            </c:strRef>
          </c:tx>
          <c:spPr>
            <a:solidFill>
              <a:srgbClr val="48A1FA"/>
            </a:solidFill>
            <a:ln w="3175">
              <a:solidFill>
                <a:schemeClr val="tx1"/>
              </a:solidFill>
            </a:ln>
            <a:effectLst/>
          </c:spPr>
          <c:invertIfNegative val="0"/>
          <c:dPt>
            <c:idx val="0"/>
            <c:invertIfNegative val="0"/>
            <c:bubble3D val="0"/>
            <c:extLst>
              <c:ext xmlns:c16="http://schemas.microsoft.com/office/drawing/2014/chart" uri="{C3380CC4-5D6E-409C-BE32-E72D297353CC}">
                <c16:uniqueId val="{00000004-4868-644E-BC99-95A9391B5387}"/>
              </c:ext>
            </c:extLst>
          </c:dPt>
          <c:dLbls>
            <c:dLbl>
              <c:idx val="0"/>
              <c:layout>
                <c:manualLayout>
                  <c:x val="1.9636863202890313E-2"/>
                  <c:y val="-1.5283915459299373E-2"/>
                </c:manualLayout>
              </c:layout>
              <c:tx>
                <c:rich>
                  <a:bodyPr/>
                  <a:lstStyle/>
                  <a:p>
                    <a:fld id="{881F595C-2049-4749-A9B6-5C9BE09452AD}"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Graph!$B$11</c:f>
              <c:numCache>
                <c:formatCode>0.0%</c:formatCode>
                <c:ptCount val="1"/>
                <c:pt idx="0">
                  <c:v>1.9802010737537155E-2</c:v>
                </c:pt>
              </c:numCache>
            </c:numRef>
          </c:xVal>
          <c:yVal>
            <c:numRef>
              <c:f>Graph!$C$11</c:f>
              <c:numCache>
                <c:formatCode>0.0%</c:formatCode>
                <c:ptCount val="1"/>
                <c:pt idx="0">
                  <c:v>1.9166923506722201E-2</c:v>
                </c:pt>
              </c:numCache>
            </c:numRef>
          </c:yVal>
          <c:bubbleSize>
            <c:numRef>
              <c:f>Graph!$D$11</c:f>
              <c:numCache>
                <c:formatCode>_(* #,##0_);_(* \(#,##0\);_(* "-"??_);_(@_)</c:formatCode>
                <c:ptCount val="1"/>
                <c:pt idx="0">
                  <c:v>173343938</c:v>
                </c:pt>
              </c:numCache>
            </c:numRef>
          </c:bubbleSize>
          <c:bubble3D val="0"/>
          <c:extLst>
            <c:ext xmlns:c16="http://schemas.microsoft.com/office/drawing/2014/chart" uri="{C3380CC4-5D6E-409C-BE32-E72D297353CC}">
              <c16:uniqueId val="{00000005-4868-644E-BC99-95A9391B5387}"/>
            </c:ext>
          </c:extLst>
        </c:ser>
        <c:ser>
          <c:idx val="5"/>
          <c:order val="4"/>
          <c:tx>
            <c:strRef>
              <c:f>Graph!$A$13</c:f>
              <c:strCache>
                <c:ptCount val="1"/>
                <c:pt idx="0">
                  <c:v>Houston</c:v>
                </c:pt>
              </c:strCache>
            </c:strRef>
          </c:tx>
          <c:spPr>
            <a:solidFill>
              <a:srgbClr val="48A1FA"/>
            </a:solidFill>
            <a:ln w="3175">
              <a:solidFill>
                <a:schemeClr val="tx1"/>
              </a:solidFill>
            </a:ln>
            <a:effectLst/>
          </c:spPr>
          <c:invertIfNegative val="0"/>
          <c:dLbls>
            <c:dLbl>
              <c:idx val="0"/>
              <c:layout>
                <c:manualLayout>
                  <c:x val="-2.5061589947961115E-2"/>
                  <c:y val="7.6755601567540702E-2"/>
                </c:manualLayout>
              </c:layout>
              <c:tx>
                <c:rich>
                  <a:bodyPr/>
                  <a:lstStyle/>
                  <a:p>
                    <a:fld id="{8FECCDD2-1FEE-4BD6-9249-4662312977E7}" type="SERIESNAME">
                      <a:rPr lang="en-US">
                        <a:latin typeface="+mn-lt"/>
                      </a:rPr>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3175" cap="flat" cmpd="sng" algn="ctr">
                      <a:solidFill>
                        <a:schemeClr val="bg2">
                          <a:lumMod val="50000"/>
                        </a:schemeClr>
                      </a:solidFill>
                      <a:round/>
                    </a:ln>
                    <a:effectLst/>
                  </c:spPr>
                </c15:leaderLines>
              </c:ext>
            </c:extLst>
          </c:dLbls>
          <c:xVal>
            <c:numRef>
              <c:f>Graph!$B$13</c:f>
              <c:numCache>
                <c:formatCode>0.0%</c:formatCode>
                <c:ptCount val="1"/>
                <c:pt idx="0">
                  <c:v>4.6708519333122832E-2</c:v>
                </c:pt>
              </c:numCache>
            </c:numRef>
          </c:xVal>
          <c:yVal>
            <c:numRef>
              <c:f>Graph!$C$13</c:f>
              <c:numCache>
                <c:formatCode>0.0%</c:formatCode>
                <c:ptCount val="1"/>
                <c:pt idx="0">
                  <c:v>8.9473137175754905E-3</c:v>
                </c:pt>
              </c:numCache>
            </c:numRef>
          </c:yVal>
          <c:bubbleSize>
            <c:numRef>
              <c:f>Graph!$D$13</c:f>
              <c:numCache>
                <c:formatCode>_(* #,##0_);_(* \(#,##0\);_(* "-"??_);_(@_)</c:formatCode>
                <c:ptCount val="1"/>
                <c:pt idx="0">
                  <c:v>259995019</c:v>
                </c:pt>
              </c:numCache>
            </c:numRef>
          </c:bubbleSize>
          <c:bubble3D val="0"/>
          <c:extLst>
            <c:ext xmlns:c16="http://schemas.microsoft.com/office/drawing/2014/chart" uri="{C3380CC4-5D6E-409C-BE32-E72D297353CC}">
              <c16:uniqueId val="{00000007-4868-644E-BC99-95A9391B5387}"/>
            </c:ext>
          </c:extLst>
        </c:ser>
        <c:ser>
          <c:idx val="0"/>
          <c:order val="5"/>
          <c:tx>
            <c:strRef>
              <c:f>Graph!$A$3</c:f>
              <c:strCache>
                <c:ptCount val="1"/>
                <c:pt idx="0">
                  <c:v>Austin</c:v>
                </c:pt>
              </c:strCache>
            </c:strRef>
          </c:tx>
          <c:spPr>
            <a:solidFill>
              <a:srgbClr val="48A1FA"/>
            </a:solidFill>
            <a:ln w="3175">
              <a:solidFill>
                <a:schemeClr val="tx1"/>
              </a:solidFill>
            </a:ln>
            <a:effectLst/>
          </c:spPr>
          <c:invertIfNegative val="0"/>
          <c:dLbls>
            <c:dLbl>
              <c:idx val="0"/>
              <c:layout>
                <c:manualLayout>
                  <c:x val="-4.4474701589668271E-2"/>
                  <c:y val="-4.9949345862016811E-2"/>
                </c:manualLayout>
              </c:layout>
              <c:tx>
                <c:rich>
                  <a:bodyPr/>
                  <a:lstStyle/>
                  <a:p>
                    <a:fld id="{84AB5FEE-446D-48B0-BF75-98CF148BEEBE}"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Graph!$B$3</c:f>
              <c:numCache>
                <c:formatCode>0.0%</c:formatCode>
                <c:ptCount val="1"/>
                <c:pt idx="0">
                  <c:v>2.8404970678333381E-2</c:v>
                </c:pt>
              </c:numCache>
            </c:numRef>
          </c:xVal>
          <c:yVal>
            <c:numRef>
              <c:f>Graph!$C$3</c:f>
              <c:numCache>
                <c:formatCode>0.0%</c:formatCode>
                <c:ptCount val="1"/>
                <c:pt idx="0">
                  <c:v>3.6019291955628398E-2</c:v>
                </c:pt>
              </c:numCache>
            </c:numRef>
          </c:yVal>
          <c:bubbleSize>
            <c:numRef>
              <c:f>Graph!$D$3</c:f>
              <c:numCache>
                <c:formatCode>_(* #,##0_);_(* \(#,##0\);_(* "-"??_);_(@_)</c:formatCode>
                <c:ptCount val="1"/>
                <c:pt idx="0">
                  <c:v>77175587</c:v>
                </c:pt>
              </c:numCache>
            </c:numRef>
          </c:bubbleSize>
          <c:bubble3D val="0"/>
          <c:extLst>
            <c:ext xmlns:c16="http://schemas.microsoft.com/office/drawing/2014/chart" uri="{C3380CC4-5D6E-409C-BE32-E72D297353CC}">
              <c16:uniqueId val="{00000009-4868-644E-BC99-95A9391B5387}"/>
            </c:ext>
          </c:extLst>
        </c:ser>
        <c:ser>
          <c:idx val="6"/>
          <c:order val="6"/>
          <c:tx>
            <c:strRef>
              <c:f>Graph!$A$15</c:f>
              <c:strCache>
                <c:ptCount val="1"/>
                <c:pt idx="0">
                  <c:v>Kansas City</c:v>
                </c:pt>
              </c:strCache>
            </c:strRef>
          </c:tx>
          <c:spPr>
            <a:solidFill>
              <a:srgbClr val="48A1FA"/>
            </a:solidFill>
            <a:ln w="3175">
              <a:solidFill>
                <a:schemeClr val="tx1"/>
              </a:solidFill>
            </a:ln>
            <a:effectLst>
              <a:outerShdw blurRad="57150" dist="19050" dir="5400000" algn="ctr" rotWithShape="0">
                <a:schemeClr val="bg1">
                  <a:alpha val="63000"/>
                </a:schemeClr>
              </a:outerShdw>
            </a:effectLst>
          </c:spPr>
          <c:invertIfNegative val="0"/>
          <c:dLbls>
            <c:dLbl>
              <c:idx val="0"/>
              <c:layout>
                <c:manualLayout>
                  <c:x val="-4.3841871341915029E-2"/>
                  <c:y val="8.0471908743759965E-2"/>
                </c:manualLayout>
              </c:layout>
              <c:tx>
                <c:rich>
                  <a:bodyPr/>
                  <a:lstStyle/>
                  <a:p>
                    <a:fld id="{82390C65-4D91-4471-8790-868D7A85A66A}" type="SERIESNAME">
                      <a:rPr lang="en-US">
                        <a:latin typeface="+mn-lt"/>
                      </a:rPr>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manualLayout>
                      <c:w val="9.2520063042001222E-2"/>
                      <c:h val="4.0362731373206222E-2"/>
                    </c:manualLayout>
                  </c15:layout>
                  <c15:dlblFieldTable/>
                  <c15:showDataLabelsRange val="0"/>
                </c:ext>
                <c:ext xmlns:c16="http://schemas.microsoft.com/office/drawing/2014/chart" uri="{C3380CC4-5D6E-409C-BE32-E72D297353CC}">
                  <c16:uniqueId val="{0000000A-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Graph!$B$15</c:f>
              <c:numCache>
                <c:formatCode>0.0%</c:formatCode>
                <c:ptCount val="1"/>
                <c:pt idx="0">
                  <c:v>1.1216869768827855E-2</c:v>
                </c:pt>
              </c:numCache>
            </c:numRef>
          </c:xVal>
          <c:yVal>
            <c:numRef>
              <c:f>Graph!$C$15</c:f>
              <c:numCache>
                <c:formatCode>0.0%</c:formatCode>
                <c:ptCount val="1"/>
                <c:pt idx="0">
                  <c:v>6.5208073187546902E-3</c:v>
                </c:pt>
              </c:numCache>
            </c:numRef>
          </c:yVal>
          <c:bubbleSize>
            <c:numRef>
              <c:f>Graph!$D$15</c:f>
              <c:numCache>
                <c:formatCode>_(* #,##0_);_(* \(#,##0\);_(* "-"??_);_(@_)</c:formatCode>
                <c:ptCount val="1"/>
                <c:pt idx="0">
                  <c:v>56666143</c:v>
                </c:pt>
              </c:numCache>
            </c:numRef>
          </c:bubbleSize>
          <c:bubble3D val="0"/>
          <c:extLst>
            <c:ext xmlns:c16="http://schemas.microsoft.com/office/drawing/2014/chart" uri="{C3380CC4-5D6E-409C-BE32-E72D297353CC}">
              <c16:uniqueId val="{0000000B-4868-644E-BC99-95A9391B5387}"/>
            </c:ext>
          </c:extLst>
        </c:ser>
        <c:ser>
          <c:idx val="7"/>
          <c:order val="7"/>
          <c:tx>
            <c:strRef>
              <c:f>Graph!$A$17</c:f>
              <c:strCache>
                <c:ptCount val="1"/>
                <c:pt idx="0">
                  <c:v>Los Angeles</c:v>
                </c:pt>
              </c:strCache>
            </c:strRef>
          </c:tx>
          <c:spPr>
            <a:solidFill>
              <a:srgbClr val="48A1FA"/>
            </a:solidFill>
            <a:ln w="3175">
              <a:solidFill>
                <a:schemeClr val="tx1"/>
              </a:solidFill>
            </a:ln>
            <a:effectLst/>
          </c:spPr>
          <c:invertIfNegative val="0"/>
          <c:dPt>
            <c:idx val="0"/>
            <c:invertIfNegative val="0"/>
            <c:bubble3D val="0"/>
            <c:extLst>
              <c:ext xmlns:c16="http://schemas.microsoft.com/office/drawing/2014/chart" uri="{C3380CC4-5D6E-409C-BE32-E72D297353CC}">
                <c16:uniqueId val="{0000000C-4868-644E-BC99-95A9391B5387}"/>
              </c:ext>
            </c:extLst>
          </c:dPt>
          <c:dLbls>
            <c:dLbl>
              <c:idx val="0"/>
              <c:layout>
                <c:manualLayout>
                  <c:x val="-1.8505868983472017E-2"/>
                  <c:y val="8.4986585868157535E-2"/>
                </c:manualLayout>
              </c:layout>
              <c:tx>
                <c:rich>
                  <a:bodyPr/>
                  <a:lstStyle/>
                  <a:p>
                    <a:fld id="{4D4237BA-04C3-4832-84F3-C29CDE4D7AA3}"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Graph!$B$17</c:f>
              <c:numCache>
                <c:formatCode>0.0%</c:formatCode>
                <c:ptCount val="1"/>
                <c:pt idx="0">
                  <c:v>1.5515503494985292E-2</c:v>
                </c:pt>
              </c:numCache>
            </c:numRef>
          </c:xVal>
          <c:yVal>
            <c:numRef>
              <c:f>Graph!$C$17</c:f>
              <c:numCache>
                <c:formatCode>0.0%</c:formatCode>
                <c:ptCount val="1"/>
                <c:pt idx="0">
                  <c:v>3.77695167266715E-3</c:v>
                </c:pt>
              </c:numCache>
            </c:numRef>
          </c:yVal>
          <c:bubbleSize>
            <c:numRef>
              <c:f>Graph!$D$17</c:f>
              <c:numCache>
                <c:formatCode>_(* #,##0_);_(* \(#,##0\);_(* "-"??_);_(@_)</c:formatCode>
                <c:ptCount val="1"/>
                <c:pt idx="0">
                  <c:v>304546126</c:v>
                </c:pt>
              </c:numCache>
            </c:numRef>
          </c:bubbleSize>
          <c:bubble3D val="0"/>
          <c:extLst>
            <c:ext xmlns:c16="http://schemas.microsoft.com/office/drawing/2014/chart" uri="{C3380CC4-5D6E-409C-BE32-E72D297353CC}">
              <c16:uniqueId val="{0000000D-4868-644E-BC99-95A9391B5387}"/>
            </c:ext>
          </c:extLst>
        </c:ser>
        <c:ser>
          <c:idx val="8"/>
          <c:order val="8"/>
          <c:tx>
            <c:strRef>
              <c:f>Graph!$A$19</c:f>
              <c:strCache>
                <c:ptCount val="1"/>
                <c:pt idx="0">
                  <c:v>Minneapolis</c:v>
                </c:pt>
              </c:strCache>
            </c:strRef>
          </c:tx>
          <c:spPr>
            <a:solidFill>
              <a:srgbClr val="48A1FA"/>
            </a:solidFill>
            <a:ln w="3175">
              <a:solidFill>
                <a:schemeClr val="tx1"/>
              </a:solidFill>
            </a:ln>
            <a:effectLst/>
          </c:spPr>
          <c:invertIfNegative val="0"/>
          <c:dPt>
            <c:idx val="0"/>
            <c:invertIfNegative val="0"/>
            <c:bubble3D val="0"/>
            <c:extLst>
              <c:ext xmlns:c16="http://schemas.microsoft.com/office/drawing/2014/chart" uri="{C3380CC4-5D6E-409C-BE32-E72D297353CC}">
                <c16:uniqueId val="{0000000E-4868-644E-BC99-95A9391B5387}"/>
              </c:ext>
            </c:extLst>
          </c:dPt>
          <c:dLbls>
            <c:dLbl>
              <c:idx val="0"/>
              <c:layout>
                <c:manualLayout>
                  <c:x val="-4.5389102966006706E-2"/>
                  <c:y val="-0.10074089952158589"/>
                </c:manualLayout>
              </c:layout>
              <c:tx>
                <c:rich>
                  <a:bodyPr/>
                  <a:lstStyle/>
                  <a:p>
                    <a:fld id="{CA337B21-28ED-4A4D-829C-FE660A61E44B}"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Graph!$B$19</c:f>
              <c:numCache>
                <c:formatCode>0.0%</c:formatCode>
                <c:ptCount val="1"/>
                <c:pt idx="0">
                  <c:v>1.1289373604026451E-2</c:v>
                </c:pt>
              </c:numCache>
            </c:numRef>
          </c:xVal>
          <c:yVal>
            <c:numRef>
              <c:f>Graph!$C$19</c:f>
              <c:numCache>
                <c:formatCode>0.0%</c:formatCode>
                <c:ptCount val="1"/>
                <c:pt idx="0">
                  <c:v>7.4495770761968698E-3</c:v>
                </c:pt>
              </c:numCache>
            </c:numRef>
          </c:yVal>
          <c:bubbleSize>
            <c:numRef>
              <c:f>Graph!$D$19</c:f>
              <c:numCache>
                <c:formatCode>_(* #,##0_);_(* \(#,##0\);_(* "-"??_);_(@_)</c:formatCode>
                <c:ptCount val="1"/>
                <c:pt idx="0">
                  <c:v>115093782</c:v>
                </c:pt>
              </c:numCache>
            </c:numRef>
          </c:bubbleSize>
          <c:bubble3D val="0"/>
          <c:extLst>
            <c:ext xmlns:c16="http://schemas.microsoft.com/office/drawing/2014/chart" uri="{C3380CC4-5D6E-409C-BE32-E72D297353CC}">
              <c16:uniqueId val="{0000000F-4868-644E-BC99-95A9391B5387}"/>
            </c:ext>
          </c:extLst>
        </c:ser>
        <c:ser>
          <c:idx val="9"/>
          <c:order val="9"/>
          <c:tx>
            <c:strRef>
              <c:f>Graph!$A$21</c:f>
              <c:strCache>
                <c:ptCount val="1"/>
                <c:pt idx="0">
                  <c:v>New York</c:v>
                </c:pt>
              </c:strCache>
            </c:strRef>
          </c:tx>
          <c:spPr>
            <a:solidFill>
              <a:srgbClr val="48A1FA"/>
            </a:solidFill>
            <a:ln w="3175">
              <a:solidFill>
                <a:schemeClr val="tx1"/>
              </a:solidFill>
            </a:ln>
            <a:effectLst/>
          </c:spPr>
          <c:invertIfNegative val="0"/>
          <c:dLbls>
            <c:dLbl>
              <c:idx val="0"/>
              <c:layout>
                <c:manualLayout>
                  <c:x val="-3.6947475985830397E-2"/>
                  <c:y val="-7.184317006514004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Graph!$B$21</c:f>
              <c:numCache>
                <c:formatCode>0.0%</c:formatCode>
                <c:ptCount val="1"/>
                <c:pt idx="0">
                  <c:v>5.2234552770030916E-3</c:v>
                </c:pt>
              </c:numCache>
            </c:numRef>
          </c:xVal>
          <c:yVal>
            <c:numRef>
              <c:f>Graph!$C$21</c:f>
              <c:numCache>
                <c:formatCode>0.0%</c:formatCode>
                <c:ptCount val="1"/>
                <c:pt idx="0">
                  <c:v>1.5583414292603801E-2</c:v>
                </c:pt>
              </c:numCache>
            </c:numRef>
          </c:yVal>
          <c:bubbleSize>
            <c:numRef>
              <c:f>Graph!$D$21</c:f>
              <c:numCache>
                <c:formatCode>_(* #,##0_);_(* \(#,##0\);_(* "-"??_);_(@_)</c:formatCode>
                <c:ptCount val="1"/>
                <c:pt idx="0">
                  <c:v>539272193</c:v>
                </c:pt>
              </c:numCache>
            </c:numRef>
          </c:bubbleSize>
          <c:bubble3D val="0"/>
          <c:extLst>
            <c:ext xmlns:c16="http://schemas.microsoft.com/office/drawing/2014/chart" uri="{C3380CC4-5D6E-409C-BE32-E72D297353CC}">
              <c16:uniqueId val="{00000011-4868-644E-BC99-95A9391B5387}"/>
            </c:ext>
          </c:extLst>
        </c:ser>
        <c:ser>
          <c:idx val="10"/>
          <c:order val="10"/>
          <c:tx>
            <c:strRef>
              <c:f>Graph!$A$23</c:f>
              <c:strCache>
                <c:ptCount val="1"/>
                <c:pt idx="0">
                  <c:v>Orlando</c:v>
                </c:pt>
              </c:strCache>
            </c:strRef>
          </c:tx>
          <c:spPr>
            <a:solidFill>
              <a:srgbClr val="48A1FA"/>
            </a:solidFill>
            <a:ln w="3175">
              <a:solidFill>
                <a:schemeClr val="tx1">
                  <a:lumMod val="85000"/>
                  <a:lumOff val="15000"/>
                </a:schemeClr>
              </a:solidFill>
            </a:ln>
            <a:effectLst/>
          </c:spPr>
          <c:invertIfNegative val="0"/>
          <c:dLbls>
            <c:dLbl>
              <c:idx val="0"/>
              <c:layout>
                <c:manualLayout>
                  <c:x val="-6.827835493323913E-3"/>
                  <c:y val="2.4888877596628532E-2"/>
                </c:manualLayout>
              </c:layout>
              <c:tx>
                <c:rich>
                  <a:bodyPr/>
                  <a:lstStyle/>
                  <a:p>
                    <a:fld id="{FF81F19F-C4D7-402A-A801-88E852EAE4BC}"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3175" cap="flat" cmpd="sng" algn="ctr">
                      <a:solidFill>
                        <a:schemeClr val="bg2">
                          <a:lumMod val="50000"/>
                        </a:schemeClr>
                      </a:solidFill>
                      <a:round/>
                    </a:ln>
                    <a:effectLst/>
                  </c:spPr>
                </c15:leaderLines>
              </c:ext>
            </c:extLst>
          </c:dLbls>
          <c:xVal>
            <c:numRef>
              <c:f>Graph!$B$23</c:f>
              <c:numCache>
                <c:formatCode>0.0%</c:formatCode>
                <c:ptCount val="1"/>
                <c:pt idx="0">
                  <c:v>4.8691442146787486E-2</c:v>
                </c:pt>
              </c:numCache>
            </c:numRef>
          </c:xVal>
          <c:yVal>
            <c:numRef>
              <c:f>Graph!$C$23</c:f>
              <c:numCache>
                <c:formatCode>0.0%</c:formatCode>
                <c:ptCount val="1"/>
                <c:pt idx="0">
                  <c:v>1.02603488653236E-2</c:v>
                </c:pt>
              </c:numCache>
            </c:numRef>
          </c:yVal>
          <c:bubbleSize>
            <c:numRef>
              <c:f>Graph!$D$23</c:f>
              <c:numCache>
                <c:formatCode>_(* #,##0_);_(* \(#,##0\);_(* "-"??_);_(@_)</c:formatCode>
                <c:ptCount val="1"/>
                <c:pt idx="0">
                  <c:v>61505511</c:v>
                </c:pt>
              </c:numCache>
            </c:numRef>
          </c:bubbleSize>
          <c:bubble3D val="0"/>
          <c:extLst>
            <c:ext xmlns:c16="http://schemas.microsoft.com/office/drawing/2014/chart" uri="{C3380CC4-5D6E-409C-BE32-E72D297353CC}">
              <c16:uniqueId val="{00000013-4868-644E-BC99-95A9391B5387}"/>
            </c:ext>
          </c:extLst>
        </c:ser>
        <c:ser>
          <c:idx val="11"/>
          <c:order val="11"/>
          <c:tx>
            <c:strRef>
              <c:f>Graph!$A$25</c:f>
              <c:strCache>
                <c:ptCount val="1"/>
                <c:pt idx="0">
                  <c:v>Phoenix</c:v>
                </c:pt>
              </c:strCache>
            </c:strRef>
          </c:tx>
          <c:spPr>
            <a:solidFill>
              <a:srgbClr val="48A1FA"/>
            </a:solidFill>
            <a:ln w="3175">
              <a:solidFill>
                <a:schemeClr val="tx1"/>
              </a:solidFill>
            </a:ln>
            <a:effectLst/>
          </c:spPr>
          <c:invertIfNegative val="0"/>
          <c:dPt>
            <c:idx val="0"/>
            <c:invertIfNegative val="0"/>
            <c:bubble3D val="0"/>
            <c:extLst>
              <c:ext xmlns:c16="http://schemas.microsoft.com/office/drawing/2014/chart" uri="{C3380CC4-5D6E-409C-BE32-E72D297353CC}">
                <c16:uniqueId val="{00000014-4868-644E-BC99-95A9391B5387}"/>
              </c:ext>
            </c:extLst>
          </c:dPt>
          <c:dLbls>
            <c:dLbl>
              <c:idx val="0"/>
              <c:layout>
                <c:manualLayout>
                  <c:x val="-3.6825444814441111E-2"/>
                  <c:y val="7.8619659531190669E-2"/>
                </c:manualLayout>
              </c:layout>
              <c:tx>
                <c:rich>
                  <a:bodyPr/>
                  <a:lstStyle/>
                  <a:p>
                    <a:fld id="{07E09AF6-F450-40E5-B671-DDC1F9EA5A88}" type="SERIESNAME">
                      <a:rPr lang="en-US">
                        <a:latin typeface="+mn-lt"/>
                      </a:rPr>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Graph!$B$25</c:f>
              <c:numCache>
                <c:formatCode>0.0%</c:formatCode>
                <c:ptCount val="1"/>
                <c:pt idx="0">
                  <c:v>4.1493775824145089E-2</c:v>
                </c:pt>
              </c:numCache>
            </c:numRef>
          </c:xVal>
          <c:yVal>
            <c:numRef>
              <c:f>Graph!$C$25</c:f>
              <c:numCache>
                <c:formatCode>0.0%</c:formatCode>
                <c:ptCount val="1"/>
                <c:pt idx="0">
                  <c:v>6.9822434826844297E-3</c:v>
                </c:pt>
              </c:numCache>
            </c:numRef>
          </c:yVal>
          <c:bubbleSize>
            <c:numRef>
              <c:f>Graph!$D$25</c:f>
              <c:numCache>
                <c:formatCode>_(* #,##0_);_(* \(#,##0\);_(* "-"??_);_(@_)</c:formatCode>
                <c:ptCount val="1"/>
                <c:pt idx="0">
                  <c:v>136970159</c:v>
                </c:pt>
              </c:numCache>
            </c:numRef>
          </c:bubbleSize>
          <c:bubble3D val="0"/>
          <c:extLst>
            <c:ext xmlns:c16="http://schemas.microsoft.com/office/drawing/2014/chart" uri="{C3380CC4-5D6E-409C-BE32-E72D297353CC}">
              <c16:uniqueId val="{00000015-4868-644E-BC99-95A9391B5387}"/>
            </c:ext>
          </c:extLst>
        </c:ser>
        <c:ser>
          <c:idx val="12"/>
          <c:order val="12"/>
          <c:tx>
            <c:strRef>
              <c:f>Graph!$A$27</c:f>
              <c:strCache>
                <c:ptCount val="1"/>
                <c:pt idx="0">
                  <c:v>Raleigh</c:v>
                </c:pt>
              </c:strCache>
            </c:strRef>
          </c:tx>
          <c:spPr>
            <a:solidFill>
              <a:srgbClr val="48A1FA"/>
            </a:solidFill>
            <a:ln w="3175">
              <a:solidFill>
                <a:schemeClr val="tx1"/>
              </a:solidFill>
            </a:ln>
            <a:effectLst/>
          </c:spPr>
          <c:invertIfNegative val="0"/>
          <c:dLbls>
            <c:dLbl>
              <c:idx val="0"/>
              <c:layout>
                <c:manualLayout>
                  <c:x val="-2.39777424421582E-3"/>
                  <c:y val="-3.0057128368342706E-2"/>
                </c:manualLayout>
              </c:layout>
              <c:tx>
                <c:rich>
                  <a:bodyPr/>
                  <a:lstStyle/>
                  <a:p>
                    <a:fld id="{8B0B2033-A1B8-4774-9016-4573B7E10AE8}"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Graph!$B$27</c:f>
              <c:numCache>
                <c:formatCode>0.0%</c:formatCode>
                <c:ptCount val="1"/>
                <c:pt idx="0">
                  <c:v>3.4843183267826754E-2</c:v>
                </c:pt>
              </c:numCache>
            </c:numRef>
          </c:xVal>
          <c:yVal>
            <c:numRef>
              <c:f>Graph!$C$27</c:f>
              <c:numCache>
                <c:formatCode>0.0%</c:formatCode>
                <c:ptCount val="1"/>
                <c:pt idx="0">
                  <c:v>3.0057154632398199E-2</c:v>
                </c:pt>
              </c:numCache>
            </c:numRef>
          </c:yVal>
          <c:bubbleSize>
            <c:numRef>
              <c:f>Graph!$D$27</c:f>
              <c:numCache>
                <c:formatCode>_(* #,##0_);_(* \(#,##0\);_(* "-"??_);_(@_)</c:formatCode>
                <c:ptCount val="1"/>
                <c:pt idx="0">
                  <c:v>73053921</c:v>
                </c:pt>
              </c:numCache>
            </c:numRef>
          </c:bubbleSize>
          <c:bubble3D val="0"/>
          <c:extLst>
            <c:ext xmlns:c16="http://schemas.microsoft.com/office/drawing/2014/chart" uri="{C3380CC4-5D6E-409C-BE32-E72D297353CC}">
              <c16:uniqueId val="{00000017-4868-644E-BC99-95A9391B5387}"/>
            </c:ext>
          </c:extLst>
        </c:ser>
        <c:ser>
          <c:idx val="13"/>
          <c:order val="13"/>
          <c:tx>
            <c:strRef>
              <c:f>Graph!$A$29</c:f>
              <c:strCache>
                <c:ptCount val="1"/>
                <c:pt idx="0">
                  <c:v>Salt Lake City</c:v>
                </c:pt>
              </c:strCache>
            </c:strRef>
          </c:tx>
          <c:spPr>
            <a:solidFill>
              <a:srgbClr val="48A1FA"/>
            </a:solidFill>
            <a:ln w="3175">
              <a:solidFill>
                <a:schemeClr val="tx1"/>
              </a:solidFill>
            </a:ln>
            <a:effectLst/>
          </c:spPr>
          <c:invertIfNegative val="0"/>
          <c:dPt>
            <c:idx val="0"/>
            <c:invertIfNegative val="0"/>
            <c:bubble3D val="0"/>
            <c:extLst>
              <c:ext xmlns:c16="http://schemas.microsoft.com/office/drawing/2014/chart" uri="{C3380CC4-5D6E-409C-BE32-E72D297353CC}">
                <c16:uniqueId val="{00000018-4868-644E-BC99-95A9391B5387}"/>
              </c:ext>
            </c:extLst>
          </c:dPt>
          <c:dLbls>
            <c:dLbl>
              <c:idx val="0"/>
              <c:layout>
                <c:manualLayout>
                  <c:x val="-5.7546687328170032E-2"/>
                  <c:y val="-4.6394609870095666E-2"/>
                </c:manualLayout>
              </c:layout>
              <c:tx>
                <c:rich>
                  <a:bodyPr rot="0" spcFirstLastPara="1" vertOverflow="clip" horzOverflow="clip" vert="horz" wrap="square" lIns="36576" tIns="18288" rIns="36576" bIns="18288" anchor="ctr" anchorCtr="1">
                    <a:spAutoFit/>
                  </a:bodyPr>
                  <a:lstStyle/>
                  <a:p>
                    <a:pPr>
                      <a:defRPr sz="1400" b="0" i="0" u="none" strike="noStrike" kern="1200" baseline="0">
                        <a:solidFill>
                          <a:sysClr val="windowText" lastClr="000000"/>
                        </a:solidFill>
                        <a:latin typeface="+mn-lt"/>
                        <a:ea typeface="+mn-ea"/>
                        <a:cs typeface="+mn-cs"/>
                      </a:defRPr>
                    </a:pPr>
                    <a:fld id="{0157F720-ABB8-4CE8-9561-F2383AE1D018}" type="SERIESNAME">
                      <a:rPr lang="en-US"/>
                      <a:pPr>
                        <a:defRPr/>
                      </a:pPr>
                      <a:t>[SERIES NAME]</a:t>
                    </a:fld>
                    <a:endParaRPr lang="en-US"/>
                  </a:p>
                </c:rich>
              </c:tx>
              <c:spPr>
                <a:noFill/>
                <a:ln>
                  <a:no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18-4868-644E-BC99-95A9391B5387}"/>
                </c:ext>
              </c:extLst>
            </c:dLbl>
            <c:spPr>
              <a:no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xVal>
            <c:numRef>
              <c:f>Graph!$B$29</c:f>
              <c:numCache>
                <c:formatCode>0.0%</c:formatCode>
                <c:ptCount val="1"/>
                <c:pt idx="0">
                  <c:v>1.9316491460622458E-2</c:v>
                </c:pt>
              </c:numCache>
            </c:numRef>
          </c:xVal>
          <c:yVal>
            <c:numRef>
              <c:f>Graph!$C$29</c:f>
              <c:numCache>
                <c:formatCode>0.0%</c:formatCode>
                <c:ptCount val="1"/>
                <c:pt idx="0">
                  <c:v>2.6024617700037899E-2</c:v>
                </c:pt>
              </c:numCache>
            </c:numRef>
          </c:yVal>
          <c:bubbleSize>
            <c:numRef>
              <c:f>Graph!$D$29</c:f>
              <c:numCache>
                <c:formatCode>_(* #,##0_);_(* \(#,##0\);_(* "-"??_);_(@_)</c:formatCode>
                <c:ptCount val="1"/>
                <c:pt idx="0">
                  <c:v>70555657</c:v>
                </c:pt>
              </c:numCache>
            </c:numRef>
          </c:bubbleSize>
          <c:bubble3D val="0"/>
          <c:extLst>
            <c:ext xmlns:c16="http://schemas.microsoft.com/office/drawing/2014/chart" uri="{C3380CC4-5D6E-409C-BE32-E72D297353CC}">
              <c16:uniqueId val="{00000019-4868-644E-BC99-95A9391B5387}"/>
            </c:ext>
          </c:extLst>
        </c:ser>
        <c:ser>
          <c:idx val="14"/>
          <c:order val="14"/>
          <c:tx>
            <c:strRef>
              <c:f>Graph!$A$31</c:f>
              <c:strCache>
                <c:ptCount val="1"/>
                <c:pt idx="0">
                  <c:v>San Diego</c:v>
                </c:pt>
              </c:strCache>
            </c:strRef>
          </c:tx>
          <c:spPr>
            <a:solidFill>
              <a:srgbClr val="48A1FA"/>
            </a:solidFill>
            <a:ln w="3175">
              <a:solidFill>
                <a:schemeClr val="tx1"/>
              </a:solidFill>
            </a:ln>
            <a:effectLst/>
          </c:spPr>
          <c:invertIfNegative val="0"/>
          <c:dPt>
            <c:idx val="0"/>
            <c:invertIfNegative val="0"/>
            <c:bubble3D val="0"/>
            <c:extLst>
              <c:ext xmlns:c16="http://schemas.microsoft.com/office/drawing/2014/chart" uri="{C3380CC4-5D6E-409C-BE32-E72D297353CC}">
                <c16:uniqueId val="{0000001A-4868-644E-BC99-95A9391B5387}"/>
              </c:ext>
            </c:extLst>
          </c:dPt>
          <c:dLbls>
            <c:dLbl>
              <c:idx val="0"/>
              <c:layout>
                <c:manualLayout>
                  <c:x val="-3.8929691732279927E-2"/>
                  <c:y val="4.8757515367116276E-2"/>
                </c:manualLayout>
              </c:layout>
              <c:tx>
                <c:rich>
                  <a:bodyPr/>
                  <a:lstStyle/>
                  <a:p>
                    <a:fld id="{82D62A44-218E-437E-85A6-B8CE1F95DF65}"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Graph!$B$31</c:f>
              <c:numCache>
                <c:formatCode>0.0%</c:formatCode>
                <c:ptCount val="1"/>
                <c:pt idx="0">
                  <c:v>3.5883761489081761E-2</c:v>
                </c:pt>
              </c:numCache>
            </c:numRef>
          </c:xVal>
          <c:yVal>
            <c:numRef>
              <c:f>Graph!$C$31</c:f>
              <c:numCache>
                <c:formatCode>0.0%</c:formatCode>
                <c:ptCount val="1"/>
                <c:pt idx="0">
                  <c:v>1.06761100020492E-2</c:v>
                </c:pt>
              </c:numCache>
            </c:numRef>
          </c:yVal>
          <c:bubbleSize>
            <c:numRef>
              <c:f>Graph!$D$31</c:f>
              <c:numCache>
                <c:formatCode>_(* #,##0_);_(* \(#,##0\);_(* "-"??_);_(@_)</c:formatCode>
                <c:ptCount val="1"/>
                <c:pt idx="0">
                  <c:v>103289494</c:v>
                </c:pt>
              </c:numCache>
            </c:numRef>
          </c:bubbleSize>
          <c:bubble3D val="0"/>
          <c:extLst>
            <c:ext xmlns:c16="http://schemas.microsoft.com/office/drawing/2014/chart" uri="{C3380CC4-5D6E-409C-BE32-E72D297353CC}">
              <c16:uniqueId val="{0000001B-4868-644E-BC99-95A9391B5387}"/>
            </c:ext>
          </c:extLst>
        </c:ser>
        <c:ser>
          <c:idx val="15"/>
          <c:order val="15"/>
          <c:tx>
            <c:strRef>
              <c:f>Graph!$A$2</c:f>
              <c:strCache>
                <c:ptCount val="1"/>
                <c:pt idx="0">
                  <c:v>Atlanta</c:v>
                </c:pt>
              </c:strCache>
            </c:strRef>
          </c:tx>
          <c:spPr>
            <a:solidFill>
              <a:srgbClr val="48A1FA"/>
            </a:solidFill>
            <a:ln w="3175">
              <a:solidFill>
                <a:schemeClr val="tx1"/>
              </a:solidFill>
            </a:ln>
            <a:effectLst/>
          </c:spPr>
          <c:invertIfNegative val="0"/>
          <c:dLbls>
            <c:dLbl>
              <c:idx val="0"/>
              <c:layout>
                <c:manualLayout>
                  <c:x val="-2.6758622342991831E-3"/>
                  <c:y val="4.9227018927935857E-2"/>
                </c:manualLayout>
              </c:layout>
              <c:tx>
                <c:rich>
                  <a:bodyPr/>
                  <a:lstStyle/>
                  <a:p>
                    <a:fld id="{09F07B33-6C9D-47F1-8BD4-22E03301C07C}"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Graph!$B$2</c:f>
              <c:numCache>
                <c:formatCode>0.0%</c:formatCode>
                <c:ptCount val="1"/>
                <c:pt idx="0">
                  <c:v>2.1268329691948376E-2</c:v>
                </c:pt>
              </c:numCache>
            </c:numRef>
          </c:xVal>
          <c:yVal>
            <c:numRef>
              <c:f>Graph!$C$2</c:f>
              <c:numCache>
                <c:formatCode>0.0%</c:formatCode>
                <c:ptCount val="1"/>
                <c:pt idx="0">
                  <c:v>1.2536629920139E-2</c:v>
                </c:pt>
              </c:numCache>
            </c:numRef>
          </c:yVal>
          <c:bubbleSize>
            <c:numRef>
              <c:f>Graph!$D$2</c:f>
              <c:numCache>
                <c:formatCode>_(* #,##0_);_(* \(#,##0\);_(* "-"??_);_(@_)</c:formatCode>
                <c:ptCount val="1"/>
                <c:pt idx="0">
                  <c:v>206983457</c:v>
                </c:pt>
              </c:numCache>
            </c:numRef>
          </c:bubbleSize>
          <c:bubble3D val="0"/>
          <c:extLst>
            <c:ext xmlns:c15="http://schemas.microsoft.com/office/drawing/2012/chart" uri="{02D57815-91ED-43cb-92C2-25804820EDAC}">
              <c15:datalabelsRange>
                <c15:f>Graph!$A$2</c15:f>
                <c15:dlblRangeCache>
                  <c:ptCount val="1"/>
                  <c:pt idx="0">
                    <c:v>Atlanta</c:v>
                  </c:pt>
                </c15:dlblRangeCache>
              </c15:datalabelsRange>
            </c:ext>
            <c:ext xmlns:c16="http://schemas.microsoft.com/office/drawing/2014/chart" uri="{C3380CC4-5D6E-409C-BE32-E72D297353CC}">
              <c16:uniqueId val="{0000001D-4868-644E-BC99-95A9391B5387}"/>
            </c:ext>
          </c:extLst>
        </c:ser>
        <c:ser>
          <c:idx val="16"/>
          <c:order val="16"/>
          <c:tx>
            <c:strRef>
              <c:f>Graph!$A$4</c:f>
              <c:strCache>
                <c:ptCount val="1"/>
                <c:pt idx="0">
                  <c:v>Baltimore</c:v>
                </c:pt>
              </c:strCache>
            </c:strRef>
          </c:tx>
          <c:spPr>
            <a:solidFill>
              <a:srgbClr val="48A1FA"/>
            </a:solidFill>
            <a:ln w="3175">
              <a:solidFill>
                <a:schemeClr val="tx1"/>
              </a:solidFill>
            </a:ln>
            <a:effectLst/>
          </c:spPr>
          <c:invertIfNegative val="0"/>
          <c:dLbls>
            <c:dLbl>
              <c:idx val="0"/>
              <c:layout>
                <c:manualLayout>
                  <c:x val="7.1568037109974014E-4"/>
                  <c:y val="-8.34561399220362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E-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Graph!$B$4</c:f>
              <c:numCache>
                <c:formatCode>0.0%</c:formatCode>
                <c:ptCount val="1"/>
                <c:pt idx="0">
                  <c:v>3.9513665758572514E-2</c:v>
                </c:pt>
              </c:numCache>
            </c:numRef>
          </c:xVal>
          <c:yVal>
            <c:numRef>
              <c:f>Graph!$C$4</c:f>
              <c:numCache>
                <c:formatCode>0.0%</c:formatCode>
                <c:ptCount val="1"/>
                <c:pt idx="0">
                  <c:v>1.3660533511643E-2</c:v>
                </c:pt>
              </c:numCache>
            </c:numRef>
          </c:yVal>
          <c:bubbleSize>
            <c:numRef>
              <c:f>Graph!$D$4</c:f>
              <c:numCache>
                <c:formatCode>_(* #,##0_);_(* \(#,##0\);_(* "-"??_);_(@_)</c:formatCode>
                <c:ptCount val="1"/>
                <c:pt idx="0">
                  <c:v>83273834</c:v>
                </c:pt>
              </c:numCache>
            </c:numRef>
          </c:bubbleSize>
          <c:bubble3D val="0"/>
          <c:extLst>
            <c:ext xmlns:c16="http://schemas.microsoft.com/office/drawing/2014/chart" uri="{C3380CC4-5D6E-409C-BE32-E72D297353CC}">
              <c16:uniqueId val="{0000001F-4868-644E-BC99-95A9391B5387}"/>
            </c:ext>
          </c:extLst>
        </c:ser>
        <c:ser>
          <c:idx val="17"/>
          <c:order val="17"/>
          <c:tx>
            <c:strRef>
              <c:f>Graph!$A$6</c:f>
              <c:strCache>
                <c:ptCount val="1"/>
                <c:pt idx="0">
                  <c:v>Charlotte</c:v>
                </c:pt>
              </c:strCache>
            </c:strRef>
          </c:tx>
          <c:spPr>
            <a:solidFill>
              <a:srgbClr val="48A1FA"/>
            </a:solidFill>
            <a:ln w="3175">
              <a:solidFill>
                <a:schemeClr val="tx1"/>
              </a:solidFill>
            </a:ln>
            <a:effectLst/>
          </c:spPr>
          <c:invertIfNegative val="0"/>
          <c:dLbls>
            <c:dLbl>
              <c:idx val="0"/>
              <c:layout>
                <c:manualLayout>
                  <c:x val="-3.21669221189693E-2"/>
                  <c:y val="-4.2884839137375931E-2"/>
                </c:manualLayout>
              </c:layout>
              <c:tx>
                <c:rich>
                  <a:bodyPr/>
                  <a:lstStyle/>
                  <a:p>
                    <a:fld id="{483A2D88-B610-46EB-A923-F298377425EE}"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Graph!$B$6</c:f>
              <c:numCache>
                <c:formatCode>0.0%</c:formatCode>
                <c:ptCount val="1"/>
                <c:pt idx="0">
                  <c:v>3.4779954074284483E-2</c:v>
                </c:pt>
              </c:numCache>
            </c:numRef>
          </c:xVal>
          <c:yVal>
            <c:numRef>
              <c:f>Graph!$C$6</c:f>
              <c:numCache>
                <c:formatCode>0.0%</c:formatCode>
                <c:ptCount val="1"/>
                <c:pt idx="0">
                  <c:v>1.48711189526179E-2</c:v>
                </c:pt>
              </c:numCache>
            </c:numRef>
          </c:yVal>
          <c:bubbleSize>
            <c:numRef>
              <c:f>Graph!$D$6</c:f>
              <c:numCache>
                <c:formatCode>_(* #,##0_);_(* \(#,##0\);_(* "-"??_);_(@_)</c:formatCode>
                <c:ptCount val="1"/>
                <c:pt idx="0">
                  <c:v>73773803</c:v>
                </c:pt>
              </c:numCache>
            </c:numRef>
          </c:bubbleSize>
          <c:bubble3D val="0"/>
          <c:extLst>
            <c:ext xmlns:c16="http://schemas.microsoft.com/office/drawing/2014/chart" uri="{C3380CC4-5D6E-409C-BE32-E72D297353CC}">
              <c16:uniqueId val="{00000021-4868-644E-BC99-95A9391B5387}"/>
            </c:ext>
          </c:extLst>
        </c:ser>
        <c:ser>
          <c:idx val="18"/>
          <c:order val="18"/>
          <c:tx>
            <c:strRef>
              <c:f>Graph!$A$8</c:f>
              <c:strCache>
                <c:ptCount val="1"/>
                <c:pt idx="0">
                  <c:v>Cincinnati</c:v>
                </c:pt>
              </c:strCache>
            </c:strRef>
          </c:tx>
          <c:spPr>
            <a:solidFill>
              <a:srgbClr val="48A1FA"/>
            </a:solidFill>
            <a:ln w="3175">
              <a:solidFill>
                <a:schemeClr val="tx1"/>
              </a:solidFill>
            </a:ln>
            <a:effectLst/>
          </c:spPr>
          <c:invertIfNegative val="0"/>
          <c:dLbls>
            <c:dLbl>
              <c:idx val="0"/>
              <c:layout>
                <c:manualLayout>
                  <c:x val="-4.8213050775955099E-2"/>
                  <c:y val="6.096353438845193E-2"/>
                </c:manualLayout>
              </c:layout>
              <c:tx>
                <c:rich>
                  <a:bodyPr/>
                  <a:lstStyle/>
                  <a:p>
                    <a:fld id="{0B1D3B0C-FA6F-4289-BA56-0513F34A6D70}"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Graph!$B$8</c:f>
              <c:numCache>
                <c:formatCode>0.0%</c:formatCode>
                <c:ptCount val="1"/>
                <c:pt idx="0">
                  <c:v>3.2359900577007605E-2</c:v>
                </c:pt>
              </c:numCache>
            </c:numRef>
          </c:xVal>
          <c:yVal>
            <c:numRef>
              <c:f>Graph!$C$8</c:f>
              <c:numCache>
                <c:formatCode>0.0%</c:formatCode>
                <c:ptCount val="1"/>
                <c:pt idx="0">
                  <c:v>1.0640480393684199E-3</c:v>
                </c:pt>
              </c:numCache>
            </c:numRef>
          </c:yVal>
          <c:bubbleSize>
            <c:numRef>
              <c:f>Graph!$D$8</c:f>
              <c:numCache>
                <c:formatCode>_(* #,##0_);_(* \(#,##0\);_(* "-"??_);_(@_)</c:formatCode>
                <c:ptCount val="1"/>
                <c:pt idx="0">
                  <c:v>49342697</c:v>
                </c:pt>
              </c:numCache>
            </c:numRef>
          </c:bubbleSize>
          <c:bubble3D val="0"/>
          <c:extLst>
            <c:ext xmlns:c16="http://schemas.microsoft.com/office/drawing/2014/chart" uri="{C3380CC4-5D6E-409C-BE32-E72D297353CC}">
              <c16:uniqueId val="{00000023-4868-644E-BC99-95A9391B5387}"/>
            </c:ext>
          </c:extLst>
        </c:ser>
        <c:ser>
          <c:idx val="19"/>
          <c:order val="19"/>
          <c:tx>
            <c:strRef>
              <c:f>Graph!$A$10</c:f>
              <c:strCache>
                <c:ptCount val="1"/>
                <c:pt idx="0">
                  <c:v>Dallas</c:v>
                </c:pt>
              </c:strCache>
            </c:strRef>
          </c:tx>
          <c:spPr>
            <a:solidFill>
              <a:srgbClr val="48A1FA"/>
            </a:solidFill>
            <a:ln w="3175">
              <a:solidFill>
                <a:schemeClr val="tx1"/>
              </a:solidFill>
            </a:ln>
            <a:effectLst/>
          </c:spPr>
          <c:invertIfNegative val="0"/>
          <c:dLbls>
            <c:dLbl>
              <c:idx val="0"/>
              <c:layout>
                <c:manualLayout>
                  <c:x val="-2.3155123427953828E-3"/>
                  <c:y val="2.8617530303914093E-3"/>
                </c:manualLayout>
              </c:layout>
              <c:tx>
                <c:rich>
                  <a:bodyPr/>
                  <a:lstStyle/>
                  <a:p>
                    <a:fld id="{592A0295-CFA0-4516-BF9A-E4A7FFE74466}"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Graph!$B$10</c:f>
              <c:numCache>
                <c:formatCode>0.0%</c:formatCode>
                <c:ptCount val="1"/>
                <c:pt idx="0">
                  <c:v>3.0881224281261666E-2</c:v>
                </c:pt>
              </c:numCache>
            </c:numRef>
          </c:xVal>
          <c:yVal>
            <c:numRef>
              <c:f>Graph!$C$10</c:f>
              <c:numCache>
                <c:formatCode>0.0%</c:formatCode>
                <c:ptCount val="1"/>
                <c:pt idx="0">
                  <c:v>2.3518064085782601E-2</c:v>
                </c:pt>
              </c:numCache>
            </c:numRef>
          </c:yVal>
          <c:bubbleSize>
            <c:numRef>
              <c:f>Graph!$D$10</c:f>
              <c:numCache>
                <c:formatCode>_(* #,##0_);_(* \(#,##0\);_(* "-"??_);_(@_)</c:formatCode>
                <c:ptCount val="1"/>
                <c:pt idx="0">
                  <c:v>304629283</c:v>
                </c:pt>
              </c:numCache>
            </c:numRef>
          </c:bubbleSize>
          <c:bubble3D val="0"/>
          <c:extLst>
            <c:ext xmlns:c16="http://schemas.microsoft.com/office/drawing/2014/chart" uri="{C3380CC4-5D6E-409C-BE32-E72D297353CC}">
              <c16:uniqueId val="{00000025-4868-644E-BC99-95A9391B5387}"/>
            </c:ext>
          </c:extLst>
        </c:ser>
        <c:ser>
          <c:idx val="20"/>
          <c:order val="20"/>
          <c:tx>
            <c:strRef>
              <c:f>Graph!$A$12</c:f>
              <c:strCache>
                <c:ptCount val="1"/>
                <c:pt idx="0">
                  <c:v>Detroit</c:v>
                </c:pt>
              </c:strCache>
            </c:strRef>
          </c:tx>
          <c:spPr>
            <a:solidFill>
              <a:srgbClr val="48A1FA"/>
            </a:solidFill>
            <a:ln w="3175">
              <a:solidFill>
                <a:schemeClr val="tx1"/>
              </a:solidFill>
            </a:ln>
            <a:effectLst/>
          </c:spPr>
          <c:invertIfNegative val="0"/>
          <c:dLbls>
            <c:dLbl>
              <c:idx val="0"/>
              <c:layout>
                <c:manualLayout>
                  <c:x val="-0.13387244030045309"/>
                  <c:y val="4.559480769141306E-2"/>
                </c:manualLayout>
              </c:layout>
              <c:tx>
                <c:rich>
                  <a:bodyPr/>
                  <a:lstStyle/>
                  <a:p>
                    <a:fld id="{2AA02E53-0E5A-4D38-91DD-5529C9725736}"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Graph!$B$12</c:f>
              <c:numCache>
                <c:formatCode>0.0%</c:formatCode>
                <c:ptCount val="1"/>
                <c:pt idx="0">
                  <c:v>1.1601000076907272E-3</c:v>
                </c:pt>
              </c:numCache>
            </c:numRef>
          </c:xVal>
          <c:yVal>
            <c:numRef>
              <c:f>Graph!$C$12</c:f>
              <c:numCache>
                <c:formatCode>0.0%</c:formatCode>
                <c:ptCount val="1"/>
                <c:pt idx="0">
                  <c:v>3.3059887728395499E-3</c:v>
                </c:pt>
              </c:numCache>
            </c:numRef>
          </c:yVal>
          <c:bubbleSize>
            <c:numRef>
              <c:f>Graph!$D$12</c:f>
              <c:numCache>
                <c:formatCode>_(* #,##0_);_(* \(#,##0\);_(* "-"??_);_(@_)</c:formatCode>
                <c:ptCount val="1"/>
                <c:pt idx="0">
                  <c:v>113215448</c:v>
                </c:pt>
              </c:numCache>
            </c:numRef>
          </c:bubbleSize>
          <c:bubble3D val="0"/>
          <c:extLst>
            <c:ext xmlns:c16="http://schemas.microsoft.com/office/drawing/2014/chart" uri="{C3380CC4-5D6E-409C-BE32-E72D297353CC}">
              <c16:uniqueId val="{00000027-4868-644E-BC99-95A9391B5387}"/>
            </c:ext>
          </c:extLst>
        </c:ser>
        <c:ser>
          <c:idx val="21"/>
          <c:order val="21"/>
          <c:tx>
            <c:strRef>
              <c:f>Graph!$A$14</c:f>
              <c:strCache>
                <c:ptCount val="1"/>
                <c:pt idx="0">
                  <c:v>Inland Empire</c:v>
                </c:pt>
              </c:strCache>
            </c:strRef>
          </c:tx>
          <c:spPr>
            <a:solidFill>
              <a:srgbClr val="48A1FA"/>
            </a:solidFill>
            <a:ln w="3175">
              <a:solidFill>
                <a:schemeClr val="tx1"/>
              </a:solidFill>
            </a:ln>
            <a:effectLst/>
          </c:spPr>
          <c:invertIfNegative val="0"/>
          <c:dLbls>
            <c:dLbl>
              <c:idx val="0"/>
              <c:layout>
                <c:manualLayout>
                  <c:x val="-0.11238123343873925"/>
                  <c:y val="-4.2598936813265445E-2"/>
                </c:manualLayout>
              </c:layout>
              <c:tx>
                <c:rich>
                  <a:bodyPr/>
                  <a:lstStyle/>
                  <a:p>
                    <a:fld id="{CA3B6A7F-F165-4978-B5D1-72EAA310A2F2}"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Graph!$B$14</c:f>
              <c:numCache>
                <c:formatCode>0.0%</c:formatCode>
                <c:ptCount val="1"/>
                <c:pt idx="0">
                  <c:v>3.3429018507807923E-3</c:v>
                </c:pt>
              </c:numCache>
            </c:numRef>
          </c:xVal>
          <c:yVal>
            <c:numRef>
              <c:f>Graph!$C$14</c:f>
              <c:numCache>
                <c:formatCode>0.0%</c:formatCode>
                <c:ptCount val="1"/>
                <c:pt idx="0">
                  <c:v>5.8952457345639404E-3</c:v>
                </c:pt>
              </c:numCache>
            </c:numRef>
          </c:yVal>
          <c:bubbleSize>
            <c:numRef>
              <c:f>Graph!$D$14</c:f>
              <c:numCache>
                <c:formatCode>_(* #,##0_);_(* \(#,##0\);_(* "-"??_);_(@_)</c:formatCode>
                <c:ptCount val="1"/>
                <c:pt idx="0">
                  <c:v>33912242</c:v>
                </c:pt>
              </c:numCache>
            </c:numRef>
          </c:bubbleSize>
          <c:bubble3D val="0"/>
          <c:extLst>
            <c:ext xmlns:c16="http://schemas.microsoft.com/office/drawing/2014/chart" uri="{C3380CC4-5D6E-409C-BE32-E72D297353CC}">
              <c16:uniqueId val="{00000029-4868-644E-BC99-95A9391B5387}"/>
            </c:ext>
          </c:extLst>
        </c:ser>
        <c:ser>
          <c:idx val="22"/>
          <c:order val="22"/>
          <c:tx>
            <c:strRef>
              <c:f>Graph!$A$16</c:f>
              <c:strCache>
                <c:ptCount val="1"/>
                <c:pt idx="0">
                  <c:v>Las Vegas</c:v>
                </c:pt>
              </c:strCache>
            </c:strRef>
          </c:tx>
          <c:spPr>
            <a:solidFill>
              <a:srgbClr val="48A1FA"/>
            </a:solidFill>
            <a:ln w="3175">
              <a:solidFill>
                <a:schemeClr val="tx1"/>
              </a:solidFill>
            </a:ln>
            <a:effectLst/>
          </c:spPr>
          <c:invertIfNegative val="0"/>
          <c:dLbls>
            <c:dLbl>
              <c:idx val="0"/>
              <c:layout>
                <c:manualLayout>
                  <c:x val="-8.2676118616296368E-2"/>
                  <c:y val="1.895584841476337E-2"/>
                </c:manualLayout>
              </c:layout>
              <c:tx>
                <c:rich>
                  <a:bodyPr/>
                  <a:lstStyle/>
                  <a:p>
                    <a:fld id="{0F05BA6F-2297-4161-B0F9-DF801AB49872}"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Graph!$B$16</c:f>
              <c:numCache>
                <c:formatCode>0.0%</c:formatCode>
                <c:ptCount val="1"/>
                <c:pt idx="0">
                  <c:v>3.1658248071018774E-2</c:v>
                </c:pt>
              </c:numCache>
            </c:numRef>
          </c:xVal>
          <c:yVal>
            <c:numRef>
              <c:f>Graph!$C$16</c:f>
              <c:numCache>
                <c:formatCode>0.0%</c:formatCode>
                <c:ptCount val="1"/>
                <c:pt idx="0">
                  <c:v>1.38204404079293E-2</c:v>
                </c:pt>
              </c:numCache>
            </c:numRef>
          </c:yVal>
          <c:bubbleSize>
            <c:numRef>
              <c:f>Graph!$D$16</c:f>
              <c:numCache>
                <c:formatCode>_(* #,##0_);_(* \(#,##0\);_(* "-"??_);_(@_)</c:formatCode>
                <c:ptCount val="1"/>
                <c:pt idx="0">
                  <c:v>38234961</c:v>
                </c:pt>
              </c:numCache>
            </c:numRef>
          </c:bubbleSize>
          <c:bubble3D val="0"/>
          <c:extLst>
            <c:ext xmlns:c16="http://schemas.microsoft.com/office/drawing/2014/chart" uri="{C3380CC4-5D6E-409C-BE32-E72D297353CC}">
              <c16:uniqueId val="{0000002B-4868-644E-BC99-95A9391B5387}"/>
            </c:ext>
          </c:extLst>
        </c:ser>
        <c:ser>
          <c:idx val="23"/>
          <c:order val="23"/>
          <c:tx>
            <c:strRef>
              <c:f>Graph!$A$18</c:f>
              <c:strCache>
                <c:ptCount val="1"/>
                <c:pt idx="0">
                  <c:v>Miami</c:v>
                </c:pt>
              </c:strCache>
            </c:strRef>
          </c:tx>
          <c:spPr>
            <a:solidFill>
              <a:srgbClr val="48A1FA"/>
            </a:solidFill>
            <a:ln w="3175">
              <a:solidFill>
                <a:schemeClr val="tx1"/>
              </a:solidFill>
            </a:ln>
            <a:effectLst>
              <a:outerShdw blurRad="57150" dist="19050" dir="5400000" algn="ctr" rotWithShape="0">
                <a:schemeClr val="bg1">
                  <a:alpha val="63000"/>
                </a:schemeClr>
              </a:outerShdw>
            </a:effectLst>
          </c:spPr>
          <c:invertIfNegative val="0"/>
          <c:dPt>
            <c:idx val="0"/>
            <c:invertIfNegative val="0"/>
            <c:bubble3D val="0"/>
            <c:spPr>
              <a:solidFill>
                <a:srgbClr val="48A1FA"/>
              </a:solidFill>
              <a:ln w="0">
                <a:solidFill>
                  <a:sysClr val="windowText" lastClr="000000"/>
                </a:solidFill>
              </a:ln>
              <a:effectLst/>
            </c:spPr>
            <c:extLst>
              <c:ext xmlns:c16="http://schemas.microsoft.com/office/drawing/2014/chart" uri="{C3380CC4-5D6E-409C-BE32-E72D297353CC}">
                <c16:uniqueId val="{0000002D-4868-644E-BC99-95A9391B5387}"/>
              </c:ext>
            </c:extLst>
          </c:dPt>
          <c:dLbls>
            <c:dLbl>
              <c:idx val="0"/>
              <c:layout>
                <c:manualLayout>
                  <c:x val="-4.6963276934095924E-2"/>
                  <c:y val="-4.282307523717864E-2"/>
                </c:manualLayout>
              </c:layout>
              <c:tx>
                <c:rich>
                  <a:bodyPr/>
                  <a:lstStyle/>
                  <a:p>
                    <a:fld id="{626708D9-B0FA-4EDE-8DC8-49610A7DA85B}"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D-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Graph!$B$18</c:f>
              <c:numCache>
                <c:formatCode>0.0%</c:formatCode>
                <c:ptCount val="1"/>
                <c:pt idx="0">
                  <c:v>-6.8468865709686976E-3</c:v>
                </c:pt>
              </c:numCache>
            </c:numRef>
          </c:xVal>
          <c:yVal>
            <c:numRef>
              <c:f>Graph!$C$18</c:f>
              <c:numCache>
                <c:formatCode>0.0%</c:formatCode>
                <c:ptCount val="1"/>
                <c:pt idx="0">
                  <c:v>4.3613619530245999E-2</c:v>
                </c:pt>
              </c:numCache>
            </c:numRef>
          </c:yVal>
          <c:bubbleSize>
            <c:numRef>
              <c:f>Graph!$D$18</c:f>
              <c:numCache>
                <c:formatCode>_(* #,##0_);_(* \(#,##0\);_(* "-"??_);_(@_)</c:formatCode>
                <c:ptCount val="1"/>
                <c:pt idx="0">
                  <c:v>70776538</c:v>
                </c:pt>
              </c:numCache>
            </c:numRef>
          </c:bubbleSize>
          <c:bubble3D val="0"/>
          <c:extLst>
            <c:ext xmlns:c16="http://schemas.microsoft.com/office/drawing/2014/chart" uri="{C3380CC4-5D6E-409C-BE32-E72D297353CC}">
              <c16:uniqueId val="{0000002E-4868-644E-BC99-95A9391B5387}"/>
            </c:ext>
          </c:extLst>
        </c:ser>
        <c:ser>
          <c:idx val="24"/>
          <c:order val="24"/>
          <c:tx>
            <c:strRef>
              <c:f>Graph!$A$20</c:f>
              <c:strCache>
                <c:ptCount val="1"/>
                <c:pt idx="0">
                  <c:v>Nashville</c:v>
                </c:pt>
              </c:strCache>
            </c:strRef>
          </c:tx>
          <c:spPr>
            <a:solidFill>
              <a:srgbClr val="48A1FA"/>
            </a:solidFill>
            <a:ln w="3175">
              <a:solidFill>
                <a:schemeClr val="tx1"/>
              </a:solidFill>
            </a:ln>
            <a:effectLst/>
          </c:spPr>
          <c:invertIfNegative val="0"/>
          <c:dLbls>
            <c:dLbl>
              <c:idx val="0"/>
              <c:layout>
                <c:manualLayout>
                  <c:x val="-8.56906361807723E-2"/>
                  <c:y val="3.1578659536219897E-2"/>
                </c:manualLayout>
              </c:layout>
              <c:tx>
                <c:rich>
                  <a:bodyPr/>
                  <a:lstStyle/>
                  <a:p>
                    <a:fld id="{17D27041-1B29-4765-989B-562ED32CAA23}" type="SERIESNAME">
                      <a:rPr lang="en-US" sz="1400">
                        <a:latin typeface="+mn-lt"/>
                      </a:rPr>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F-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Graph!$B$20</c:f>
              <c:numCache>
                <c:formatCode>0.0%</c:formatCode>
                <c:ptCount val="1"/>
                <c:pt idx="0">
                  <c:v>3.2561785748821744E-2</c:v>
                </c:pt>
              </c:numCache>
            </c:numRef>
          </c:xVal>
          <c:yVal>
            <c:numRef>
              <c:f>Graph!$C$20</c:f>
              <c:numCache>
                <c:formatCode>0.0%</c:formatCode>
                <c:ptCount val="1"/>
                <c:pt idx="0">
                  <c:v>6.3138667960346596E-3</c:v>
                </c:pt>
              </c:numCache>
            </c:numRef>
          </c:yVal>
          <c:bubbleSize>
            <c:numRef>
              <c:f>Graph!$D$20</c:f>
              <c:numCache>
                <c:formatCode>_(* #,##0_);_(* \(#,##0\);_(* "-"??_);_(@_)</c:formatCode>
                <c:ptCount val="1"/>
                <c:pt idx="0">
                  <c:v>44447881</c:v>
                </c:pt>
              </c:numCache>
            </c:numRef>
          </c:bubbleSize>
          <c:bubble3D val="0"/>
          <c:extLst>
            <c:ext xmlns:c16="http://schemas.microsoft.com/office/drawing/2014/chart" uri="{C3380CC4-5D6E-409C-BE32-E72D297353CC}">
              <c16:uniqueId val="{00000030-4868-644E-BC99-95A9391B5387}"/>
            </c:ext>
          </c:extLst>
        </c:ser>
        <c:ser>
          <c:idx val="25"/>
          <c:order val="25"/>
          <c:tx>
            <c:strRef>
              <c:f>Graph!$A$22</c:f>
              <c:strCache>
                <c:ptCount val="1"/>
                <c:pt idx="0">
                  <c:v>Orange County</c:v>
                </c:pt>
              </c:strCache>
            </c:strRef>
          </c:tx>
          <c:spPr>
            <a:solidFill>
              <a:srgbClr val="48A1FA"/>
            </a:solidFill>
            <a:ln w="3175">
              <a:solidFill>
                <a:schemeClr val="tx1"/>
              </a:solidFill>
            </a:ln>
            <a:effectLst/>
          </c:spPr>
          <c:invertIfNegative val="0"/>
          <c:dLbls>
            <c:dLbl>
              <c:idx val="0"/>
              <c:layout>
                <c:manualLayout>
                  <c:x val="-0.13928975860469592"/>
                  <c:y val="2.3339193777932687E-3"/>
                </c:manualLayout>
              </c:layout>
              <c:tx>
                <c:rich>
                  <a:bodyPr/>
                  <a:lstStyle/>
                  <a:p>
                    <a:fld id="{B69B936B-F7E4-487F-9D63-EB8613A7D4D7}"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1-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Graph!$B$22</c:f>
              <c:numCache>
                <c:formatCode>0.0%</c:formatCode>
                <c:ptCount val="1"/>
                <c:pt idx="0">
                  <c:v>2.1771929955821163E-4</c:v>
                </c:pt>
              </c:numCache>
            </c:numRef>
          </c:xVal>
          <c:yVal>
            <c:numRef>
              <c:f>Graph!$C$22</c:f>
              <c:numCache>
                <c:formatCode>0.0%</c:formatCode>
                <c:ptCount val="1"/>
                <c:pt idx="0">
                  <c:v>3.9758123864010097E-3</c:v>
                </c:pt>
              </c:numCache>
            </c:numRef>
          </c:yVal>
          <c:bubbleSize>
            <c:numRef>
              <c:f>Graph!$D$22</c:f>
              <c:numCache>
                <c:formatCode>_(* #,##0_);_(* \(#,##0\);_(* "-"??_);_(@_)</c:formatCode>
                <c:ptCount val="1"/>
                <c:pt idx="0">
                  <c:v>117767881</c:v>
                </c:pt>
              </c:numCache>
            </c:numRef>
          </c:bubbleSize>
          <c:bubble3D val="0"/>
          <c:extLst>
            <c:ext xmlns:c16="http://schemas.microsoft.com/office/drawing/2014/chart" uri="{C3380CC4-5D6E-409C-BE32-E72D297353CC}">
              <c16:uniqueId val="{00000032-4868-644E-BC99-95A9391B5387}"/>
            </c:ext>
          </c:extLst>
        </c:ser>
        <c:ser>
          <c:idx val="26"/>
          <c:order val="26"/>
          <c:tx>
            <c:strRef>
              <c:f>Graph!$A$24</c:f>
              <c:strCache>
                <c:ptCount val="1"/>
                <c:pt idx="0">
                  <c:v>Philadelphia</c:v>
                </c:pt>
              </c:strCache>
            </c:strRef>
          </c:tx>
          <c:spPr>
            <a:solidFill>
              <a:srgbClr val="48A1FA"/>
            </a:solidFill>
            <a:ln w="3175">
              <a:solidFill>
                <a:schemeClr val="tx1"/>
              </a:solidFill>
            </a:ln>
            <a:effectLst/>
          </c:spPr>
          <c:invertIfNegative val="0"/>
          <c:dLbls>
            <c:dLbl>
              <c:idx val="0"/>
              <c:layout>
                <c:manualLayout>
                  <c:x val="8.6737026321774058E-4"/>
                  <c:y val="-6.2275424673485678E-3"/>
                </c:manualLayout>
              </c:layout>
              <c:tx>
                <c:rich>
                  <a:bodyPr/>
                  <a:lstStyle/>
                  <a:p>
                    <a:fld id="{1695F88E-7EA6-4AE1-A58B-49C9ABE814E2}" type="SERIESNAME">
                      <a:rPr lang="en-US">
                        <a:latin typeface="+mn-lt"/>
                      </a:rPr>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3-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Graph!$B$24</c:f>
              <c:numCache>
                <c:formatCode>0.0%</c:formatCode>
                <c:ptCount val="1"/>
                <c:pt idx="0">
                  <c:v>2.1831081616661897E-2</c:v>
                </c:pt>
              </c:numCache>
            </c:numRef>
          </c:xVal>
          <c:yVal>
            <c:numRef>
              <c:f>Graph!$C$24</c:f>
              <c:numCache>
                <c:formatCode>0.0%</c:formatCode>
                <c:ptCount val="1"/>
                <c:pt idx="0">
                  <c:v>1.6014375060767298E-2</c:v>
                </c:pt>
              </c:numCache>
            </c:numRef>
          </c:yVal>
          <c:bubbleSize>
            <c:numRef>
              <c:f>Graph!$D$24</c:f>
              <c:numCache>
                <c:formatCode>_(* #,##0_);_(* \(#,##0\);_(* "-"??_);_(@_)</c:formatCode>
                <c:ptCount val="1"/>
                <c:pt idx="0">
                  <c:v>202997681</c:v>
                </c:pt>
              </c:numCache>
            </c:numRef>
          </c:bubbleSize>
          <c:bubble3D val="0"/>
          <c:extLst>
            <c:ext xmlns:c16="http://schemas.microsoft.com/office/drawing/2014/chart" uri="{C3380CC4-5D6E-409C-BE32-E72D297353CC}">
              <c16:uniqueId val="{00000034-4868-644E-BC99-95A9391B5387}"/>
            </c:ext>
          </c:extLst>
        </c:ser>
        <c:ser>
          <c:idx val="27"/>
          <c:order val="27"/>
          <c:tx>
            <c:strRef>
              <c:f>Graph!$A$26</c:f>
              <c:strCache>
                <c:ptCount val="1"/>
                <c:pt idx="0">
                  <c:v>Portland</c:v>
                </c:pt>
              </c:strCache>
            </c:strRef>
          </c:tx>
          <c:spPr>
            <a:solidFill>
              <a:srgbClr val="48A1FA"/>
            </a:solidFill>
            <a:ln w="3175">
              <a:solidFill>
                <a:schemeClr val="tx1"/>
              </a:solidFill>
            </a:ln>
            <a:effectLst/>
          </c:spPr>
          <c:invertIfNegative val="0"/>
          <c:dLbls>
            <c:dLbl>
              <c:idx val="0"/>
              <c:layout>
                <c:manualLayout>
                  <c:x val="-3.9576057384284338E-2"/>
                  <c:y val="-4.6423059209337397E-2"/>
                </c:manualLayout>
              </c:layout>
              <c:tx>
                <c:rich>
                  <a:bodyPr/>
                  <a:lstStyle/>
                  <a:p>
                    <a:fld id="{13FFFCFB-4C39-4D8A-8D62-63416CDD8761}"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5-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Graph!$B$26</c:f>
              <c:numCache>
                <c:formatCode>0.0%</c:formatCode>
                <c:ptCount val="1"/>
                <c:pt idx="0">
                  <c:v>-1.0783568118335534E-2</c:v>
                </c:pt>
              </c:numCache>
            </c:numRef>
          </c:xVal>
          <c:yVal>
            <c:numRef>
              <c:f>Graph!$C$26</c:f>
              <c:numCache>
                <c:formatCode>0.0%</c:formatCode>
                <c:ptCount val="1"/>
                <c:pt idx="0">
                  <c:v>2.7359961864226501E-2</c:v>
                </c:pt>
              </c:numCache>
            </c:numRef>
          </c:yVal>
          <c:bubbleSize>
            <c:numRef>
              <c:f>Graph!$D$26</c:f>
              <c:numCache>
                <c:formatCode>_(* #,##0_);_(* \(#,##0\);_(* "-"??_);_(@_)</c:formatCode>
                <c:ptCount val="1"/>
                <c:pt idx="0">
                  <c:v>70124184</c:v>
                </c:pt>
              </c:numCache>
            </c:numRef>
          </c:bubbleSize>
          <c:bubble3D val="0"/>
          <c:extLst>
            <c:ext xmlns:c16="http://schemas.microsoft.com/office/drawing/2014/chart" uri="{C3380CC4-5D6E-409C-BE32-E72D297353CC}">
              <c16:uniqueId val="{00000036-4868-644E-BC99-95A9391B5387}"/>
            </c:ext>
          </c:extLst>
        </c:ser>
        <c:ser>
          <c:idx val="28"/>
          <c:order val="28"/>
          <c:tx>
            <c:strRef>
              <c:f>Graph!$A$28</c:f>
              <c:strCache>
                <c:ptCount val="1"/>
                <c:pt idx="0">
                  <c:v>Sacramento</c:v>
                </c:pt>
              </c:strCache>
            </c:strRef>
          </c:tx>
          <c:spPr>
            <a:solidFill>
              <a:srgbClr val="48A1FA"/>
            </a:solidFill>
            <a:ln w="3175">
              <a:solidFill>
                <a:schemeClr val="tx1"/>
              </a:solidFill>
            </a:ln>
            <a:effectLst/>
          </c:spPr>
          <c:invertIfNegative val="0"/>
          <c:dLbls>
            <c:dLbl>
              <c:idx val="0"/>
              <c:layout>
                <c:manualLayout>
                  <c:x val="-0.1048952812726936"/>
                  <c:y val="4.9410418756381053E-2"/>
                </c:manualLayout>
              </c:layout>
              <c:tx>
                <c:rich>
                  <a:bodyPr/>
                  <a:lstStyle/>
                  <a:p>
                    <a:fld id="{ACF6D66B-B35C-42F3-9E48-21DB15A6BF40}"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7-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Graph!$B$28</c:f>
              <c:numCache>
                <c:formatCode>0.0%</c:formatCode>
                <c:ptCount val="1"/>
                <c:pt idx="0">
                  <c:v>6.6665989476443806E-3</c:v>
                </c:pt>
              </c:numCache>
            </c:numRef>
          </c:xVal>
          <c:yVal>
            <c:numRef>
              <c:f>Graph!$C$28</c:f>
              <c:numCache>
                <c:formatCode>0.0%</c:formatCode>
                <c:ptCount val="1"/>
                <c:pt idx="0">
                  <c:v>2.2843910006708598E-3</c:v>
                </c:pt>
              </c:numCache>
            </c:numRef>
          </c:yVal>
          <c:bubbleSize>
            <c:numRef>
              <c:f>Graph!$D$28</c:f>
              <c:numCache>
                <c:formatCode>_(* #,##0_);_(* \(#,##0\);_(* "-"??_);_(@_)</c:formatCode>
                <c:ptCount val="1"/>
                <c:pt idx="0">
                  <c:v>75260321</c:v>
                </c:pt>
              </c:numCache>
            </c:numRef>
          </c:bubbleSize>
          <c:bubble3D val="0"/>
          <c:extLst>
            <c:ext xmlns:c16="http://schemas.microsoft.com/office/drawing/2014/chart" uri="{C3380CC4-5D6E-409C-BE32-E72D297353CC}">
              <c16:uniqueId val="{00000038-4868-644E-BC99-95A9391B5387}"/>
            </c:ext>
          </c:extLst>
        </c:ser>
        <c:ser>
          <c:idx val="29"/>
          <c:order val="29"/>
          <c:tx>
            <c:strRef>
              <c:f>Graph!$A$30</c:f>
              <c:strCache>
                <c:ptCount val="1"/>
                <c:pt idx="0">
                  <c:v>San Antonio</c:v>
                </c:pt>
              </c:strCache>
            </c:strRef>
          </c:tx>
          <c:spPr>
            <a:solidFill>
              <a:srgbClr val="48A1FA"/>
            </a:solidFill>
            <a:ln w="3175">
              <a:solidFill>
                <a:schemeClr val="tx1"/>
              </a:solidFill>
            </a:ln>
            <a:effectLst/>
          </c:spPr>
          <c:invertIfNegative val="0"/>
          <c:dLbls>
            <c:dLbl>
              <c:idx val="0"/>
              <c:layout>
                <c:manualLayout>
                  <c:x val="-4.1972896094369883E-2"/>
                  <c:y val="-4.0558201085655332E-2"/>
                </c:manualLayout>
              </c:layout>
              <c:tx>
                <c:rich>
                  <a:bodyPr/>
                  <a:lstStyle/>
                  <a:p>
                    <a:fld id="{02BCEE6A-629C-4501-A469-80EFA15A97B6}"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9-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Graph!$B$30</c:f>
              <c:numCache>
                <c:formatCode>0.0%</c:formatCode>
                <c:ptCount val="1"/>
                <c:pt idx="0">
                  <c:v>-1.206759385804786E-2</c:v>
                </c:pt>
              </c:numCache>
            </c:numRef>
          </c:xVal>
          <c:yVal>
            <c:numRef>
              <c:f>Graph!$C$30</c:f>
              <c:numCache>
                <c:formatCode>0.0%</c:formatCode>
                <c:ptCount val="1"/>
                <c:pt idx="0">
                  <c:v>8.7685499194661894E-3</c:v>
                </c:pt>
              </c:numCache>
            </c:numRef>
          </c:yVal>
          <c:bubbleSize>
            <c:numRef>
              <c:f>Graph!$D$30</c:f>
              <c:numCache>
                <c:formatCode>_(* #,##0_);_(* \(#,##0\);_(* "-"??_);_(@_)</c:formatCode>
                <c:ptCount val="1"/>
                <c:pt idx="0">
                  <c:v>54680763</c:v>
                </c:pt>
              </c:numCache>
            </c:numRef>
          </c:bubbleSize>
          <c:bubble3D val="0"/>
          <c:extLst>
            <c:ext xmlns:c16="http://schemas.microsoft.com/office/drawing/2014/chart" uri="{C3380CC4-5D6E-409C-BE32-E72D297353CC}">
              <c16:uniqueId val="{0000003A-4868-644E-BC99-95A9391B5387}"/>
            </c:ext>
          </c:extLst>
        </c:ser>
        <c:ser>
          <c:idx val="30"/>
          <c:order val="30"/>
          <c:tx>
            <c:strRef>
              <c:f>Graph!$A$32</c:f>
              <c:strCache>
                <c:ptCount val="1"/>
                <c:pt idx="0">
                  <c:v>San Francisco</c:v>
                </c:pt>
              </c:strCache>
            </c:strRef>
          </c:tx>
          <c:spPr>
            <a:solidFill>
              <a:srgbClr val="48A1FA"/>
            </a:solidFill>
            <a:ln w="3175">
              <a:solidFill>
                <a:schemeClr val="tx1"/>
              </a:solidFill>
            </a:ln>
            <a:effectLst/>
          </c:spPr>
          <c:invertIfNegative val="0"/>
          <c:dPt>
            <c:idx val="0"/>
            <c:invertIfNegative val="0"/>
            <c:bubble3D val="0"/>
            <c:extLst>
              <c:ext xmlns:c16="http://schemas.microsoft.com/office/drawing/2014/chart" uri="{C3380CC4-5D6E-409C-BE32-E72D297353CC}">
                <c16:uniqueId val="{0000003B-4868-644E-BC99-95A9391B5387}"/>
              </c:ext>
            </c:extLst>
          </c:dPt>
          <c:dLbls>
            <c:dLbl>
              <c:idx val="0"/>
              <c:layout>
                <c:manualLayout>
                  <c:x val="1.6901742844883473E-2"/>
                  <c:y val="1.6280487072267352E-2"/>
                </c:manualLayout>
              </c:layout>
              <c:tx>
                <c:rich>
                  <a:bodyPr/>
                  <a:lstStyle/>
                  <a:p>
                    <a:fld id="{20AE9DCF-5E60-40AF-AD4D-E386C1F389DE}"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B-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Graph!$B$32</c:f>
              <c:numCache>
                <c:formatCode>0.0%</c:formatCode>
                <c:ptCount val="1"/>
                <c:pt idx="0">
                  <c:v>3.1878793814661487E-2</c:v>
                </c:pt>
              </c:numCache>
            </c:numRef>
          </c:xVal>
          <c:yVal>
            <c:numRef>
              <c:f>Graph!$C$32</c:f>
              <c:numCache>
                <c:formatCode>0.0%</c:formatCode>
                <c:ptCount val="1"/>
                <c:pt idx="0">
                  <c:v>2.9619181060545501E-2</c:v>
                </c:pt>
              </c:numCache>
            </c:numRef>
          </c:yVal>
          <c:bubbleSize>
            <c:numRef>
              <c:f>Graph!$D$32</c:f>
              <c:numCache>
                <c:formatCode>_(* #,##0_);_(* \(#,##0\);_(* "-"??_);_(@_)</c:formatCode>
                <c:ptCount val="1"/>
                <c:pt idx="0">
                  <c:v>167177951</c:v>
                </c:pt>
              </c:numCache>
            </c:numRef>
          </c:bubbleSize>
          <c:bubble3D val="0"/>
          <c:extLst>
            <c:ext xmlns:c16="http://schemas.microsoft.com/office/drawing/2014/chart" uri="{C3380CC4-5D6E-409C-BE32-E72D297353CC}">
              <c16:uniqueId val="{0000003C-4868-644E-BC99-95A9391B5387}"/>
            </c:ext>
          </c:extLst>
        </c:ser>
        <c:ser>
          <c:idx val="31"/>
          <c:order val="31"/>
          <c:tx>
            <c:strRef>
              <c:f>Graph!$A$36</c:f>
              <c:strCache>
                <c:ptCount val="1"/>
                <c:pt idx="0">
                  <c:v>Washington DC</c:v>
                </c:pt>
              </c:strCache>
              <c:extLst xmlns:c15="http://schemas.microsoft.com/office/drawing/2012/chart"/>
            </c:strRef>
          </c:tx>
          <c:spPr>
            <a:solidFill>
              <a:srgbClr val="48A1FA"/>
            </a:solidFill>
            <a:ln w="0">
              <a:solidFill>
                <a:sysClr val="windowText" lastClr="000000"/>
              </a:solidFill>
            </a:ln>
            <a:effectLst/>
          </c:spPr>
          <c:invertIfNegative val="0"/>
          <c:dLbls>
            <c:dLbl>
              <c:idx val="0"/>
              <c:layout>
                <c:manualLayout>
                  <c:x val="-2.6361230247348773E-2"/>
                  <c:y val="0.13230248912036424"/>
                </c:manualLayout>
              </c:layout>
              <c:tx>
                <c:rich>
                  <a:bodyPr/>
                  <a:lstStyle/>
                  <a:p>
                    <a:fld id="{68615BB9-EEEB-4BC5-ABF0-7F5B788E1EF9}"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D-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Graph!$B$36</c:f>
              <c:numCache>
                <c:formatCode>0.0%</c:formatCode>
                <c:ptCount val="1"/>
                <c:pt idx="0">
                  <c:v>1.781897521420887E-2</c:v>
                </c:pt>
              </c:numCache>
            </c:numRef>
          </c:xVal>
          <c:yVal>
            <c:numRef>
              <c:f>Graph!$C$36</c:f>
              <c:numCache>
                <c:formatCode>0.0%</c:formatCode>
                <c:ptCount val="1"/>
                <c:pt idx="0">
                  <c:v>1.4159107195205699E-2</c:v>
                </c:pt>
              </c:numCache>
            </c:numRef>
          </c:yVal>
          <c:bubbleSize>
            <c:numRef>
              <c:f>Graph!$D$36</c:f>
              <c:numCache>
                <c:formatCode>_(* #,##0_);_(* \(#,##0\);_(* "-"??_);_(@_)</c:formatCode>
                <c:ptCount val="1"/>
                <c:pt idx="0">
                  <c:v>369934483</c:v>
                </c:pt>
              </c:numCache>
            </c:numRef>
          </c:bubbleSize>
          <c:bubble3D val="0"/>
          <c:extLst xmlns:c15="http://schemas.microsoft.com/office/drawing/2012/chart">
            <c:ext xmlns:c16="http://schemas.microsoft.com/office/drawing/2014/chart" uri="{C3380CC4-5D6E-409C-BE32-E72D297353CC}">
              <c16:uniqueId val="{0000003E-4868-644E-BC99-95A9391B5387}"/>
            </c:ext>
          </c:extLst>
        </c:ser>
        <c:ser>
          <c:idx val="32"/>
          <c:order val="32"/>
          <c:tx>
            <c:strRef>
              <c:f>Graph!$A$35</c:f>
              <c:strCache>
                <c:ptCount val="1"/>
                <c:pt idx="0">
                  <c:v>Tampa</c:v>
                </c:pt>
              </c:strCache>
              <c:extLst xmlns:c15="http://schemas.microsoft.com/office/drawing/2012/chart"/>
            </c:strRef>
          </c:tx>
          <c:spPr>
            <a:solidFill>
              <a:srgbClr val="48A1FA"/>
            </a:solidFill>
            <a:ln w="3175">
              <a:solidFill>
                <a:sysClr val="windowText" lastClr="000000">
                  <a:lumMod val="95000"/>
                  <a:lumOff val="5000"/>
                </a:sysClr>
              </a:solidFill>
            </a:ln>
            <a:effectLst/>
          </c:spPr>
          <c:invertIfNegative val="0"/>
          <c:dLbls>
            <c:dLbl>
              <c:idx val="0"/>
              <c:layout>
                <c:manualLayout>
                  <c:x val="-2.9012786136459819E-3"/>
                  <c:y val="-2.632726903162394E-2"/>
                </c:manualLayout>
              </c:layout>
              <c:tx>
                <c:rich>
                  <a:bodyPr/>
                  <a:lstStyle/>
                  <a:p>
                    <a:fld id="{888A27F8-53AC-446E-A4E2-E315B09CA7A8}"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F-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Graph!$B$35</c:f>
              <c:numCache>
                <c:formatCode>0.0%</c:formatCode>
                <c:ptCount val="1"/>
                <c:pt idx="0">
                  <c:v>1.1783224583161899E-2</c:v>
                </c:pt>
              </c:numCache>
              <c:extLst xmlns:c15="http://schemas.microsoft.com/office/drawing/2012/chart"/>
            </c:numRef>
          </c:xVal>
          <c:yVal>
            <c:numRef>
              <c:f>Graph!$C$35</c:f>
              <c:numCache>
                <c:formatCode>0.0%</c:formatCode>
                <c:ptCount val="1"/>
                <c:pt idx="0">
                  <c:v>6.3857994813445599E-3</c:v>
                </c:pt>
              </c:numCache>
              <c:extLst xmlns:c15="http://schemas.microsoft.com/office/drawing/2012/chart"/>
            </c:numRef>
          </c:yVal>
          <c:bubbleSize>
            <c:numRef>
              <c:f>Graph!$D$35</c:f>
              <c:numCache>
                <c:formatCode>_(* #,##0_);_(* \(#,##0\);_(* "-"??_);_(@_)</c:formatCode>
                <c:ptCount val="1"/>
                <c:pt idx="0">
                  <c:v>74696990</c:v>
                </c:pt>
              </c:numCache>
              <c:extLst xmlns:c15="http://schemas.microsoft.com/office/drawing/2012/chart"/>
            </c:numRef>
          </c:bubbleSize>
          <c:bubble3D val="0"/>
          <c:extLst xmlns:c15="http://schemas.microsoft.com/office/drawing/2012/chart">
            <c:ext xmlns:c16="http://schemas.microsoft.com/office/drawing/2014/chart" uri="{C3380CC4-5D6E-409C-BE32-E72D297353CC}">
              <c16:uniqueId val="{00000040-4868-644E-BC99-95A9391B5387}"/>
            </c:ext>
          </c:extLst>
        </c:ser>
        <c:ser>
          <c:idx val="33"/>
          <c:order val="33"/>
          <c:tx>
            <c:strRef>
              <c:f>Graph!$A$33</c:f>
              <c:strCache>
                <c:ptCount val="1"/>
                <c:pt idx="0">
                  <c:v>San Jose</c:v>
                </c:pt>
              </c:strCache>
              <c:extLst xmlns:c15="http://schemas.microsoft.com/office/drawing/2012/chart"/>
            </c:strRef>
          </c:tx>
          <c:spPr>
            <a:solidFill>
              <a:srgbClr val="48A1FA"/>
            </a:solidFill>
            <a:ln w="3175">
              <a:solidFill>
                <a:schemeClr val="tx1">
                  <a:lumMod val="65000"/>
                  <a:lumOff val="35000"/>
                </a:schemeClr>
              </a:solidFill>
            </a:ln>
            <a:effectLst/>
          </c:spPr>
          <c:invertIfNegative val="0"/>
          <c:dPt>
            <c:idx val="0"/>
            <c:invertIfNegative val="0"/>
            <c:bubble3D val="0"/>
            <c:spPr>
              <a:solidFill>
                <a:srgbClr val="48A1FA"/>
              </a:solidFill>
              <a:ln w="3175">
                <a:solidFill>
                  <a:sysClr val="windowText" lastClr="000000"/>
                </a:solidFill>
              </a:ln>
              <a:effectLst/>
            </c:spPr>
            <c:extLst>
              <c:ext xmlns:c16="http://schemas.microsoft.com/office/drawing/2014/chart" uri="{C3380CC4-5D6E-409C-BE32-E72D297353CC}">
                <c16:uniqueId val="{00000042-4868-644E-BC99-95A9391B5387}"/>
              </c:ext>
            </c:extLst>
          </c:dPt>
          <c:dLbls>
            <c:dLbl>
              <c:idx val="0"/>
              <c:layout>
                <c:manualLayout>
                  <c:x val="-7.3065539562572361E-3"/>
                  <c:y val="2.5491144740576021E-2"/>
                </c:manualLayout>
              </c:layout>
              <c:tx>
                <c:rich>
                  <a:bodyPr/>
                  <a:lstStyle/>
                  <a:p>
                    <a:fld id="{73799499-871B-49DD-8BAC-1431FBFD3779}"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2-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Graph!$B$33</c:f>
              <c:numCache>
                <c:formatCode>0.0%</c:formatCode>
                <c:ptCount val="1"/>
                <c:pt idx="0">
                  <c:v>6.0837587690405266E-2</c:v>
                </c:pt>
              </c:numCache>
              <c:extLst xmlns:c15="http://schemas.microsoft.com/office/drawing/2012/chart"/>
            </c:numRef>
          </c:xVal>
          <c:yVal>
            <c:numRef>
              <c:f>Graph!$C$33</c:f>
              <c:numCache>
                <c:formatCode>0.0%</c:formatCode>
                <c:ptCount val="1"/>
                <c:pt idx="0">
                  <c:v>2.0590175089060699E-2</c:v>
                </c:pt>
              </c:numCache>
              <c:extLst xmlns:c15="http://schemas.microsoft.com/office/drawing/2012/chart"/>
            </c:numRef>
          </c:yVal>
          <c:bubbleSize>
            <c:numRef>
              <c:f>Graph!$D$33</c:f>
              <c:numCache>
                <c:formatCode>_(* #,##0_);_(* \(#,##0\);_(* "-"??_);_(@_)</c:formatCode>
                <c:ptCount val="1"/>
                <c:pt idx="0">
                  <c:v>242316395</c:v>
                </c:pt>
              </c:numCache>
              <c:extLst xmlns:c15="http://schemas.microsoft.com/office/drawing/2012/chart"/>
            </c:numRef>
          </c:bubbleSize>
          <c:bubble3D val="0"/>
          <c:extLst xmlns:c15="http://schemas.microsoft.com/office/drawing/2012/chart">
            <c:ext xmlns:c16="http://schemas.microsoft.com/office/drawing/2014/chart" uri="{C3380CC4-5D6E-409C-BE32-E72D297353CC}">
              <c16:uniqueId val="{00000043-4868-644E-BC99-95A9391B5387}"/>
            </c:ext>
          </c:extLst>
        </c:ser>
        <c:ser>
          <c:idx val="34"/>
          <c:order val="34"/>
          <c:tx>
            <c:strRef>
              <c:f>Graph!$A$5</c:f>
              <c:strCache>
                <c:ptCount val="1"/>
                <c:pt idx="0">
                  <c:v>Boston</c:v>
                </c:pt>
              </c:strCache>
            </c:strRef>
          </c:tx>
          <c:spPr>
            <a:solidFill>
              <a:srgbClr val="48A1FA"/>
            </a:solidFill>
            <a:ln w="3175">
              <a:solidFill>
                <a:schemeClr val="tx1"/>
              </a:solidFill>
            </a:ln>
            <a:effectLst/>
          </c:spPr>
          <c:invertIfNegative val="0"/>
          <c:dLbls>
            <c:dLbl>
              <c:idx val="0"/>
              <c:layout>
                <c:manualLayout>
                  <c:x val="4.624972298704148E-3"/>
                  <c:y val="-6.6947371386596524E-2"/>
                </c:manualLayout>
              </c:layout>
              <c:tx>
                <c:rich>
                  <a:bodyPr/>
                  <a:lstStyle/>
                  <a:p>
                    <a:fld id="{14B8EDC0-9DDB-4C74-9706-9DCF30803B04}"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4-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Graph!$B$5</c:f>
              <c:numCache>
                <c:formatCode>0.0%</c:formatCode>
                <c:ptCount val="1"/>
                <c:pt idx="0">
                  <c:v>4.4318001381185072E-2</c:v>
                </c:pt>
              </c:numCache>
            </c:numRef>
          </c:xVal>
          <c:yVal>
            <c:numRef>
              <c:f>Graph!$C$5</c:f>
              <c:numCache>
                <c:formatCode>0.0%</c:formatCode>
                <c:ptCount val="1"/>
                <c:pt idx="0">
                  <c:v>1.19298665380897E-2</c:v>
                </c:pt>
              </c:numCache>
            </c:numRef>
          </c:yVal>
          <c:bubbleSize>
            <c:numRef>
              <c:f>Graph!$D$5</c:f>
              <c:numCache>
                <c:formatCode>_(* #,##0_);_(* \(#,##0\);_(* "-"??_);_(@_)</c:formatCode>
                <c:ptCount val="1"/>
                <c:pt idx="0">
                  <c:v>214906260</c:v>
                </c:pt>
              </c:numCache>
            </c:numRef>
          </c:bubbleSize>
          <c:bubble3D val="0"/>
          <c:extLst>
            <c:ext xmlns:c16="http://schemas.microsoft.com/office/drawing/2014/chart" uri="{C3380CC4-5D6E-409C-BE32-E72D297353CC}">
              <c16:uniqueId val="{00000045-4868-644E-BC99-95A9391B5387}"/>
            </c:ext>
          </c:extLst>
        </c:ser>
        <c:ser>
          <c:idx val="35"/>
          <c:order val="35"/>
          <c:tx>
            <c:strRef>
              <c:f>Graph!$A$34</c:f>
              <c:strCache>
                <c:ptCount val="1"/>
                <c:pt idx="0">
                  <c:v>Seattle</c:v>
                </c:pt>
              </c:strCache>
            </c:strRef>
          </c:tx>
          <c:spPr>
            <a:solidFill>
              <a:srgbClr val="48A1FA"/>
            </a:solidFill>
            <a:ln w="0">
              <a:solidFill>
                <a:sysClr val="windowText" lastClr="000000"/>
              </a:solidFill>
            </a:ln>
            <a:effectLst/>
          </c:spPr>
          <c:invertIfNegative val="0"/>
          <c:dLbls>
            <c:dLbl>
              <c:idx val="0"/>
              <c:layout>
                <c:manualLayout>
                  <c:x val="2.3169701304911615E-3"/>
                  <c:y val="-4.2634152646967065E-2"/>
                </c:manualLayout>
              </c:layout>
              <c:tx>
                <c:rich>
                  <a:bodyPr/>
                  <a:lstStyle/>
                  <a:p>
                    <a:fld id="{ED1EA7CF-8CFB-4963-B041-99CAF975878F}"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46-4868-644E-BC99-95A9391B538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Graph!$B$34</c:f>
              <c:numCache>
                <c:formatCode>0.0%</c:formatCode>
                <c:ptCount val="1"/>
                <c:pt idx="0">
                  <c:v>4.6953482354505464E-2</c:v>
                </c:pt>
              </c:numCache>
            </c:numRef>
          </c:xVal>
          <c:yVal>
            <c:numRef>
              <c:f>Graph!$C$34</c:f>
              <c:numCache>
                <c:formatCode>0.0%</c:formatCode>
                <c:ptCount val="1"/>
                <c:pt idx="0">
                  <c:v>1.0660290221122999E-2</c:v>
                </c:pt>
              </c:numCache>
            </c:numRef>
          </c:yVal>
          <c:bubbleSize>
            <c:numRef>
              <c:f>Graph!$D$34</c:f>
              <c:numCache>
                <c:formatCode>_(* #,##0_);_(* \(#,##0\);_(* "-"??_);_(@_)</c:formatCode>
                <c:ptCount val="1"/>
                <c:pt idx="0">
                  <c:v>158490807</c:v>
                </c:pt>
              </c:numCache>
            </c:numRef>
          </c:bubbleSize>
          <c:bubble3D val="0"/>
          <c:extLst>
            <c:ext xmlns:c16="http://schemas.microsoft.com/office/drawing/2014/chart" uri="{C3380CC4-5D6E-409C-BE32-E72D297353CC}">
              <c16:uniqueId val="{00000047-4868-644E-BC99-95A9391B5387}"/>
            </c:ext>
          </c:extLst>
        </c:ser>
        <c:dLbls>
          <c:dLblPos val="ctr"/>
          <c:showLegendKey val="0"/>
          <c:showVal val="1"/>
          <c:showCatName val="0"/>
          <c:showSerName val="0"/>
          <c:showPercent val="0"/>
          <c:showBubbleSize val="0"/>
        </c:dLbls>
        <c:bubbleScale val="40"/>
        <c:showNegBubbles val="0"/>
        <c:axId val="754787440"/>
        <c:axId val="754783128"/>
        <c:extLst>
          <c:ext xmlns:c15="http://schemas.microsoft.com/office/drawing/2012/chart" uri="{02D57815-91ED-43cb-92C2-25804820EDAC}">
            <c15:filteredBubbleSeries>
              <c15:ser>
                <c:idx val="2"/>
                <c:order val="0"/>
                <c:tx>
                  <c:strRef>
                    <c:extLst>
                      <c:ext uri="{02D57815-91ED-43cb-92C2-25804820EDAC}">
                        <c15:formulaRef>
                          <c15:sqref>Graph!$A$37</c15:sqref>
                        </c15:formulaRef>
                      </c:ext>
                    </c:extLst>
                    <c:strCache>
                      <c:ptCount val="1"/>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25400">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0"/>
                    </c:ext>
                  </c:extLst>
                </c:dLbls>
                <c:xVal>
                  <c:numRef>
                    <c:extLst>
                      <c:ext uri="{02D57815-91ED-43cb-92C2-25804820EDAC}">
                        <c15:formulaRef>
                          <c15:sqref>Graph!$B$37</c15:sqref>
                        </c15:formulaRef>
                      </c:ext>
                    </c:extLst>
                    <c:numCache>
                      <c:formatCode>0.0%</c:formatCode>
                      <c:ptCount val="1"/>
                    </c:numCache>
                  </c:numRef>
                </c:xVal>
                <c:yVal>
                  <c:numRef>
                    <c:extLst>
                      <c:ext uri="{02D57815-91ED-43cb-92C2-25804820EDAC}">
                        <c15:formulaRef>
                          <c15:sqref>Graph!$C$37</c15:sqref>
                        </c15:formulaRef>
                      </c:ext>
                    </c:extLst>
                    <c:numCache>
                      <c:formatCode>0.0%</c:formatCode>
                      <c:ptCount val="1"/>
                    </c:numCache>
                  </c:numRef>
                </c:yVal>
                <c:bubbleSize>
                  <c:numRef>
                    <c:extLst>
                      <c:ext uri="{02D57815-91ED-43cb-92C2-25804820EDAC}">
                        <c15:formulaRef>
                          <c15:sqref>Graph!$D$37</c15:sqref>
                        </c15:formulaRef>
                      </c:ext>
                    </c:extLst>
                    <c:numCache>
                      <c:formatCode>_(* #,##0_);_(* \(#,##0\);_(* "-"??_);_(@_)</c:formatCode>
                      <c:ptCount val="1"/>
                    </c:numCache>
                  </c:numRef>
                </c:bubbleSize>
                <c:bubble3D val="0"/>
                <c:extLst>
                  <c:ext xmlns:c16="http://schemas.microsoft.com/office/drawing/2014/chart" uri="{C3380CC4-5D6E-409C-BE32-E72D297353CC}">
                    <c16:uniqueId val="{00000048-4868-644E-BC99-95A9391B5387}"/>
                  </c:ext>
                </c:extLst>
              </c15:ser>
            </c15:filteredBubbleSeries>
          </c:ext>
        </c:extLst>
      </c:bubbleChart>
      <c:valAx>
        <c:axId val="754787440"/>
        <c:scaling>
          <c:orientation val="minMax"/>
          <c:min val="-1.5000000000000003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400" b="0" i="0" u="none" strike="noStrike" kern="1200" baseline="0">
                    <a:solidFill>
                      <a:sysClr val="windowText" lastClr="000000"/>
                    </a:solidFill>
                    <a:latin typeface="+mn-lt"/>
                    <a:ea typeface="+mn-ea"/>
                    <a:cs typeface="+mn-cs"/>
                  </a:defRPr>
                </a:pPr>
                <a:r>
                  <a:rPr lang="en-US" dirty="0"/>
                  <a:t>Year-over-Year Office Using Employment Growth</a:t>
                </a:r>
              </a:p>
            </c:rich>
          </c:tx>
          <c:layout>
            <c:manualLayout>
              <c:xMode val="edge"/>
              <c:yMode val="edge"/>
              <c:x val="0.37550411273523682"/>
              <c:y val="0.94714662671672012"/>
            </c:manualLayout>
          </c:layout>
          <c:overlay val="0"/>
          <c:spPr>
            <a:noFill/>
            <a:ln>
              <a:noFill/>
            </a:ln>
            <a:effectLst/>
          </c:spPr>
          <c:txPr>
            <a:bodyPr rot="0" spcFirstLastPara="1" vertOverflow="ellipsis" vert="horz" wrap="square" anchor="ctr" anchorCtr="1"/>
            <a:lstStyle/>
            <a:p>
              <a:pPr algn="ctr" rtl="0">
                <a:defRPr sz="14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83128"/>
        <c:crosses val="autoZero"/>
        <c:crossBetween val="midCat"/>
      </c:valAx>
      <c:valAx>
        <c:axId val="754783128"/>
        <c:scaling>
          <c:orientation val="minMax"/>
          <c:max val="7.5000000000000011E-2"/>
          <c:min val="-1.5000000000000003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400" b="0" i="0" u="none" strike="noStrike" kern="1200" baseline="0">
                    <a:solidFill>
                      <a:sysClr val="windowText" lastClr="000000"/>
                    </a:solidFill>
                    <a:latin typeface="+mn-lt"/>
                    <a:ea typeface="+mn-ea"/>
                    <a:cs typeface="+mn-cs"/>
                  </a:defRPr>
                </a:pPr>
                <a:r>
                  <a:rPr lang="en-US" dirty="0"/>
                  <a:t>New Supply as a % of Stock</a:t>
                </a:r>
              </a:p>
              <a:p>
                <a:pPr algn="ctr" rtl="0">
                  <a:defRPr/>
                </a:pPr>
                <a:endParaRPr lang="en-US" dirty="0"/>
              </a:p>
            </c:rich>
          </c:tx>
          <c:layout>
            <c:manualLayout>
              <c:xMode val="edge"/>
              <c:yMode val="edge"/>
              <c:x val="5.8957417988678368E-4"/>
              <c:y val="0.27606292779469749"/>
            </c:manualLayout>
          </c:layout>
          <c:overlay val="0"/>
          <c:spPr>
            <a:noFill/>
            <a:ln>
              <a:noFill/>
            </a:ln>
            <a:effectLst/>
          </c:spPr>
          <c:txPr>
            <a:bodyPr rot="-5400000" spcFirstLastPara="1" vertOverflow="ellipsis" vert="horz" wrap="square" anchor="ctr" anchorCtr="1"/>
            <a:lstStyle/>
            <a:p>
              <a:pPr algn="ctr" rtl="0">
                <a:defRPr sz="14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low"/>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87440"/>
        <c:crosses val="autoZero"/>
        <c:crossBetween val="midCat"/>
      </c:valAx>
      <c:spPr>
        <a:noFill/>
        <a:ln>
          <a:solidFill>
            <a:sysClr val="window" lastClr="FFFFFF">
              <a:lumMod val="85000"/>
            </a:sysClr>
          </a:solidFill>
        </a:ln>
        <a:effectLst/>
      </c:spPr>
    </c:plotArea>
    <c:plotVisOnly val="1"/>
    <c:dispBlanksAs val="gap"/>
    <c:showDLblsOverMax val="0"/>
  </c:chart>
  <c:spPr>
    <a:noFill/>
    <a:ln>
      <a:noFill/>
    </a:ln>
    <a:effectLst/>
  </c:spPr>
  <c:txPr>
    <a:bodyPr/>
    <a:lstStyle/>
    <a:p>
      <a:pPr>
        <a:defRPr sz="1400" baseline="0">
          <a:solidFill>
            <a:sysClr val="windowText" lastClr="000000"/>
          </a:solidFill>
          <a:latin typeface="+mn-lt"/>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331069523804"/>
          <c:y val="2.5447861536695801E-2"/>
          <c:w val="0.75334137491435371"/>
          <c:h val="0.70122054077884122"/>
        </c:manualLayout>
      </c:layout>
      <c:barChart>
        <c:barDir val="col"/>
        <c:grouping val="stacked"/>
        <c:varyColors val="0"/>
        <c:ser>
          <c:idx val="0"/>
          <c:order val="0"/>
          <c:tx>
            <c:strRef>
              <c:f>'Sales Volume'!$E$2</c:f>
              <c:strCache>
                <c:ptCount val="1"/>
                <c:pt idx="0">
                  <c:v>Gateway Markets Sales Volume ($)</c:v>
                </c:pt>
              </c:strCache>
            </c:strRef>
          </c:tx>
          <c:spPr>
            <a:solidFill>
              <a:srgbClr val="2F5496"/>
            </a:solidFill>
            <a:ln>
              <a:noFill/>
            </a:ln>
            <a:effectLst/>
          </c:spPr>
          <c:invertIfNegative val="0"/>
          <c:cat>
            <c:numRef>
              <c:f>'Sales Volume'!$A$3:$A$13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'Sales Volume'!$E$3:$E$13</c:f>
              <c:numCache>
                <c:formatCode>"$"#,##0.00</c:formatCode>
                <c:ptCount val="11"/>
                <c:pt idx="0">
                  <c:v>24889.872211959999</c:v>
                </c:pt>
                <c:pt idx="1">
                  <c:v>6566.838984</c:v>
                </c:pt>
                <c:pt idx="2">
                  <c:v>18790.739463999998</c:v>
                </c:pt>
                <c:pt idx="3">
                  <c:v>27704.546485999999</c:v>
                </c:pt>
                <c:pt idx="4">
                  <c:v>30922.214861</c:v>
                </c:pt>
                <c:pt idx="5">
                  <c:v>40538.462099999997</c:v>
                </c:pt>
                <c:pt idx="6">
                  <c:v>50939.272314000002</c:v>
                </c:pt>
                <c:pt idx="7">
                  <c:v>59266.530012000003</c:v>
                </c:pt>
                <c:pt idx="8">
                  <c:v>52129.782331000002</c:v>
                </c:pt>
                <c:pt idx="9">
                  <c:v>45648.474498000003</c:v>
                </c:pt>
                <c:pt idx="10">
                  <c:v>46246.616593999999</c:v>
                </c:pt>
              </c:numCache>
            </c:numRef>
          </c:val>
          <c:extLst>
            <c:ext xmlns:c16="http://schemas.microsoft.com/office/drawing/2014/chart" uri="{C3380CC4-5D6E-409C-BE32-E72D297353CC}">
              <c16:uniqueId val="{00000000-FCBD-4640-8C63-C25EE7F07D5C}"/>
            </c:ext>
          </c:extLst>
        </c:ser>
        <c:ser>
          <c:idx val="3"/>
          <c:order val="1"/>
          <c:tx>
            <c:strRef>
              <c:f>'Sales Volume'!$F$2</c:f>
              <c:strCache>
                <c:ptCount val="1"/>
                <c:pt idx="0">
                  <c:v>Tech Hub Markets Sales Volume ($)</c:v>
                </c:pt>
              </c:strCache>
            </c:strRef>
          </c:tx>
          <c:spPr>
            <a:solidFill>
              <a:srgbClr val="48A1FA"/>
            </a:solidFill>
            <a:ln>
              <a:noFill/>
            </a:ln>
            <a:effectLst/>
          </c:spPr>
          <c:invertIfNegative val="0"/>
          <c:cat>
            <c:numRef>
              <c:f>'Sales Volume'!$A$3:$A$13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'Sales Volume'!$F$3:$F$13</c:f>
              <c:numCache>
                <c:formatCode>"$"#,##0.00</c:formatCode>
                <c:ptCount val="11"/>
                <c:pt idx="0">
                  <c:v>13003.496738</c:v>
                </c:pt>
                <c:pt idx="1">
                  <c:v>2991.0388710000002</c:v>
                </c:pt>
                <c:pt idx="2">
                  <c:v>8304.6348679999992</c:v>
                </c:pt>
                <c:pt idx="3">
                  <c:v>14380.071837</c:v>
                </c:pt>
                <c:pt idx="4">
                  <c:v>20418.680446999999</c:v>
                </c:pt>
                <c:pt idx="5">
                  <c:v>24320.907337000001</c:v>
                </c:pt>
                <c:pt idx="6">
                  <c:v>25143.710094999999</c:v>
                </c:pt>
                <c:pt idx="7">
                  <c:v>35430.405532999997</c:v>
                </c:pt>
                <c:pt idx="8">
                  <c:v>34447.153874000003</c:v>
                </c:pt>
                <c:pt idx="9">
                  <c:v>31896.184399000002</c:v>
                </c:pt>
                <c:pt idx="10">
                  <c:v>32471.786900999999</c:v>
                </c:pt>
              </c:numCache>
            </c:numRef>
          </c:val>
          <c:extLst>
            <c:ext xmlns:c16="http://schemas.microsoft.com/office/drawing/2014/chart" uri="{C3380CC4-5D6E-409C-BE32-E72D297353CC}">
              <c16:uniqueId val="{00000001-FCBD-4640-8C63-C25EE7F07D5C}"/>
            </c:ext>
          </c:extLst>
        </c:ser>
        <c:ser>
          <c:idx val="4"/>
          <c:order val="2"/>
          <c:tx>
            <c:strRef>
              <c:f>'Sales Volume'!$G$2</c:f>
              <c:strCache>
                <c:ptCount val="1"/>
                <c:pt idx="0">
                  <c:v>Tertiary Markets Sales Volume ($)</c:v>
                </c:pt>
              </c:strCache>
            </c:strRef>
          </c:tx>
          <c:spPr>
            <a:solidFill>
              <a:srgbClr val="A1A1A1"/>
            </a:solidFill>
            <a:ln>
              <a:noFill/>
            </a:ln>
            <a:effectLst/>
          </c:spPr>
          <c:invertIfNegative val="0"/>
          <c:cat>
            <c:numRef>
              <c:f>'Sales Volume'!$A$3:$A$13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'Sales Volume'!$G$3:$G$13</c:f>
              <c:numCache>
                <c:formatCode>"$"#,##0.00</c:formatCode>
                <c:ptCount val="11"/>
                <c:pt idx="0">
                  <c:v>5302.3511710000002</c:v>
                </c:pt>
                <c:pt idx="1">
                  <c:v>2304.9921810000001</c:v>
                </c:pt>
                <c:pt idx="2">
                  <c:v>3942.3678890000001</c:v>
                </c:pt>
                <c:pt idx="3">
                  <c:v>5222.8945610000001</c:v>
                </c:pt>
                <c:pt idx="4">
                  <c:v>5076.1512670000002</c:v>
                </c:pt>
                <c:pt idx="5">
                  <c:v>7111.7084210000003</c:v>
                </c:pt>
                <c:pt idx="6">
                  <c:v>9126.9642010000007</c:v>
                </c:pt>
                <c:pt idx="7">
                  <c:v>12510.418427000001</c:v>
                </c:pt>
                <c:pt idx="8">
                  <c:v>10974.397682999999</c:v>
                </c:pt>
                <c:pt idx="9">
                  <c:v>12282.269219</c:v>
                </c:pt>
                <c:pt idx="10">
                  <c:v>10205.870765</c:v>
                </c:pt>
              </c:numCache>
            </c:numRef>
          </c:val>
          <c:extLst>
            <c:ext xmlns:c16="http://schemas.microsoft.com/office/drawing/2014/chart" uri="{C3380CC4-5D6E-409C-BE32-E72D297353CC}">
              <c16:uniqueId val="{00000002-FCBD-4640-8C63-C25EE7F07D5C}"/>
            </c:ext>
          </c:extLst>
        </c:ser>
        <c:dLbls>
          <c:showLegendKey val="0"/>
          <c:showVal val="0"/>
          <c:showCatName val="0"/>
          <c:showSerName val="0"/>
          <c:showPercent val="0"/>
          <c:showBubbleSize val="0"/>
        </c:dLbls>
        <c:gapWidth val="150"/>
        <c:overlap val="100"/>
        <c:axId val="754783912"/>
        <c:axId val="754804688"/>
      </c:barChart>
      <c:lineChart>
        <c:grouping val="standard"/>
        <c:varyColors val="0"/>
        <c:ser>
          <c:idx val="2"/>
          <c:order val="3"/>
          <c:tx>
            <c:strRef>
              <c:f>'Sales Volume'!$C$2</c:f>
              <c:strCache>
                <c:ptCount val="1"/>
                <c:pt idx="0">
                  <c:v>YoY Change in Total National Transactions</c:v>
                </c:pt>
              </c:strCache>
            </c:strRef>
          </c:tx>
          <c:spPr>
            <a:ln w="28575" cap="rnd">
              <a:solidFill>
                <a:schemeClr val="tx1"/>
              </a:solidFill>
              <a:prstDash val="sysDash"/>
              <a:round/>
            </a:ln>
            <a:effectLst/>
          </c:spPr>
          <c:marker>
            <c:symbol val="none"/>
          </c:marker>
          <c:cat>
            <c:numRef>
              <c:f>'Sales Volume'!$A$3:$A$13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'Sales Volume'!$C$3:$C$13</c:f>
              <c:numCache>
                <c:formatCode>0.0%</c:formatCode>
                <c:ptCount val="11"/>
                <c:pt idx="0">
                  <c:v>-0.50834445927903871</c:v>
                </c:pt>
                <c:pt idx="1">
                  <c:v>-0.57705363204344873</c:v>
                </c:pt>
                <c:pt idx="2">
                  <c:v>0.9052969502407705</c:v>
                </c:pt>
                <c:pt idx="3">
                  <c:v>0.35551811288963775</c:v>
                </c:pt>
                <c:pt idx="4">
                  <c:v>0.28402734617775016</c:v>
                </c:pt>
                <c:pt idx="5">
                  <c:v>0.15779283639883834</c:v>
                </c:pt>
                <c:pt idx="6">
                  <c:v>0.14548494983277591</c:v>
                </c:pt>
                <c:pt idx="7">
                  <c:v>0.21094890510948905</c:v>
                </c:pt>
                <c:pt idx="8">
                  <c:v>-9.16214587100663E-2</c:v>
                </c:pt>
                <c:pt idx="9">
                  <c:v>-3.3178500331785003E-4</c:v>
                </c:pt>
                <c:pt idx="10">
                  <c:v>-9.6913375373382016E-2</c:v>
                </c:pt>
              </c:numCache>
            </c:numRef>
          </c:val>
          <c:smooth val="0"/>
          <c:extLst>
            <c:ext xmlns:c16="http://schemas.microsoft.com/office/drawing/2014/chart" uri="{C3380CC4-5D6E-409C-BE32-E72D297353CC}">
              <c16:uniqueId val="{00000003-FCBD-4640-8C63-C25EE7F07D5C}"/>
            </c:ext>
          </c:extLst>
        </c:ser>
        <c:dLbls>
          <c:showLegendKey val="0"/>
          <c:showVal val="0"/>
          <c:showCatName val="0"/>
          <c:showSerName val="0"/>
          <c:showPercent val="0"/>
          <c:showBubbleSize val="0"/>
        </c:dLbls>
        <c:marker val="1"/>
        <c:smooth val="0"/>
        <c:axId val="754801552"/>
        <c:axId val="754800768"/>
      </c:lineChart>
      <c:catAx>
        <c:axId val="75478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04688"/>
        <c:crosses val="autoZero"/>
        <c:auto val="1"/>
        <c:lblAlgn val="ctr"/>
        <c:lblOffset val="100"/>
        <c:noMultiLvlLbl val="0"/>
      </c:catAx>
      <c:valAx>
        <c:axId val="754804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Sales</a:t>
                </a:r>
                <a:r>
                  <a:rPr lang="en-US" baseline="0" dirty="0"/>
                  <a:t> Volume (Millions)</a:t>
                </a:r>
                <a:endParaRPr lang="en-US" dirty="0"/>
              </a:p>
            </c:rich>
          </c:tx>
          <c:layout>
            <c:manualLayout>
              <c:xMode val="edge"/>
              <c:yMode val="edge"/>
              <c:x val="3.8022813688212928E-3"/>
              <c:y val="0.2442284787415412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83912"/>
        <c:crosses val="autoZero"/>
        <c:crossBetween val="between"/>
      </c:valAx>
      <c:valAx>
        <c:axId val="754800768"/>
        <c:scaling>
          <c:orientation val="minMax"/>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YoY Change in # of Transactions</a:t>
                </a:r>
              </a:p>
            </c:rich>
          </c:tx>
          <c:layout>
            <c:manualLayout>
              <c:xMode val="edge"/>
              <c:yMode val="edge"/>
              <c:x val="0.97200253485424593"/>
              <c:y val="0.2079932899628394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01552"/>
        <c:crosses val="max"/>
        <c:crossBetween val="between"/>
      </c:valAx>
      <c:catAx>
        <c:axId val="754801552"/>
        <c:scaling>
          <c:orientation val="minMax"/>
        </c:scaling>
        <c:delete val="1"/>
        <c:axPos val="b"/>
        <c:numFmt formatCode="General" sourceLinked="1"/>
        <c:majorTickMark val="out"/>
        <c:minorTickMark val="none"/>
        <c:tickLblPos val="nextTo"/>
        <c:crossAx val="754800768"/>
        <c:crosses val="autoZero"/>
        <c:auto val="1"/>
        <c:lblAlgn val="ctr"/>
        <c:lblOffset val="100"/>
        <c:noMultiLvlLbl val="0"/>
      </c:catAx>
      <c:spPr>
        <a:noFill/>
        <a:ln>
          <a:noFill/>
        </a:ln>
        <a:effectLst/>
      </c:spPr>
    </c:plotArea>
    <c:legend>
      <c:legendPos val="b"/>
      <c:layout>
        <c:manualLayout>
          <c:xMode val="edge"/>
          <c:yMode val="edge"/>
          <c:x val="1.2190652974461846E-2"/>
          <c:y val="0.8898745544482175"/>
          <c:w val="0.98389336234416047"/>
          <c:h val="0.1043897083474201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sz="1800" b="1" i="0" baseline="0" dirty="0">
                <a:effectLst/>
              </a:rPr>
              <a:t>Office Assets - Price per Sq. Ft. 2008-2019</a:t>
            </a:r>
            <a:endParaRPr lang="en-US" dirty="0">
              <a:effectLst/>
            </a:endParaRPr>
          </a:p>
        </c:rich>
      </c:tx>
      <c:layout>
        <c:manualLayout>
          <c:xMode val="edge"/>
          <c:yMode val="edge"/>
          <c:x val="0.31618298378157889"/>
          <c:y val="0"/>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5088837440339558E-2"/>
          <c:y val="7.3320982165871906E-2"/>
          <c:w val="0.92209434162272907"/>
          <c:h val="0.6422919849637585"/>
        </c:manualLayout>
      </c:layout>
      <c:lineChart>
        <c:grouping val="standard"/>
        <c:varyColors val="0"/>
        <c:ser>
          <c:idx val="0"/>
          <c:order val="0"/>
          <c:tx>
            <c:v>A+,A</c:v>
          </c:tx>
          <c:spPr>
            <a:ln w="31750" cap="rnd">
              <a:solidFill>
                <a:srgbClr val="2F5796"/>
              </a:solidFill>
              <a:round/>
            </a:ln>
            <a:effectLst/>
          </c:spPr>
          <c:marker>
            <c:symbol val="none"/>
          </c:marker>
          <c:cat>
            <c:numRef>
              <c:f>'Price per Sq. Ft.'!$O$1:$ER$1</c:f>
              <c:numCache>
                <c:formatCode>[$-409]mmm\-yy;@</c:formatCode>
                <c:ptCount val="134"/>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numCache>
            </c:numRef>
          </c:cat>
          <c:val>
            <c:numRef>
              <c:f>'Price per Sq. Ft.'!$O$10:$ER$10</c:f>
              <c:numCache>
                <c:formatCode>General</c:formatCode>
                <c:ptCount val="134"/>
                <c:pt idx="0">
                  <c:v>100</c:v>
                </c:pt>
                <c:pt idx="1">
                  <c:v>96.542973531890937</c:v>
                </c:pt>
                <c:pt idx="2">
                  <c:v>98.525407462355943</c:v>
                </c:pt>
                <c:pt idx="3">
                  <c:v>99.473107100361176</c:v>
                </c:pt>
                <c:pt idx="4">
                  <c:v>98.447538592061406</c:v>
                </c:pt>
                <c:pt idx="5">
                  <c:v>105.47181464957718</c:v>
                </c:pt>
                <c:pt idx="6">
                  <c:v>105.52889126623803</c:v>
                </c:pt>
                <c:pt idx="7">
                  <c:v>107.57402431812552</c:v>
                </c:pt>
                <c:pt idx="8">
                  <c:v>110.08154592930923</c:v>
                </c:pt>
                <c:pt idx="9">
                  <c:v>108.60100315370671</c:v>
                </c:pt>
                <c:pt idx="10">
                  <c:v>103.35592077689313</c:v>
                </c:pt>
                <c:pt idx="11">
                  <c:v>100.90540325125299</c:v>
                </c:pt>
                <c:pt idx="12">
                  <c:v>98.561347974160213</c:v>
                </c:pt>
                <c:pt idx="13">
                  <c:v>98.577887755248412</c:v>
                </c:pt>
                <c:pt idx="14">
                  <c:v>100.46425019130754</c:v>
                </c:pt>
                <c:pt idx="15">
                  <c:v>95.077699899654533</c:v>
                </c:pt>
                <c:pt idx="16">
                  <c:v>92.655308329511115</c:v>
                </c:pt>
                <c:pt idx="17">
                  <c:v>81.812556382869957</c:v>
                </c:pt>
                <c:pt idx="18">
                  <c:v>80.610960225493329</c:v>
                </c:pt>
                <c:pt idx="19">
                  <c:v>75.581730453844372</c:v>
                </c:pt>
                <c:pt idx="20">
                  <c:v>70.904400172763729</c:v>
                </c:pt>
                <c:pt idx="21">
                  <c:v>70.798354306556575</c:v>
                </c:pt>
                <c:pt idx="22">
                  <c:v>74.273312078671424</c:v>
                </c:pt>
                <c:pt idx="23">
                  <c:v>73.437095454335193</c:v>
                </c:pt>
                <c:pt idx="24">
                  <c:v>69.175400711589347</c:v>
                </c:pt>
                <c:pt idx="25">
                  <c:v>66.372709688937661</c:v>
                </c:pt>
                <c:pt idx="26">
                  <c:v>60.920411282596746</c:v>
                </c:pt>
                <c:pt idx="27">
                  <c:v>60.695231713011445</c:v>
                </c:pt>
                <c:pt idx="28">
                  <c:v>63.155457663022673</c:v>
                </c:pt>
                <c:pt idx="29">
                  <c:v>67.480493561896239</c:v>
                </c:pt>
                <c:pt idx="30">
                  <c:v>68.986443719264585</c:v>
                </c:pt>
                <c:pt idx="31">
                  <c:v>68.073843769370143</c:v>
                </c:pt>
                <c:pt idx="32">
                  <c:v>70.85937178059217</c:v>
                </c:pt>
                <c:pt idx="33">
                  <c:v>72.172821666237468</c:v>
                </c:pt>
                <c:pt idx="34">
                  <c:v>71.081631301120666</c:v>
                </c:pt>
                <c:pt idx="35">
                  <c:v>73.904598800571705</c:v>
                </c:pt>
                <c:pt idx="36">
                  <c:v>77.841354137693372</c:v>
                </c:pt>
                <c:pt idx="37">
                  <c:v>80.940184339715117</c:v>
                </c:pt>
                <c:pt idx="38">
                  <c:v>81.857211374104139</c:v>
                </c:pt>
                <c:pt idx="39">
                  <c:v>84.292371107234771</c:v>
                </c:pt>
                <c:pt idx="40">
                  <c:v>84.976922478902949</c:v>
                </c:pt>
                <c:pt idx="41">
                  <c:v>83.104687492696499</c:v>
                </c:pt>
                <c:pt idx="42">
                  <c:v>80.59243524086051</c:v>
                </c:pt>
                <c:pt idx="43">
                  <c:v>81.102656728864858</c:v>
                </c:pt>
                <c:pt idx="44">
                  <c:v>79.724903978202818</c:v>
                </c:pt>
                <c:pt idx="45">
                  <c:v>80.856319563721541</c:v>
                </c:pt>
                <c:pt idx="46">
                  <c:v>80.777631360434981</c:v>
                </c:pt>
                <c:pt idx="47">
                  <c:v>79.737000556770326</c:v>
                </c:pt>
                <c:pt idx="48">
                  <c:v>79.946749802728775</c:v>
                </c:pt>
                <c:pt idx="49">
                  <c:v>79.171045620944525</c:v>
                </c:pt>
                <c:pt idx="50">
                  <c:v>79.916404932309391</c:v>
                </c:pt>
                <c:pt idx="51">
                  <c:v>80.371615597327846</c:v>
                </c:pt>
                <c:pt idx="52">
                  <c:v>78.162097483863278</c:v>
                </c:pt>
                <c:pt idx="53">
                  <c:v>79.181369216644043</c:v>
                </c:pt>
                <c:pt idx="54">
                  <c:v>81.356773527925867</c:v>
                </c:pt>
                <c:pt idx="55">
                  <c:v>83.418137432068548</c:v>
                </c:pt>
                <c:pt idx="56">
                  <c:v>83.651510331574102</c:v>
                </c:pt>
                <c:pt idx="57">
                  <c:v>81.699971970752642</c:v>
                </c:pt>
                <c:pt idx="58">
                  <c:v>83.667074972084919</c:v>
                </c:pt>
                <c:pt idx="59">
                  <c:v>83.628869877617433</c:v>
                </c:pt>
                <c:pt idx="60">
                  <c:v>82.441342070664518</c:v>
                </c:pt>
                <c:pt idx="61">
                  <c:v>81.4443024685133</c:v>
                </c:pt>
                <c:pt idx="62">
                  <c:v>81.050501482831521</c:v>
                </c:pt>
                <c:pt idx="63">
                  <c:v>80.013816909216985</c:v>
                </c:pt>
                <c:pt idx="64">
                  <c:v>82.618538276631611</c:v>
                </c:pt>
                <c:pt idx="65">
                  <c:v>81.633353482656773</c:v>
                </c:pt>
                <c:pt idx="66">
                  <c:v>82.491976849571685</c:v>
                </c:pt>
                <c:pt idx="67">
                  <c:v>80.946564391702182</c:v>
                </c:pt>
                <c:pt idx="68">
                  <c:v>80.78818060849953</c:v>
                </c:pt>
                <c:pt idx="69">
                  <c:v>84.005115646568413</c:v>
                </c:pt>
                <c:pt idx="70">
                  <c:v>81.847895155034195</c:v>
                </c:pt>
                <c:pt idx="71">
                  <c:v>81.615389942598867</c:v>
                </c:pt>
                <c:pt idx="72">
                  <c:v>84.010810682447442</c:v>
                </c:pt>
                <c:pt idx="73">
                  <c:v>85.834409524979748</c:v>
                </c:pt>
                <c:pt idx="74">
                  <c:v>85.80941852555415</c:v>
                </c:pt>
                <c:pt idx="75">
                  <c:v>86.930891975323732</c:v>
                </c:pt>
                <c:pt idx="76">
                  <c:v>88.498431796653264</c:v>
                </c:pt>
                <c:pt idx="77">
                  <c:v>90.779524691230989</c:v>
                </c:pt>
                <c:pt idx="78">
                  <c:v>89.669484294622222</c:v>
                </c:pt>
                <c:pt idx="79">
                  <c:v>90.463342746439608</c:v>
                </c:pt>
                <c:pt idx="80">
                  <c:v>93.611585443724678</c:v>
                </c:pt>
                <c:pt idx="81">
                  <c:v>93.189615521143324</c:v>
                </c:pt>
                <c:pt idx="82">
                  <c:v>96.656315491233613</c:v>
                </c:pt>
                <c:pt idx="83">
                  <c:v>97.005254637679911</c:v>
                </c:pt>
                <c:pt idx="84">
                  <c:v>98.836351048673677</c:v>
                </c:pt>
                <c:pt idx="85">
                  <c:v>100.67686575956922</c:v>
                </c:pt>
                <c:pt idx="86">
                  <c:v>101.50427925533214</c:v>
                </c:pt>
                <c:pt idx="87">
                  <c:v>104.50003736695707</c:v>
                </c:pt>
                <c:pt idx="88">
                  <c:v>105.82047978958022</c:v>
                </c:pt>
                <c:pt idx="89">
                  <c:v>103.94263573030049</c:v>
                </c:pt>
                <c:pt idx="90">
                  <c:v>103.19832140429268</c:v>
                </c:pt>
                <c:pt idx="91">
                  <c:v>103.62819721866265</c:v>
                </c:pt>
                <c:pt idx="92">
                  <c:v>103.67947403227504</c:v>
                </c:pt>
                <c:pt idx="93">
                  <c:v>101.70640198862056</c:v>
                </c:pt>
                <c:pt idx="94">
                  <c:v>101.41167582286954</c:v>
                </c:pt>
                <c:pt idx="95">
                  <c:v>102.13338193097283</c:v>
                </c:pt>
                <c:pt idx="96">
                  <c:v>98.638851502530443</c:v>
                </c:pt>
                <c:pt idx="97">
                  <c:v>103.3579650798667</c:v>
                </c:pt>
                <c:pt idx="98">
                  <c:v>103.66387178303675</c:v>
                </c:pt>
                <c:pt idx="99">
                  <c:v>102.94555851942178</c:v>
                </c:pt>
                <c:pt idx="100">
                  <c:v>104.47726796879184</c:v>
                </c:pt>
                <c:pt idx="101">
                  <c:v>107.72977549040301</c:v>
                </c:pt>
                <c:pt idx="102">
                  <c:v>110.8111606155388</c:v>
                </c:pt>
                <c:pt idx="103">
                  <c:v>110.60670076846984</c:v>
                </c:pt>
                <c:pt idx="104">
                  <c:v>109.03887619534638</c:v>
                </c:pt>
                <c:pt idx="105">
                  <c:v>110.40981102097969</c:v>
                </c:pt>
                <c:pt idx="106">
                  <c:v>111.93939826358353</c:v>
                </c:pt>
                <c:pt idx="107">
                  <c:v>112.11520294663305</c:v>
                </c:pt>
                <c:pt idx="108">
                  <c:v>113.17073755173949</c:v>
                </c:pt>
                <c:pt idx="109">
                  <c:v>107.14632980995071</c:v>
                </c:pt>
                <c:pt idx="110">
                  <c:v>107.52305911968389</c:v>
                </c:pt>
                <c:pt idx="111">
                  <c:v>109.04127778123119</c:v>
                </c:pt>
                <c:pt idx="112">
                  <c:v>108.69090681680214</c:v>
                </c:pt>
                <c:pt idx="113">
                  <c:v>106.50038916973949</c:v>
                </c:pt>
                <c:pt idx="114">
                  <c:v>105.19624475781346</c:v>
                </c:pt>
                <c:pt idx="115">
                  <c:v>104.95559456953616</c:v>
                </c:pt>
                <c:pt idx="116">
                  <c:v>105.43234160372532</c:v>
                </c:pt>
                <c:pt idx="117">
                  <c:v>106.53395495903575</c:v>
                </c:pt>
                <c:pt idx="118">
                  <c:v>104.15479999383214</c:v>
                </c:pt>
                <c:pt idx="119">
                  <c:v>104.35647679506587</c:v>
                </c:pt>
                <c:pt idx="120">
                  <c:v>105.6368820409246</c:v>
                </c:pt>
                <c:pt idx="121">
                  <c:v>105.09710546577841</c:v>
                </c:pt>
                <c:pt idx="122">
                  <c:v>107.18201243333783</c:v>
                </c:pt>
                <c:pt idx="123">
                  <c:v>103.5254770385018</c:v>
                </c:pt>
                <c:pt idx="124">
                  <c:v>101.64079087715423</c:v>
                </c:pt>
                <c:pt idx="125">
                  <c:v>104.05722415032615</c:v>
                </c:pt>
                <c:pt idx="126">
                  <c:v>104.44532472745355</c:v>
                </c:pt>
                <c:pt idx="127">
                  <c:v>106.85558748297737</c:v>
                </c:pt>
                <c:pt idx="128">
                  <c:v>105.16782330517212</c:v>
                </c:pt>
                <c:pt idx="129">
                  <c:v>103.44175463840524</c:v>
                </c:pt>
                <c:pt idx="130">
                  <c:v>105.33327215646993</c:v>
                </c:pt>
                <c:pt idx="131">
                  <c:v>107.24686331124104</c:v>
                </c:pt>
                <c:pt idx="132">
                  <c:v>108.26718808839189</c:v>
                </c:pt>
                <c:pt idx="133">
                  <c:v>110.98069270010835</c:v>
                </c:pt>
              </c:numCache>
            </c:numRef>
          </c:val>
          <c:smooth val="0"/>
          <c:extLst>
            <c:ext xmlns:c16="http://schemas.microsoft.com/office/drawing/2014/chart" uri="{C3380CC4-5D6E-409C-BE32-E72D297353CC}">
              <c16:uniqueId val="{00000000-E32F-5E43-BF23-152CCF4E2B2C}"/>
            </c:ext>
          </c:extLst>
        </c:ser>
        <c:ser>
          <c:idx val="1"/>
          <c:order val="1"/>
          <c:tx>
            <c:v>B,C</c:v>
          </c:tx>
          <c:spPr>
            <a:ln w="31750" cap="rnd">
              <a:solidFill>
                <a:srgbClr val="48A1FA"/>
              </a:solidFill>
              <a:round/>
            </a:ln>
            <a:effectLst/>
          </c:spPr>
          <c:marker>
            <c:symbol val="none"/>
          </c:marker>
          <c:cat>
            <c:numRef>
              <c:f>'Price per Sq. Ft.'!$O$1:$ER$1</c:f>
              <c:numCache>
                <c:formatCode>[$-409]mmm\-yy;@</c:formatCode>
                <c:ptCount val="134"/>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numCache>
            </c:numRef>
          </c:cat>
          <c:val>
            <c:numRef>
              <c:f>'Price per Sq. Ft.'!$O$11:$ER$11</c:f>
              <c:numCache>
                <c:formatCode>General</c:formatCode>
                <c:ptCount val="134"/>
                <c:pt idx="0">
                  <c:v>100</c:v>
                </c:pt>
                <c:pt idx="1">
                  <c:v>99.144223087592295</c:v>
                </c:pt>
                <c:pt idx="2">
                  <c:v>98.743720033163513</c:v>
                </c:pt>
                <c:pt idx="3">
                  <c:v>96.959300022326772</c:v>
                </c:pt>
                <c:pt idx="4">
                  <c:v>95.737188313095118</c:v>
                </c:pt>
                <c:pt idx="5">
                  <c:v>94.619016704465935</c:v>
                </c:pt>
                <c:pt idx="6">
                  <c:v>91.900710920649502</c:v>
                </c:pt>
                <c:pt idx="7">
                  <c:v>90.848117015377511</c:v>
                </c:pt>
                <c:pt idx="8">
                  <c:v>90.945113484797375</c:v>
                </c:pt>
                <c:pt idx="9">
                  <c:v>90.07335224020413</c:v>
                </c:pt>
                <c:pt idx="10">
                  <c:v>88.539699838474348</c:v>
                </c:pt>
                <c:pt idx="11">
                  <c:v>86.82917124779334</c:v>
                </c:pt>
                <c:pt idx="12">
                  <c:v>84.61636647422867</c:v>
                </c:pt>
                <c:pt idx="13">
                  <c:v>82.20425618494626</c:v>
                </c:pt>
                <c:pt idx="14">
                  <c:v>80.534979287707387</c:v>
                </c:pt>
                <c:pt idx="15">
                  <c:v>78.424488220595705</c:v>
                </c:pt>
                <c:pt idx="16">
                  <c:v>77.127641603125056</c:v>
                </c:pt>
                <c:pt idx="17">
                  <c:v>75.912291779024926</c:v>
                </c:pt>
                <c:pt idx="18">
                  <c:v>74.362170388973354</c:v>
                </c:pt>
                <c:pt idx="19">
                  <c:v>70.588455966170613</c:v>
                </c:pt>
                <c:pt idx="20">
                  <c:v>68.297388546913751</c:v>
                </c:pt>
                <c:pt idx="21">
                  <c:v>65.038206515055336</c:v>
                </c:pt>
                <c:pt idx="22">
                  <c:v>62.974228456557071</c:v>
                </c:pt>
                <c:pt idx="23">
                  <c:v>61.802399821460106</c:v>
                </c:pt>
                <c:pt idx="24">
                  <c:v>62.178315897285138</c:v>
                </c:pt>
                <c:pt idx="25">
                  <c:v>60.805070696184757</c:v>
                </c:pt>
                <c:pt idx="26">
                  <c:v>60.569266845284197</c:v>
                </c:pt>
                <c:pt idx="27">
                  <c:v>61.148309764054929</c:v>
                </c:pt>
                <c:pt idx="28">
                  <c:v>59.912473897888454</c:v>
                </c:pt>
                <c:pt idx="29">
                  <c:v>59.591254063131018</c:v>
                </c:pt>
                <c:pt idx="30">
                  <c:v>59.736338673607051</c:v>
                </c:pt>
                <c:pt idx="31">
                  <c:v>60.409260417998198</c:v>
                </c:pt>
                <c:pt idx="32">
                  <c:v>59.93155257309769</c:v>
                </c:pt>
                <c:pt idx="33">
                  <c:v>60.772398348385096</c:v>
                </c:pt>
                <c:pt idx="34">
                  <c:v>63.71204286149743</c:v>
                </c:pt>
                <c:pt idx="35">
                  <c:v>64.003223336118381</c:v>
                </c:pt>
                <c:pt idx="36">
                  <c:v>65.052680956970306</c:v>
                </c:pt>
                <c:pt idx="37">
                  <c:v>66.472057033961292</c:v>
                </c:pt>
                <c:pt idx="38">
                  <c:v>66.167329488301434</c:v>
                </c:pt>
                <c:pt idx="39">
                  <c:v>64.588030866817277</c:v>
                </c:pt>
                <c:pt idx="40">
                  <c:v>64.980499813756893</c:v>
                </c:pt>
                <c:pt idx="41">
                  <c:v>65.162520814000487</c:v>
                </c:pt>
                <c:pt idx="42">
                  <c:v>66.220748846856253</c:v>
                </c:pt>
                <c:pt idx="43">
                  <c:v>69.888631146063091</c:v>
                </c:pt>
                <c:pt idx="44">
                  <c:v>72.313999576764701</c:v>
                </c:pt>
                <c:pt idx="45">
                  <c:v>74.103452555170051</c:v>
                </c:pt>
                <c:pt idx="46">
                  <c:v>72.634790677247764</c:v>
                </c:pt>
                <c:pt idx="47">
                  <c:v>72.853207489260768</c:v>
                </c:pt>
                <c:pt idx="48">
                  <c:v>72.622832719117099</c:v>
                </c:pt>
                <c:pt idx="49">
                  <c:v>73.080226947692012</c:v>
                </c:pt>
                <c:pt idx="50">
                  <c:v>72.081565018041999</c:v>
                </c:pt>
                <c:pt idx="51">
                  <c:v>72.86880968872353</c:v>
                </c:pt>
                <c:pt idx="52">
                  <c:v>74.61897755916263</c:v>
                </c:pt>
                <c:pt idx="53">
                  <c:v>76.490444608160857</c:v>
                </c:pt>
                <c:pt idx="54">
                  <c:v>76.298376313400624</c:v>
                </c:pt>
                <c:pt idx="55">
                  <c:v>73.489416531331869</c:v>
                </c:pt>
                <c:pt idx="56">
                  <c:v>72.811596963871636</c:v>
                </c:pt>
                <c:pt idx="57">
                  <c:v>70.946635491471355</c:v>
                </c:pt>
                <c:pt idx="58">
                  <c:v>73.6369896646613</c:v>
                </c:pt>
                <c:pt idx="59">
                  <c:v>74.435656375630501</c:v>
                </c:pt>
                <c:pt idx="60">
                  <c:v>74.929618841715623</c:v>
                </c:pt>
                <c:pt idx="61">
                  <c:v>75.803369972560546</c:v>
                </c:pt>
                <c:pt idx="62">
                  <c:v>77.92457007622103</c:v>
                </c:pt>
                <c:pt idx="63">
                  <c:v>77.96503420344176</c:v>
                </c:pt>
                <c:pt idx="64">
                  <c:v>77.142335072332358</c:v>
                </c:pt>
                <c:pt idx="65">
                  <c:v>75.069717086174592</c:v>
                </c:pt>
                <c:pt idx="66">
                  <c:v>75.132330930852461</c:v>
                </c:pt>
                <c:pt idx="67">
                  <c:v>76.795032349166021</c:v>
                </c:pt>
                <c:pt idx="68">
                  <c:v>76.844965911664033</c:v>
                </c:pt>
                <c:pt idx="69">
                  <c:v>78.781595910210555</c:v>
                </c:pt>
                <c:pt idx="70">
                  <c:v>76.226586623220342</c:v>
                </c:pt>
                <c:pt idx="71">
                  <c:v>78.760243079285118</c:v>
                </c:pt>
                <c:pt idx="72">
                  <c:v>78.875446774899999</c:v>
                </c:pt>
                <c:pt idx="73">
                  <c:v>77.765453738569846</c:v>
                </c:pt>
                <c:pt idx="74">
                  <c:v>79.264374003920949</c:v>
                </c:pt>
                <c:pt idx="75">
                  <c:v>81.592932371408949</c:v>
                </c:pt>
                <c:pt idx="76">
                  <c:v>83.096512791916183</c:v>
                </c:pt>
                <c:pt idx="77">
                  <c:v>84.393284846904322</c:v>
                </c:pt>
                <c:pt idx="78">
                  <c:v>84.465526572134777</c:v>
                </c:pt>
                <c:pt idx="79">
                  <c:v>82.57675636704181</c:v>
                </c:pt>
                <c:pt idx="80">
                  <c:v>81.962077241792073</c:v>
                </c:pt>
                <c:pt idx="81">
                  <c:v>81.760604753926799</c:v>
                </c:pt>
                <c:pt idx="82">
                  <c:v>83.625827195015773</c:v>
                </c:pt>
                <c:pt idx="83">
                  <c:v>81.775274922358321</c:v>
                </c:pt>
                <c:pt idx="84">
                  <c:v>82.66508960802642</c:v>
                </c:pt>
                <c:pt idx="85">
                  <c:v>84.04294370257621</c:v>
                </c:pt>
                <c:pt idx="86">
                  <c:v>84.080252904756236</c:v>
                </c:pt>
                <c:pt idx="87">
                  <c:v>86.448925887828281</c:v>
                </c:pt>
                <c:pt idx="88">
                  <c:v>85.822577734067579</c:v>
                </c:pt>
                <c:pt idx="89">
                  <c:v>86.866592293697124</c:v>
                </c:pt>
                <c:pt idx="90">
                  <c:v>87.231841274369742</c:v>
                </c:pt>
                <c:pt idx="91">
                  <c:v>90.358618977931968</c:v>
                </c:pt>
                <c:pt idx="92">
                  <c:v>93.179769725889201</c:v>
                </c:pt>
                <c:pt idx="93">
                  <c:v>92.81742402187885</c:v>
                </c:pt>
                <c:pt idx="94">
                  <c:v>92.334697189875172</c:v>
                </c:pt>
                <c:pt idx="95">
                  <c:v>92.2089102819007</c:v>
                </c:pt>
                <c:pt idx="96">
                  <c:v>90.989054087764586</c:v>
                </c:pt>
                <c:pt idx="97">
                  <c:v>90.899085132320195</c:v>
                </c:pt>
                <c:pt idx="98">
                  <c:v>89.485529589119253</c:v>
                </c:pt>
                <c:pt idx="99">
                  <c:v>86.441194690424254</c:v>
                </c:pt>
                <c:pt idx="100">
                  <c:v>86.325417795725173</c:v>
                </c:pt>
                <c:pt idx="101">
                  <c:v>84.555803097819478</c:v>
                </c:pt>
                <c:pt idx="102">
                  <c:v>85.353896609704478</c:v>
                </c:pt>
                <c:pt idx="103">
                  <c:v>84.437374574836539</c:v>
                </c:pt>
                <c:pt idx="104">
                  <c:v>82.362957768788547</c:v>
                </c:pt>
                <c:pt idx="105">
                  <c:v>83.953389500940716</c:v>
                </c:pt>
                <c:pt idx="106">
                  <c:v>85.121485351757585</c:v>
                </c:pt>
                <c:pt idx="107">
                  <c:v>86.214259114785804</c:v>
                </c:pt>
                <c:pt idx="108">
                  <c:v>86.258041272477726</c:v>
                </c:pt>
                <c:pt idx="109">
                  <c:v>87.990188322928049</c:v>
                </c:pt>
                <c:pt idx="110">
                  <c:v>90.077620942327187</c:v>
                </c:pt>
                <c:pt idx="111">
                  <c:v>90.43863384196284</c:v>
                </c:pt>
                <c:pt idx="112">
                  <c:v>90.875802997160122</c:v>
                </c:pt>
                <c:pt idx="113">
                  <c:v>91.242324200190382</c:v>
                </c:pt>
                <c:pt idx="114">
                  <c:v>90.677135922698824</c:v>
                </c:pt>
                <c:pt idx="115">
                  <c:v>89.824467333780305</c:v>
                </c:pt>
                <c:pt idx="116">
                  <c:v>90.397759621088355</c:v>
                </c:pt>
                <c:pt idx="117">
                  <c:v>91.417667198095216</c:v>
                </c:pt>
                <c:pt idx="118">
                  <c:v>91.071487572321502</c:v>
                </c:pt>
                <c:pt idx="119">
                  <c:v>90.153012932443161</c:v>
                </c:pt>
                <c:pt idx="120">
                  <c:v>92.512062695117763</c:v>
                </c:pt>
                <c:pt idx="121">
                  <c:v>90.343659879880761</c:v>
                </c:pt>
                <c:pt idx="122">
                  <c:v>89.185122007289124</c:v>
                </c:pt>
                <c:pt idx="123">
                  <c:v>89.170484459943694</c:v>
                </c:pt>
                <c:pt idx="124">
                  <c:v>90.038671365532153</c:v>
                </c:pt>
                <c:pt idx="125">
                  <c:v>91.688375611115248</c:v>
                </c:pt>
                <c:pt idx="126">
                  <c:v>94.625438398271086</c:v>
                </c:pt>
                <c:pt idx="127">
                  <c:v>96.643495287860787</c:v>
                </c:pt>
                <c:pt idx="128">
                  <c:v>96.246492009954252</c:v>
                </c:pt>
                <c:pt idx="129">
                  <c:v>95.920551438023665</c:v>
                </c:pt>
                <c:pt idx="130">
                  <c:v>98.234970894767955</c:v>
                </c:pt>
                <c:pt idx="131">
                  <c:v>100.45354494041592</c:v>
                </c:pt>
                <c:pt idx="132">
                  <c:v>99.695482161322133</c:v>
                </c:pt>
                <c:pt idx="133">
                  <c:v>102.31140899651336</c:v>
                </c:pt>
              </c:numCache>
            </c:numRef>
          </c:val>
          <c:smooth val="0"/>
          <c:extLst>
            <c:ext xmlns:c16="http://schemas.microsoft.com/office/drawing/2014/chart" uri="{C3380CC4-5D6E-409C-BE32-E72D297353CC}">
              <c16:uniqueId val="{00000001-E32F-5E43-BF23-152CCF4E2B2C}"/>
            </c:ext>
          </c:extLst>
        </c:ser>
        <c:dLbls>
          <c:showLegendKey val="0"/>
          <c:showVal val="0"/>
          <c:showCatName val="0"/>
          <c:showSerName val="0"/>
          <c:showPercent val="0"/>
          <c:showBubbleSize val="0"/>
        </c:dLbls>
        <c:smooth val="0"/>
        <c:axId val="754798024"/>
        <c:axId val="754801160"/>
      </c:lineChart>
      <c:dateAx>
        <c:axId val="75479802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754801160"/>
        <c:crosses val="autoZero"/>
        <c:auto val="0"/>
        <c:lblOffset val="100"/>
        <c:baseTimeUnit val="months"/>
        <c:majorUnit val="7"/>
        <c:majorTimeUnit val="months"/>
      </c:dateAx>
      <c:valAx>
        <c:axId val="75480116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54798024"/>
        <c:crossesAt val="39448"/>
        <c:crossBetween val="between"/>
      </c:valAx>
      <c:spPr>
        <a:noFill/>
        <a:ln>
          <a:noFill/>
        </a:ln>
        <a:effectLst/>
      </c:spPr>
    </c:plotArea>
    <c:legend>
      <c:legendPos val="b"/>
      <c:layout>
        <c:manualLayout>
          <c:xMode val="edge"/>
          <c:yMode val="edge"/>
          <c:x val="1.3961915375534342E-2"/>
          <c:y val="0.93697941932901785"/>
          <c:w val="0.97068900114558787"/>
          <c:h val="5.35080967217383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dirty="0"/>
              <a:t>Office Assets - Price per Sq. Ft. 2000-2018</a:t>
            </a:r>
          </a:p>
        </c:rich>
      </c:tx>
      <c:layout>
        <c:manualLayout>
          <c:xMode val="edge"/>
          <c:yMode val="edge"/>
          <c:x val="0.29994228145515078"/>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5157700692132531E-2"/>
          <c:y val="0.10423062512996237"/>
          <c:w val="0.91973655270235677"/>
          <c:h val="0.6431257841159016"/>
        </c:manualLayout>
      </c:layout>
      <c:lineChart>
        <c:grouping val="standard"/>
        <c:varyColors val="0"/>
        <c:ser>
          <c:idx val="0"/>
          <c:order val="0"/>
          <c:tx>
            <c:strRef>
              <c:f>PPSF!$D$2</c:f>
              <c:strCache>
                <c:ptCount val="1"/>
                <c:pt idx="0">
                  <c:v>Gateway Markets</c:v>
                </c:pt>
              </c:strCache>
            </c:strRef>
          </c:tx>
          <c:spPr>
            <a:ln w="31750" cap="rnd">
              <a:solidFill>
                <a:srgbClr val="2F5496"/>
              </a:solidFill>
              <a:round/>
            </a:ln>
            <a:effectLst/>
          </c:spPr>
          <c:marker>
            <c:symbol val="none"/>
          </c:marker>
          <c:cat>
            <c:numRef>
              <c:f>PPSF!$A$3:$A$21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PPSF!$F$3:$F$21</c:f>
              <c:numCache>
                <c:formatCode>0.0</c:formatCode>
                <c:ptCount val="19"/>
                <c:pt idx="0">
                  <c:v>100</c:v>
                </c:pt>
                <c:pt idx="1">
                  <c:v>113.86245571829501</c:v>
                </c:pt>
                <c:pt idx="2">
                  <c:v>119.78045405247815</c:v>
                </c:pt>
                <c:pt idx="3">
                  <c:v>115.35390822561115</c:v>
                </c:pt>
                <c:pt idx="4">
                  <c:v>120.26638877694063</c:v>
                </c:pt>
                <c:pt idx="5">
                  <c:v>143.05854426354074</c:v>
                </c:pt>
                <c:pt idx="6">
                  <c:v>160.89762997924552</c:v>
                </c:pt>
                <c:pt idx="7">
                  <c:v>213.34964060788667</c:v>
                </c:pt>
                <c:pt idx="8">
                  <c:v>226.52640872242148</c:v>
                </c:pt>
                <c:pt idx="9">
                  <c:v>138.00307159520472</c:v>
                </c:pt>
                <c:pt idx="10">
                  <c:v>153.94746395058647</c:v>
                </c:pt>
                <c:pt idx="11">
                  <c:v>160.5029019535171</c:v>
                </c:pt>
                <c:pt idx="12">
                  <c:v>166.26779113491042</c:v>
                </c:pt>
                <c:pt idx="13">
                  <c:v>178.45052818356316</c:v>
                </c:pt>
                <c:pt idx="14">
                  <c:v>202.39100285637258</c:v>
                </c:pt>
                <c:pt idx="15">
                  <c:v>218.58733798768029</c:v>
                </c:pt>
                <c:pt idx="16">
                  <c:v>215.02766272227754</c:v>
                </c:pt>
                <c:pt idx="17">
                  <c:v>205.63596084538972</c:v>
                </c:pt>
                <c:pt idx="18">
                  <c:v>221.63116416883514</c:v>
                </c:pt>
              </c:numCache>
            </c:numRef>
          </c:val>
          <c:smooth val="0"/>
          <c:extLst>
            <c:ext xmlns:c16="http://schemas.microsoft.com/office/drawing/2014/chart" uri="{C3380CC4-5D6E-409C-BE32-E72D297353CC}">
              <c16:uniqueId val="{00000000-8E8F-413C-9DD5-08BDBF69238A}"/>
            </c:ext>
          </c:extLst>
        </c:ser>
        <c:ser>
          <c:idx val="1"/>
          <c:order val="1"/>
          <c:tx>
            <c:strRef>
              <c:f>PPSF!$H$2</c:f>
              <c:strCache>
                <c:ptCount val="1"/>
                <c:pt idx="0">
                  <c:v>Tech Hub Markets</c:v>
                </c:pt>
              </c:strCache>
            </c:strRef>
          </c:tx>
          <c:spPr>
            <a:ln w="31750" cap="rnd">
              <a:solidFill>
                <a:srgbClr val="48A1FA"/>
              </a:solidFill>
              <a:round/>
            </a:ln>
            <a:effectLst/>
          </c:spPr>
          <c:marker>
            <c:symbol val="none"/>
          </c:marker>
          <c:cat>
            <c:numRef>
              <c:f>PPSF!$A$3:$A$21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PPSF!$J$3:$J$21</c:f>
              <c:numCache>
                <c:formatCode>0.0</c:formatCode>
                <c:ptCount val="19"/>
                <c:pt idx="0">
                  <c:v>100</c:v>
                </c:pt>
                <c:pt idx="1">
                  <c:v>101.10565159031817</c:v>
                </c:pt>
                <c:pt idx="2">
                  <c:v>113.00192563179866</c:v>
                </c:pt>
                <c:pt idx="3">
                  <c:v>104.94411099870422</c:v>
                </c:pt>
                <c:pt idx="4">
                  <c:v>115.30984895780134</c:v>
                </c:pt>
                <c:pt idx="5">
                  <c:v>135.1931005201811</c:v>
                </c:pt>
                <c:pt idx="6">
                  <c:v>145.7342655690191</c:v>
                </c:pt>
                <c:pt idx="7">
                  <c:v>162.18373271660147</c:v>
                </c:pt>
                <c:pt idx="8">
                  <c:v>155.52580038650336</c:v>
                </c:pt>
                <c:pt idx="9">
                  <c:v>116.45870418732318</c:v>
                </c:pt>
                <c:pt idx="10">
                  <c:v>132.59409680865502</c:v>
                </c:pt>
                <c:pt idx="11">
                  <c:v>134.25554310196571</c:v>
                </c:pt>
                <c:pt idx="12">
                  <c:v>146.25884925374035</c:v>
                </c:pt>
                <c:pt idx="13">
                  <c:v>142.54613031469711</c:v>
                </c:pt>
                <c:pt idx="14">
                  <c:v>140.0278445728724</c:v>
                </c:pt>
                <c:pt idx="15">
                  <c:v>165.97339237688402</c:v>
                </c:pt>
                <c:pt idx="16">
                  <c:v>177.15695837406983</c:v>
                </c:pt>
                <c:pt idx="17">
                  <c:v>176.14386433308317</c:v>
                </c:pt>
                <c:pt idx="18">
                  <c:v>187.45951706256409</c:v>
                </c:pt>
              </c:numCache>
            </c:numRef>
          </c:val>
          <c:smooth val="0"/>
          <c:extLst>
            <c:ext xmlns:c16="http://schemas.microsoft.com/office/drawing/2014/chart" uri="{C3380CC4-5D6E-409C-BE32-E72D297353CC}">
              <c16:uniqueId val="{00000001-8E8F-413C-9DD5-08BDBF69238A}"/>
            </c:ext>
          </c:extLst>
        </c:ser>
        <c:dLbls>
          <c:showLegendKey val="0"/>
          <c:showVal val="0"/>
          <c:showCatName val="0"/>
          <c:showSerName val="0"/>
          <c:showPercent val="0"/>
          <c:showBubbleSize val="0"/>
        </c:dLbls>
        <c:smooth val="0"/>
        <c:axId val="754802728"/>
        <c:axId val="754805080"/>
      </c:lineChart>
      <c:catAx>
        <c:axId val="75480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4805080"/>
        <c:crosses val="autoZero"/>
        <c:auto val="1"/>
        <c:lblAlgn val="ctr"/>
        <c:lblOffset val="100"/>
        <c:noMultiLvlLbl val="0"/>
      </c:catAx>
      <c:valAx>
        <c:axId val="75480508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4802728"/>
        <c:crosses val="autoZero"/>
        <c:crossBetween val="between"/>
        <c:majorUnit val="25"/>
      </c:valAx>
      <c:spPr>
        <a:noFill/>
        <a:ln>
          <a:noFill/>
        </a:ln>
        <a:effectLst/>
      </c:spPr>
    </c:plotArea>
    <c:legend>
      <c:legendPos val="r"/>
      <c:layout>
        <c:manualLayout>
          <c:xMode val="edge"/>
          <c:yMode val="edge"/>
          <c:x val="4.3218181924082775E-3"/>
          <c:y val="0.92563026825157835"/>
          <c:w val="0.98859165713594477"/>
          <c:h val="7.291776027996499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dirty="0"/>
              <a:t>Office Assets - Price per Sq. Ft. 2009-2018</a:t>
            </a:r>
          </a:p>
        </c:rich>
      </c:tx>
      <c:layout>
        <c:manualLayout>
          <c:xMode val="edge"/>
          <c:yMode val="edge"/>
          <c:x val="0.28752347217677499"/>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4.991603321274906E-2"/>
          <c:y val="0.13879591820772716"/>
          <c:w val="0.938454257270393"/>
          <c:h val="0.59653725463563634"/>
        </c:manualLayout>
      </c:layout>
      <c:lineChart>
        <c:grouping val="standard"/>
        <c:varyColors val="0"/>
        <c:ser>
          <c:idx val="0"/>
          <c:order val="0"/>
          <c:tx>
            <c:strRef>
              <c:f>PPSF!$D$2</c:f>
              <c:strCache>
                <c:ptCount val="1"/>
                <c:pt idx="0">
                  <c:v>Gateway Markets</c:v>
                </c:pt>
              </c:strCache>
            </c:strRef>
          </c:tx>
          <c:spPr>
            <a:ln w="31750" cap="rnd">
              <a:solidFill>
                <a:srgbClr val="2F5496"/>
              </a:solidFill>
              <a:round/>
            </a:ln>
            <a:effectLst/>
          </c:spPr>
          <c:marker>
            <c:symbol val="none"/>
          </c:marker>
          <c:cat>
            <c:numRef>
              <c:f>PPSF!$A$12:$A$21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PPSF!$G$12:$G$21</c:f>
              <c:numCache>
                <c:formatCode>0.0</c:formatCode>
                <c:ptCount val="10"/>
                <c:pt idx="0">
                  <c:v>100</c:v>
                </c:pt>
                <c:pt idx="1">
                  <c:v>111.55365034348685</c:v>
                </c:pt>
                <c:pt idx="2">
                  <c:v>116.30386200700637</c:v>
                </c:pt>
                <c:pt idx="3">
                  <c:v>120.481224956074</c:v>
                </c:pt>
                <c:pt idx="4">
                  <c:v>129.3090987909315</c:v>
                </c:pt>
                <c:pt idx="5">
                  <c:v>146.65688271782292</c:v>
                </c:pt>
                <c:pt idx="6">
                  <c:v>158.39309622676231</c:v>
                </c:pt>
                <c:pt idx="7">
                  <c:v>155.81367880926882</c:v>
                </c:pt>
                <c:pt idx="8">
                  <c:v>149.00824921387843</c:v>
                </c:pt>
                <c:pt idx="9">
                  <c:v>160.59871827993163</c:v>
                </c:pt>
              </c:numCache>
            </c:numRef>
          </c:val>
          <c:smooth val="0"/>
          <c:extLst>
            <c:ext xmlns:c16="http://schemas.microsoft.com/office/drawing/2014/chart" uri="{C3380CC4-5D6E-409C-BE32-E72D297353CC}">
              <c16:uniqueId val="{00000000-8335-4104-B703-A1726BB07BF3}"/>
            </c:ext>
          </c:extLst>
        </c:ser>
        <c:ser>
          <c:idx val="1"/>
          <c:order val="1"/>
          <c:tx>
            <c:strRef>
              <c:f>PPSF!$H$2</c:f>
              <c:strCache>
                <c:ptCount val="1"/>
                <c:pt idx="0">
                  <c:v>Tech Hub Markets</c:v>
                </c:pt>
              </c:strCache>
            </c:strRef>
          </c:tx>
          <c:spPr>
            <a:ln w="31750" cap="rnd">
              <a:solidFill>
                <a:srgbClr val="48A1FA"/>
              </a:solidFill>
              <a:round/>
            </a:ln>
            <a:effectLst/>
          </c:spPr>
          <c:marker>
            <c:symbol val="none"/>
          </c:marker>
          <c:cat>
            <c:numRef>
              <c:f>PPSF!$A$12:$A$21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PPSF!$K$12:$K$21</c:f>
              <c:numCache>
                <c:formatCode>0.0</c:formatCode>
                <c:ptCount val="10"/>
                <c:pt idx="0">
                  <c:v>100</c:v>
                </c:pt>
                <c:pt idx="1">
                  <c:v>113.85503362237152</c:v>
                </c:pt>
                <c:pt idx="2">
                  <c:v>115.28167348145695</c:v>
                </c:pt>
                <c:pt idx="3">
                  <c:v>125.58859406376683</c:v>
                </c:pt>
                <c:pt idx="4">
                  <c:v>122.40058079764691</c:v>
                </c:pt>
                <c:pt idx="5">
                  <c:v>120.2381956333967</c:v>
                </c:pt>
                <c:pt idx="6">
                  <c:v>142.51694927836112</c:v>
                </c:pt>
                <c:pt idx="7">
                  <c:v>152.11998073507141</c:v>
                </c:pt>
                <c:pt idx="8">
                  <c:v>151.25006375629661</c:v>
                </c:pt>
                <c:pt idx="9">
                  <c:v>160.96651458618027</c:v>
                </c:pt>
              </c:numCache>
            </c:numRef>
          </c:val>
          <c:smooth val="0"/>
          <c:extLst>
            <c:ext xmlns:c16="http://schemas.microsoft.com/office/drawing/2014/chart" uri="{C3380CC4-5D6E-409C-BE32-E72D297353CC}">
              <c16:uniqueId val="{00000001-8335-4104-B703-A1726BB07BF3}"/>
            </c:ext>
          </c:extLst>
        </c:ser>
        <c:dLbls>
          <c:showLegendKey val="0"/>
          <c:showVal val="0"/>
          <c:showCatName val="0"/>
          <c:showSerName val="0"/>
          <c:showPercent val="0"/>
          <c:showBubbleSize val="0"/>
        </c:dLbls>
        <c:smooth val="0"/>
        <c:axId val="754810568"/>
        <c:axId val="754815272"/>
      </c:lineChart>
      <c:catAx>
        <c:axId val="75481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4815272"/>
        <c:crosses val="autoZero"/>
        <c:auto val="1"/>
        <c:lblAlgn val="ctr"/>
        <c:lblOffset val="100"/>
        <c:noMultiLvlLbl val="0"/>
      </c:catAx>
      <c:valAx>
        <c:axId val="754815272"/>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4810568"/>
        <c:crosses val="autoZero"/>
        <c:crossBetween val="between"/>
        <c:majorUnit val="20"/>
      </c:valAx>
      <c:spPr>
        <a:noFill/>
        <a:ln>
          <a:noFill/>
        </a:ln>
        <a:effectLst/>
      </c:spPr>
    </c:plotArea>
    <c:legend>
      <c:legendPos val="r"/>
      <c:layout>
        <c:manualLayout>
          <c:xMode val="edge"/>
          <c:yMode val="edge"/>
          <c:x val="3.3633830162229858E-3"/>
          <c:y val="0.92601675670034922"/>
          <c:w val="0.97705165013218109"/>
          <c:h val="7.2917760279964994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sz="1800" b="1" i="0" baseline="0" dirty="0">
                <a:effectLst/>
              </a:rPr>
              <a:t>Market Vacancy vs. Percent Coworking</a:t>
            </a:r>
            <a:endParaRPr lang="en-US" b="1" dirty="0">
              <a:effectLst/>
            </a:endParaRPr>
          </a:p>
        </c:rich>
      </c:tx>
      <c:layout>
        <c:manualLayout>
          <c:xMode val="edge"/>
          <c:yMode val="edge"/>
          <c:x val="0.35595447732783786"/>
          <c:y val="3.1107547007918146E-3"/>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8968957414355"/>
          <c:y val="6.831211354534647E-2"/>
          <c:w val="0.86326050212309902"/>
          <c:h val="0.76852321461827644"/>
        </c:manualLayout>
      </c:layout>
      <c:bubbleChart>
        <c:varyColors val="0"/>
        <c:ser>
          <c:idx val="0"/>
          <c:order val="0"/>
          <c:spPr>
            <a:solidFill>
              <a:schemeClr val="accent1">
                <a:alpha val="75000"/>
              </a:schemeClr>
            </a:solidFill>
            <a:ln w="25400">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multiLvlStrRef>
              <c:f>'N:\Matrix\06 Bulletins\CoWorking Special Report\[Co-working Data.xlsx]Market breakdown'!$A$3:$B$62</c:f>
              <c:multiLvlStrCache>
                <c:ptCount val="60"/>
                <c:lvl>
                  <c:pt idx="0">
                    <c:v>#REF!</c:v>
                  </c:pt>
                  <c:pt idx="1">
                    <c:v>#REF!</c:v>
                  </c:pt>
                  <c:pt idx="2">
                    <c:v>#REF!</c:v>
                  </c:pt>
                  <c:pt idx="3">
                    <c:v>#REF!</c:v>
                  </c:pt>
                  <c:pt idx="4">
                    <c:v>#REF!</c:v>
                  </c:pt>
                  <c:pt idx="5">
                    <c:v>#REF!</c:v>
                  </c:pt>
                  <c:pt idx="6">
                    <c:v>#REF!</c:v>
                  </c:pt>
                  <c:pt idx="7">
                    <c:v>#REF!</c:v>
                  </c:pt>
                  <c:pt idx="8">
                    <c:v>#REF!</c:v>
                  </c:pt>
                  <c:pt idx="9">
                    <c:v>#REF!</c:v>
                  </c:pt>
                  <c:pt idx="10">
                    <c:v>#REF!</c:v>
                  </c:pt>
                  <c:pt idx="11">
                    <c:v>#REF!</c:v>
                  </c:pt>
                  <c:pt idx="12">
                    <c:v>#REF!</c:v>
                  </c:pt>
                  <c:pt idx="13">
                    <c:v>#REF!</c:v>
                  </c:pt>
                  <c:pt idx="14">
                    <c:v>#REF!</c:v>
                  </c:pt>
                  <c:pt idx="15">
                    <c:v>#REF!</c:v>
                  </c:pt>
                  <c:pt idx="16">
                    <c:v>#REF!</c:v>
                  </c:pt>
                  <c:pt idx="17">
                    <c:v>#REF!</c:v>
                  </c:pt>
                  <c:pt idx="18">
                    <c:v>#REF!</c:v>
                  </c:pt>
                  <c:pt idx="19">
                    <c:v>#REF!</c:v>
                  </c:pt>
                  <c:pt idx="20">
                    <c:v>#REF!</c:v>
                  </c:pt>
                  <c:pt idx="21">
                    <c:v>#REF!</c:v>
                  </c:pt>
                  <c:pt idx="22">
                    <c:v>#REF!</c:v>
                  </c:pt>
                  <c:pt idx="23">
                    <c:v>#REF!</c:v>
                  </c:pt>
                  <c:pt idx="24">
                    <c:v>#REF!</c:v>
                  </c:pt>
                  <c:pt idx="25">
                    <c:v>#REF!</c:v>
                  </c:pt>
                  <c:pt idx="26">
                    <c:v>#REF!</c:v>
                  </c:pt>
                  <c:pt idx="27">
                    <c:v>#REF!</c:v>
                  </c:pt>
                  <c:pt idx="28">
                    <c:v>#REF!</c:v>
                  </c:pt>
                  <c:pt idx="29">
                    <c:v>#REF!</c:v>
                  </c:pt>
                  <c:pt idx="30">
                    <c:v>#REF!</c:v>
                  </c:pt>
                  <c:pt idx="31">
                    <c:v>#REF!</c:v>
                  </c:pt>
                  <c:pt idx="32">
                    <c:v>#REF!</c:v>
                  </c:pt>
                  <c:pt idx="33">
                    <c:v>#REF!</c:v>
                  </c:pt>
                  <c:pt idx="34">
                    <c:v>#REF!</c:v>
                  </c:pt>
                  <c:pt idx="35">
                    <c:v>#REF!</c:v>
                  </c:pt>
                  <c:pt idx="36">
                    <c:v>#REF!</c:v>
                  </c:pt>
                  <c:pt idx="37">
                    <c:v>#REF!</c:v>
                  </c:pt>
                  <c:pt idx="38">
                    <c:v>#REF!</c:v>
                  </c:pt>
                  <c:pt idx="39">
                    <c:v>#REF!</c:v>
                  </c:pt>
                  <c:pt idx="40">
                    <c:v>#REF!</c:v>
                  </c:pt>
                  <c:pt idx="41">
                    <c:v>#REF!</c:v>
                  </c:pt>
                  <c:pt idx="42">
                    <c:v>#REF!</c:v>
                  </c:pt>
                  <c:pt idx="43">
                    <c:v>#REF!</c:v>
                  </c:pt>
                  <c:pt idx="44">
                    <c:v>#REF!</c:v>
                  </c:pt>
                  <c:pt idx="45">
                    <c:v>#REF!</c:v>
                  </c:pt>
                  <c:pt idx="46">
                    <c:v>#REF!</c:v>
                  </c:pt>
                  <c:pt idx="47">
                    <c:v>#REF!</c:v>
                  </c:pt>
                  <c:pt idx="48">
                    <c:v>#REF!</c:v>
                  </c:pt>
                  <c:pt idx="49">
                    <c:v>#REF!</c:v>
                  </c:pt>
                  <c:pt idx="50">
                    <c:v>#REF!</c:v>
                  </c:pt>
                  <c:pt idx="51">
                    <c:v>#REF!</c:v>
                  </c:pt>
                  <c:pt idx="52">
                    <c:v>#REF!</c:v>
                  </c:pt>
                  <c:pt idx="53">
                    <c:v>#REF!</c:v>
                  </c:pt>
                  <c:pt idx="54">
                    <c:v>#REF!</c:v>
                  </c:pt>
                  <c:pt idx="55">
                    <c:v>#REF!</c:v>
                  </c:pt>
                  <c:pt idx="56">
                    <c:v>#REF!</c:v>
                  </c:pt>
                  <c:pt idx="57">
                    <c:v>#REF!</c:v>
                  </c:pt>
                  <c:pt idx="58">
                    <c:v>#REF!</c:v>
                  </c:pt>
                  <c:pt idx="59">
                    <c:v>#REF!</c:v>
                  </c:pt>
                </c:lvl>
                <c:lvl>
                  <c:pt idx="0">
                    <c:v>#REF!</c:v>
                  </c:pt>
                  <c:pt idx="1">
                    <c:v>#REF!</c:v>
                  </c:pt>
                  <c:pt idx="2">
                    <c:v>#REF!</c:v>
                  </c:pt>
                  <c:pt idx="3">
                    <c:v>#REF!</c:v>
                  </c:pt>
                  <c:pt idx="4">
                    <c:v>#REF!</c:v>
                  </c:pt>
                  <c:pt idx="5">
                    <c:v>#REF!</c:v>
                  </c:pt>
                  <c:pt idx="6">
                    <c:v>#REF!</c:v>
                  </c:pt>
                  <c:pt idx="7">
                    <c:v>#REF!</c:v>
                  </c:pt>
                  <c:pt idx="8">
                    <c:v>#REF!</c:v>
                  </c:pt>
                  <c:pt idx="9">
                    <c:v>#REF!</c:v>
                  </c:pt>
                  <c:pt idx="10">
                    <c:v>#REF!</c:v>
                  </c:pt>
                  <c:pt idx="11">
                    <c:v>#REF!</c:v>
                  </c:pt>
                  <c:pt idx="12">
                    <c:v>#REF!</c:v>
                  </c:pt>
                  <c:pt idx="13">
                    <c:v>#REF!</c:v>
                  </c:pt>
                  <c:pt idx="14">
                    <c:v>#REF!</c:v>
                  </c:pt>
                  <c:pt idx="15">
                    <c:v>#REF!</c:v>
                  </c:pt>
                  <c:pt idx="16">
                    <c:v>#REF!</c:v>
                  </c:pt>
                  <c:pt idx="17">
                    <c:v>#REF!</c:v>
                  </c:pt>
                  <c:pt idx="18">
                    <c:v>#REF!</c:v>
                  </c:pt>
                  <c:pt idx="19">
                    <c:v>#REF!</c:v>
                  </c:pt>
                  <c:pt idx="20">
                    <c:v>#REF!</c:v>
                  </c:pt>
                  <c:pt idx="21">
                    <c:v>#REF!</c:v>
                  </c:pt>
                  <c:pt idx="22">
                    <c:v>#REF!</c:v>
                  </c:pt>
                  <c:pt idx="23">
                    <c:v>#REF!</c:v>
                  </c:pt>
                  <c:pt idx="24">
                    <c:v>#REF!</c:v>
                  </c:pt>
                  <c:pt idx="25">
                    <c:v>#REF!</c:v>
                  </c:pt>
                  <c:pt idx="26">
                    <c:v>#REF!</c:v>
                  </c:pt>
                  <c:pt idx="27">
                    <c:v>#REF!</c:v>
                  </c:pt>
                  <c:pt idx="28">
                    <c:v>#REF!</c:v>
                  </c:pt>
                  <c:pt idx="29">
                    <c:v>#REF!</c:v>
                  </c:pt>
                  <c:pt idx="30">
                    <c:v>#REF!</c:v>
                  </c:pt>
                  <c:pt idx="31">
                    <c:v>#REF!</c:v>
                  </c:pt>
                  <c:pt idx="32">
                    <c:v>#REF!</c:v>
                  </c:pt>
                  <c:pt idx="33">
                    <c:v>#REF!</c:v>
                  </c:pt>
                  <c:pt idx="34">
                    <c:v>#REF!</c:v>
                  </c:pt>
                  <c:pt idx="35">
                    <c:v>#REF!</c:v>
                  </c:pt>
                  <c:pt idx="36">
                    <c:v>#REF!</c:v>
                  </c:pt>
                  <c:pt idx="37">
                    <c:v>#REF!</c:v>
                  </c:pt>
                  <c:pt idx="38">
                    <c:v>#REF!</c:v>
                  </c:pt>
                  <c:pt idx="39">
                    <c:v>#REF!</c:v>
                  </c:pt>
                  <c:pt idx="40">
                    <c:v>#REF!</c:v>
                  </c:pt>
                  <c:pt idx="41">
                    <c:v>#REF!</c:v>
                  </c:pt>
                  <c:pt idx="42">
                    <c:v>#REF!</c:v>
                  </c:pt>
                  <c:pt idx="43">
                    <c:v>#REF!</c:v>
                  </c:pt>
                  <c:pt idx="44">
                    <c:v>#REF!</c:v>
                  </c:pt>
                  <c:pt idx="45">
                    <c:v>#REF!</c:v>
                  </c:pt>
                  <c:pt idx="46">
                    <c:v>#REF!</c:v>
                  </c:pt>
                  <c:pt idx="47">
                    <c:v>#REF!</c:v>
                  </c:pt>
                  <c:pt idx="48">
                    <c:v>#REF!</c:v>
                  </c:pt>
                  <c:pt idx="49">
                    <c:v>#REF!</c:v>
                  </c:pt>
                  <c:pt idx="50">
                    <c:v>#REF!</c:v>
                  </c:pt>
                  <c:pt idx="51">
                    <c:v>#REF!</c:v>
                  </c:pt>
                  <c:pt idx="52">
                    <c:v>#REF!</c:v>
                  </c:pt>
                  <c:pt idx="53">
                    <c:v>#REF!</c:v>
                  </c:pt>
                  <c:pt idx="54">
                    <c:v>#REF!</c:v>
                  </c:pt>
                  <c:pt idx="55">
                    <c:v>#REF!</c:v>
                  </c:pt>
                  <c:pt idx="56">
                    <c:v>#REF!</c:v>
                  </c:pt>
                  <c:pt idx="57">
                    <c:v>#REF!</c:v>
                  </c:pt>
                  <c:pt idx="58">
                    <c:v>#REF!</c:v>
                  </c:pt>
                  <c:pt idx="59">
                    <c:v>#REF!</c:v>
                  </c:pt>
                </c:lvl>
              </c:multiLvlStrCache>
            </c:multiLvlStrRef>
          </c:xVal>
          <c:yVal>
            <c:numRef>
              <c:f>'[1]Market Vacancy vs % Coworking'!$C$3:$C$62</c:f>
              <c:numCache>
                <c:formatCode>General</c:formatCode>
                <c:ptCount val="60"/>
                <c:pt idx="0">
                  <c:v>32</c:v>
                </c:pt>
                <c:pt idx="1">
                  <c:v>44</c:v>
                </c:pt>
                <c:pt idx="2">
                  <c:v>76</c:v>
                </c:pt>
                <c:pt idx="3">
                  <c:v>9</c:v>
                </c:pt>
                <c:pt idx="4">
                  <c:v>11</c:v>
                </c:pt>
                <c:pt idx="5">
                  <c:v>20</c:v>
                </c:pt>
                <c:pt idx="6">
                  <c:v>17</c:v>
                </c:pt>
                <c:pt idx="7">
                  <c:v>31</c:v>
                </c:pt>
                <c:pt idx="8">
                  <c:v>48</c:v>
                </c:pt>
                <c:pt idx="9">
                  <c:v>28</c:v>
                </c:pt>
                <c:pt idx="10">
                  <c:v>60</c:v>
                </c:pt>
                <c:pt idx="11">
                  <c:v>88</c:v>
                </c:pt>
                <c:pt idx="12">
                  <c:v>25</c:v>
                </c:pt>
                <c:pt idx="13">
                  <c:v>42</c:v>
                </c:pt>
                <c:pt idx="14">
                  <c:v>67</c:v>
                </c:pt>
                <c:pt idx="15">
                  <c:v>9</c:v>
                </c:pt>
                <c:pt idx="16">
                  <c:v>13</c:v>
                </c:pt>
                <c:pt idx="17">
                  <c:v>22</c:v>
                </c:pt>
                <c:pt idx="18">
                  <c:v>31</c:v>
                </c:pt>
                <c:pt idx="19">
                  <c:v>40</c:v>
                </c:pt>
                <c:pt idx="20">
                  <c:v>71</c:v>
                </c:pt>
                <c:pt idx="21">
                  <c:v>5</c:v>
                </c:pt>
                <c:pt idx="22">
                  <c:v>5</c:v>
                </c:pt>
                <c:pt idx="23">
                  <c:v>10</c:v>
                </c:pt>
                <c:pt idx="24">
                  <c:v>104</c:v>
                </c:pt>
                <c:pt idx="25">
                  <c:v>54</c:v>
                </c:pt>
                <c:pt idx="26">
                  <c:v>158</c:v>
                </c:pt>
                <c:pt idx="27">
                  <c:v>245</c:v>
                </c:pt>
                <c:pt idx="28">
                  <c:v>0</c:v>
                </c:pt>
                <c:pt idx="29">
                  <c:v>245</c:v>
                </c:pt>
                <c:pt idx="30">
                  <c:v>29</c:v>
                </c:pt>
                <c:pt idx="31">
                  <c:v>30</c:v>
                </c:pt>
                <c:pt idx="32">
                  <c:v>59</c:v>
                </c:pt>
                <c:pt idx="33">
                  <c:v>2</c:v>
                </c:pt>
                <c:pt idx="34">
                  <c:v>53</c:v>
                </c:pt>
                <c:pt idx="35">
                  <c:v>55</c:v>
                </c:pt>
                <c:pt idx="36">
                  <c:v>12</c:v>
                </c:pt>
                <c:pt idx="37">
                  <c:v>30</c:v>
                </c:pt>
                <c:pt idx="38">
                  <c:v>42</c:v>
                </c:pt>
                <c:pt idx="39">
                  <c:v>9</c:v>
                </c:pt>
                <c:pt idx="40">
                  <c:v>10</c:v>
                </c:pt>
                <c:pt idx="41">
                  <c:v>19</c:v>
                </c:pt>
                <c:pt idx="42">
                  <c:v>5</c:v>
                </c:pt>
                <c:pt idx="43">
                  <c:v>7</c:v>
                </c:pt>
                <c:pt idx="44">
                  <c:v>12</c:v>
                </c:pt>
                <c:pt idx="45">
                  <c:v>6</c:v>
                </c:pt>
                <c:pt idx="46">
                  <c:v>12</c:v>
                </c:pt>
                <c:pt idx="47">
                  <c:v>18</c:v>
                </c:pt>
                <c:pt idx="48">
                  <c:v>9</c:v>
                </c:pt>
                <c:pt idx="49">
                  <c:v>32</c:v>
                </c:pt>
                <c:pt idx="50">
                  <c:v>41</c:v>
                </c:pt>
                <c:pt idx="51">
                  <c:v>40</c:v>
                </c:pt>
                <c:pt idx="52">
                  <c:v>10</c:v>
                </c:pt>
                <c:pt idx="53">
                  <c:v>50</c:v>
                </c:pt>
                <c:pt idx="54">
                  <c:v>30</c:v>
                </c:pt>
                <c:pt idx="55">
                  <c:v>10</c:v>
                </c:pt>
                <c:pt idx="56">
                  <c:v>40</c:v>
                </c:pt>
                <c:pt idx="57">
                  <c:v>2</c:v>
                </c:pt>
                <c:pt idx="58">
                  <c:v>23</c:v>
                </c:pt>
                <c:pt idx="59">
                  <c:v>25</c:v>
                </c:pt>
              </c:numCache>
            </c:numRef>
          </c:yVal>
          <c:bubbleSize>
            <c:numRef>
              <c:f>'[1]Market Vacancy vs % Coworking'!$D$3:$D$62</c:f>
              <c:numCache>
                <c:formatCode>General</c:formatCode>
                <c:ptCount val="60"/>
                <c:pt idx="0">
                  <c:v>665797</c:v>
                </c:pt>
                <c:pt idx="1">
                  <c:v>854172</c:v>
                </c:pt>
                <c:pt idx="2">
                  <c:v>1519969</c:v>
                </c:pt>
                <c:pt idx="3">
                  <c:v>236500</c:v>
                </c:pt>
                <c:pt idx="4">
                  <c:v>159000</c:v>
                </c:pt>
                <c:pt idx="5">
                  <c:v>395500</c:v>
                </c:pt>
                <c:pt idx="6">
                  <c:v>447291</c:v>
                </c:pt>
                <c:pt idx="7">
                  <c:v>1038591</c:v>
                </c:pt>
                <c:pt idx="8">
                  <c:v>1485882</c:v>
                </c:pt>
                <c:pt idx="9">
                  <c:v>519729</c:v>
                </c:pt>
                <c:pt idx="10">
                  <c:v>1045415</c:v>
                </c:pt>
                <c:pt idx="11">
                  <c:v>1565144</c:v>
                </c:pt>
                <c:pt idx="12">
                  <c:v>461024</c:v>
                </c:pt>
                <c:pt idx="13">
                  <c:v>703039</c:v>
                </c:pt>
                <c:pt idx="14">
                  <c:v>1164063</c:v>
                </c:pt>
                <c:pt idx="15">
                  <c:v>128377</c:v>
                </c:pt>
                <c:pt idx="16">
                  <c:v>177550</c:v>
                </c:pt>
                <c:pt idx="17">
                  <c:v>305927</c:v>
                </c:pt>
                <c:pt idx="18">
                  <c:v>689586</c:v>
                </c:pt>
                <c:pt idx="19">
                  <c:v>606218</c:v>
                </c:pt>
                <c:pt idx="20">
                  <c:v>1295804</c:v>
                </c:pt>
                <c:pt idx="21">
                  <c:v>60458</c:v>
                </c:pt>
                <c:pt idx="22">
                  <c:v>63000</c:v>
                </c:pt>
                <c:pt idx="23">
                  <c:v>123458</c:v>
                </c:pt>
                <c:pt idx="24">
                  <c:v>2505282</c:v>
                </c:pt>
                <c:pt idx="25">
                  <c:v>1197690</c:v>
                </c:pt>
                <c:pt idx="26">
                  <c:v>3702972</c:v>
                </c:pt>
                <c:pt idx="27">
                  <c:v>7650722</c:v>
                </c:pt>
                <c:pt idx="28">
                  <c:v>0</c:v>
                </c:pt>
                <c:pt idx="29">
                  <c:v>7650722</c:v>
                </c:pt>
                <c:pt idx="30">
                  <c:v>698470</c:v>
                </c:pt>
                <c:pt idx="31">
                  <c:v>680628</c:v>
                </c:pt>
                <c:pt idx="32">
                  <c:v>1379098</c:v>
                </c:pt>
                <c:pt idx="33">
                  <c:v>21000</c:v>
                </c:pt>
                <c:pt idx="34">
                  <c:v>1011568</c:v>
                </c:pt>
                <c:pt idx="35">
                  <c:v>1032568</c:v>
                </c:pt>
                <c:pt idx="36">
                  <c:v>265392</c:v>
                </c:pt>
                <c:pt idx="37">
                  <c:v>524252</c:v>
                </c:pt>
                <c:pt idx="38">
                  <c:v>789644</c:v>
                </c:pt>
                <c:pt idx="39">
                  <c:v>199000</c:v>
                </c:pt>
                <c:pt idx="40">
                  <c:v>141000</c:v>
                </c:pt>
                <c:pt idx="41">
                  <c:v>340000</c:v>
                </c:pt>
                <c:pt idx="42">
                  <c:v>105898</c:v>
                </c:pt>
                <c:pt idx="43">
                  <c:v>269689</c:v>
                </c:pt>
                <c:pt idx="44">
                  <c:v>375587</c:v>
                </c:pt>
                <c:pt idx="45">
                  <c:v>64375</c:v>
                </c:pt>
                <c:pt idx="46">
                  <c:v>130000</c:v>
                </c:pt>
                <c:pt idx="47">
                  <c:v>194375</c:v>
                </c:pt>
                <c:pt idx="48">
                  <c:v>206023</c:v>
                </c:pt>
                <c:pt idx="49">
                  <c:v>543712</c:v>
                </c:pt>
                <c:pt idx="50">
                  <c:v>749735</c:v>
                </c:pt>
                <c:pt idx="51">
                  <c:v>1251104</c:v>
                </c:pt>
                <c:pt idx="52">
                  <c:v>165188</c:v>
                </c:pt>
                <c:pt idx="53">
                  <c:v>1416292</c:v>
                </c:pt>
                <c:pt idx="54">
                  <c:v>788494</c:v>
                </c:pt>
                <c:pt idx="55">
                  <c:v>216211</c:v>
                </c:pt>
                <c:pt idx="56">
                  <c:v>1004705</c:v>
                </c:pt>
                <c:pt idx="57">
                  <c:v>29135</c:v>
                </c:pt>
                <c:pt idx="58">
                  <c:v>347840</c:v>
                </c:pt>
                <c:pt idx="59">
                  <c:v>376975</c:v>
                </c:pt>
              </c:numCache>
            </c:numRef>
          </c:bubbleSize>
          <c:bubble3D val="0"/>
          <c:extLst>
            <c:ext xmlns:c16="http://schemas.microsoft.com/office/drawing/2014/chart" uri="{C3380CC4-5D6E-409C-BE32-E72D297353CC}">
              <c16:uniqueId val="{00000000-1538-B647-820F-880A3479CEF4}"/>
            </c:ext>
          </c:extLst>
        </c:ser>
        <c:ser>
          <c:idx val="1"/>
          <c:order val="1"/>
          <c:tx>
            <c:strRef>
              <c:f>'Market Vacancy vs % Coworking'!$B$4</c:f>
              <c:strCache>
                <c:ptCount val="1"/>
                <c:pt idx="0">
                  <c:v>Atlanta</c:v>
                </c:pt>
              </c:strCache>
            </c:strRef>
          </c:tx>
          <c:spPr>
            <a:solidFill>
              <a:srgbClr val="48A1FA"/>
            </a:solidFill>
            <a:ln w="0">
              <a:solidFill>
                <a:sysClr val="windowText" lastClr="000000"/>
              </a:solidFill>
            </a:ln>
            <a:effectLst/>
          </c:spPr>
          <c:invertIfNegative val="0"/>
          <c:dPt>
            <c:idx val="0"/>
            <c:invertIfNegative val="0"/>
            <c:bubble3D val="0"/>
            <c:spPr>
              <a:solidFill>
                <a:srgbClr val="48A1FA"/>
              </a:solidFill>
              <a:ln w="0">
                <a:solidFill>
                  <a:sysClr val="windowText" lastClr="000000"/>
                </a:solidFill>
              </a:ln>
              <a:effectLst/>
            </c:spPr>
            <c:extLst>
              <c:ext xmlns:c16="http://schemas.microsoft.com/office/drawing/2014/chart" uri="{C3380CC4-5D6E-409C-BE32-E72D297353CC}">
                <c16:uniqueId val="{00000002-1538-B647-820F-880A3479CEF4}"/>
              </c:ext>
            </c:extLst>
          </c:dPt>
          <c:dLbls>
            <c:dLbl>
              <c:idx val="0"/>
              <c:layout>
                <c:manualLayout>
                  <c:x val="-0.1023293289814039"/>
                  <c:y val="2.813281527019296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Coworking'!$F$4</c:f>
              <c:numCache>
                <c:formatCode>0.0%</c:formatCode>
                <c:ptCount val="1"/>
                <c:pt idx="0">
                  <c:v>9.6649769454360823E-3</c:v>
                </c:pt>
              </c:numCache>
            </c:numRef>
          </c:xVal>
          <c:yVal>
            <c:numRef>
              <c:f>'Market Vacancy vs % Coworking'!$G$4</c:f>
              <c:numCache>
                <c:formatCode>0.0%</c:formatCode>
                <c:ptCount val="1"/>
                <c:pt idx="0">
                  <c:v>0.166336613477748</c:v>
                </c:pt>
              </c:numCache>
            </c:numRef>
          </c:yVal>
          <c:bubbleSize>
            <c:numRef>
              <c:f>'Market Vacancy vs % Coworking'!$D$4</c:f>
              <c:numCache>
                <c:formatCode>_(* #,##0_);_(* \(#,##0\);_(* "-"??_);_(@_)</c:formatCode>
                <c:ptCount val="1"/>
                <c:pt idx="0">
                  <c:v>1642085.7782798123</c:v>
                </c:pt>
              </c:numCache>
            </c:numRef>
          </c:bubbleSize>
          <c:bubble3D val="0"/>
          <c:extLst>
            <c:ext xmlns:c16="http://schemas.microsoft.com/office/drawing/2014/chart" uri="{C3380CC4-5D6E-409C-BE32-E72D297353CC}">
              <c16:uniqueId val="{00000003-1538-B647-820F-880A3479CEF4}"/>
            </c:ext>
          </c:extLst>
        </c:ser>
        <c:ser>
          <c:idx val="2"/>
          <c:order val="2"/>
          <c:tx>
            <c:strRef>
              <c:f>'Market Vacancy vs % Coworking'!$B$5</c:f>
              <c:strCache>
                <c:ptCount val="1"/>
                <c:pt idx="0">
                  <c:v>Austin</c:v>
                </c:pt>
              </c:strCache>
            </c:strRef>
          </c:tx>
          <c:spPr>
            <a:solidFill>
              <a:srgbClr val="48A1FA"/>
            </a:solidFill>
            <a:ln w="3175">
              <a:solidFill>
                <a:sysClr val="windowText" lastClr="000000"/>
              </a:solidFill>
            </a:ln>
            <a:effectLst/>
          </c:spPr>
          <c:invertIfNegative val="0"/>
          <c:dLbls>
            <c:dLbl>
              <c:idx val="0"/>
              <c:layout>
                <c:manualLayout>
                  <c:x val="-7.4941840430578471E-2"/>
                  <c:y val="4.011735622108212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Coworking'!$F$5</c:f>
              <c:numCache>
                <c:formatCode>0.0%</c:formatCode>
                <c:ptCount val="1"/>
                <c:pt idx="0">
                  <c:v>2.1960313683109307E-2</c:v>
                </c:pt>
              </c:numCache>
            </c:numRef>
          </c:xVal>
          <c:yVal>
            <c:numRef>
              <c:f>'Market Vacancy vs % Coworking'!$G$5</c:f>
              <c:numCache>
                <c:formatCode>0.0%</c:formatCode>
                <c:ptCount val="1"/>
                <c:pt idx="0">
                  <c:v>0.102430017225906</c:v>
                </c:pt>
              </c:numCache>
            </c:numRef>
          </c:yVal>
          <c:bubbleSize>
            <c:numRef>
              <c:f>'Market Vacancy vs % Coworking'!$D$5</c:f>
              <c:numCache>
                <c:formatCode>_(* #,##0_);_(* \(#,##0\);_(* "-"??_);_(@_)</c:formatCode>
                <c:ptCount val="1"/>
                <c:pt idx="0">
                  <c:v>1323653.9324326369</c:v>
                </c:pt>
              </c:numCache>
            </c:numRef>
          </c:bubbleSize>
          <c:bubble3D val="0"/>
          <c:extLst>
            <c:ext xmlns:c16="http://schemas.microsoft.com/office/drawing/2014/chart" uri="{C3380CC4-5D6E-409C-BE32-E72D297353CC}">
              <c16:uniqueId val="{00000005-1538-B647-820F-880A3479CEF4}"/>
            </c:ext>
          </c:extLst>
        </c:ser>
        <c:ser>
          <c:idx val="3"/>
          <c:order val="3"/>
          <c:tx>
            <c:strRef>
              <c:f>'Market Vacancy vs % Coworking'!$B$6</c:f>
              <c:strCache>
                <c:ptCount val="1"/>
                <c:pt idx="0">
                  <c:v>Bay Area</c:v>
                </c:pt>
              </c:strCache>
            </c:strRef>
          </c:tx>
          <c:spPr>
            <a:solidFill>
              <a:srgbClr val="48A1FA"/>
            </a:solidFill>
            <a:ln w="0">
              <a:solidFill>
                <a:sysClr val="windowText" lastClr="000000"/>
              </a:solidFill>
            </a:ln>
            <a:effectLst/>
          </c:spPr>
          <c:invertIfNegative val="0"/>
          <c:dPt>
            <c:idx val="0"/>
            <c:invertIfNegative val="0"/>
            <c:bubble3D val="0"/>
            <c:spPr>
              <a:solidFill>
                <a:srgbClr val="48A1FA"/>
              </a:solidFill>
              <a:ln w="0">
                <a:solidFill>
                  <a:sysClr val="windowText" lastClr="000000"/>
                </a:solidFill>
              </a:ln>
              <a:effectLst/>
            </c:spPr>
            <c:extLst>
              <c:ext xmlns:c16="http://schemas.microsoft.com/office/drawing/2014/chart" uri="{C3380CC4-5D6E-409C-BE32-E72D297353CC}">
                <c16:uniqueId val="{00000007-1538-B647-820F-880A3479CEF4}"/>
              </c:ext>
            </c:extLst>
          </c:dPt>
          <c:dLbls>
            <c:dLbl>
              <c:idx val="0"/>
              <c:layout>
                <c:manualLayout>
                  <c:x val="-5.5065122308511618E-3"/>
                  <c:y val="-9.87064849878738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Coworking'!$F$6</c:f>
              <c:numCache>
                <c:formatCode>0.0%</c:formatCode>
                <c:ptCount val="1"/>
                <c:pt idx="0">
                  <c:v>1.0366537742638291E-2</c:v>
                </c:pt>
              </c:numCache>
            </c:numRef>
          </c:xVal>
          <c:yVal>
            <c:numRef>
              <c:f>'Market Vacancy vs % Coworking'!$G$6</c:f>
              <c:numCache>
                <c:formatCode>0.0%</c:formatCode>
                <c:ptCount val="1"/>
                <c:pt idx="0">
                  <c:v>0.155623904499503</c:v>
                </c:pt>
              </c:numCache>
            </c:numRef>
          </c:yVal>
          <c:bubbleSize>
            <c:numRef>
              <c:f>'Market Vacancy vs % Coworking'!$D$6</c:f>
              <c:numCache>
                <c:formatCode>_(* #,##0_);_(* \(#,##0\);_(* "-"??_);_(@_)</c:formatCode>
                <c:ptCount val="1"/>
                <c:pt idx="0">
                  <c:v>1688332.9728522389</c:v>
                </c:pt>
              </c:numCache>
            </c:numRef>
          </c:bubbleSize>
          <c:bubble3D val="0"/>
          <c:extLst>
            <c:ext xmlns:c16="http://schemas.microsoft.com/office/drawing/2014/chart" uri="{C3380CC4-5D6E-409C-BE32-E72D297353CC}">
              <c16:uniqueId val="{00000008-1538-B647-820F-880A3479CEF4}"/>
            </c:ext>
          </c:extLst>
        </c:ser>
        <c:ser>
          <c:idx val="4"/>
          <c:order val="4"/>
          <c:tx>
            <c:strRef>
              <c:f>'Market Vacancy vs % Coworking'!$B$7</c:f>
              <c:strCache>
                <c:ptCount val="1"/>
                <c:pt idx="0">
                  <c:v>Dallas - Fort Worth</c:v>
                </c:pt>
              </c:strCache>
            </c:strRef>
          </c:tx>
          <c:spPr>
            <a:solidFill>
              <a:srgbClr val="48A1FA"/>
            </a:solidFill>
            <a:ln w="3175">
              <a:solidFill>
                <a:sysClr val="windowText" lastClr="000000"/>
              </a:solidFill>
            </a:ln>
            <a:effectLst/>
          </c:spPr>
          <c:invertIfNegative val="0"/>
          <c:dLbls>
            <c:dLbl>
              <c:idx val="0"/>
              <c:layout>
                <c:manualLayout>
                  <c:x val="-2.5169537289253139E-3"/>
                  <c:y val="-4.6457115866735219E-2"/>
                </c:manualLayout>
              </c:layout>
              <c:tx>
                <c:rich>
                  <a:bodyPr/>
                  <a:lstStyle/>
                  <a:p>
                    <a:r>
                      <a:rPr lang="en-US" dirty="0"/>
                      <a:t>Dallas–Fort Worth</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Coworking'!$F$7</c:f>
              <c:numCache>
                <c:formatCode>0.0%</c:formatCode>
                <c:ptCount val="1"/>
                <c:pt idx="0">
                  <c:v>9.3317531702880631E-3</c:v>
                </c:pt>
              </c:numCache>
            </c:numRef>
          </c:xVal>
          <c:yVal>
            <c:numRef>
              <c:f>'Market Vacancy vs % Coworking'!$G$7</c:f>
              <c:numCache>
                <c:formatCode>0.0%</c:formatCode>
                <c:ptCount val="1"/>
                <c:pt idx="0">
                  <c:v>0.19425029983766301</c:v>
                </c:pt>
              </c:numCache>
            </c:numRef>
          </c:yVal>
          <c:bubbleSize>
            <c:numRef>
              <c:f>'Market Vacancy vs % Coworking'!$D$7</c:f>
              <c:numCache>
                <c:formatCode>_(* #,##0_);_(* \(#,##0\);_(* "-"??_);_(@_)</c:formatCode>
                <c:ptCount val="1"/>
                <c:pt idx="0">
                  <c:v>2227550.9966646591</c:v>
                </c:pt>
              </c:numCache>
            </c:numRef>
          </c:bubbleSize>
          <c:bubble3D val="0"/>
          <c:extLst>
            <c:ext xmlns:c16="http://schemas.microsoft.com/office/drawing/2014/chart" uri="{C3380CC4-5D6E-409C-BE32-E72D297353CC}">
              <c16:uniqueId val="{0000000A-1538-B647-820F-880A3479CEF4}"/>
            </c:ext>
          </c:extLst>
        </c:ser>
        <c:ser>
          <c:idx val="5"/>
          <c:order val="5"/>
          <c:tx>
            <c:strRef>
              <c:f>'Market Vacancy vs % Coworking'!$B$8</c:f>
              <c:strCache>
                <c:ptCount val="1"/>
                <c:pt idx="0">
                  <c:v>Denver</c:v>
                </c:pt>
              </c:strCache>
            </c:strRef>
          </c:tx>
          <c:spPr>
            <a:solidFill>
              <a:srgbClr val="48A1FA"/>
            </a:solidFill>
            <a:ln w="3175">
              <a:solidFill>
                <a:sysClr val="windowText" lastClr="000000"/>
              </a:solidFill>
            </a:ln>
            <a:effectLst/>
          </c:spPr>
          <c:invertIfNegative val="0"/>
          <c:dLbls>
            <c:dLbl>
              <c:idx val="0"/>
              <c:layout>
                <c:manualLayout>
                  <c:x val="-0.10972686632734355"/>
                  <c:y val="-7.0917898779780334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6.1167842648146002E-2"/>
                      <c:h val="4.0345532359724802E-2"/>
                    </c:manualLayout>
                  </c15:layout>
                </c:ext>
                <c:ext xmlns:c16="http://schemas.microsoft.com/office/drawing/2014/chart" uri="{C3380CC4-5D6E-409C-BE32-E72D297353CC}">
                  <c16:uniqueId val="{0000000B-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Coworking'!$F$8</c:f>
              <c:numCache>
                <c:formatCode>0.0%</c:formatCode>
                <c:ptCount val="1"/>
                <c:pt idx="0">
                  <c:v>1.4874397818838689E-2</c:v>
                </c:pt>
              </c:numCache>
            </c:numRef>
          </c:xVal>
          <c:yVal>
            <c:numRef>
              <c:f>'Market Vacancy vs % Coworking'!$G$8</c:f>
              <c:numCache>
                <c:formatCode>0.0%</c:formatCode>
                <c:ptCount val="1"/>
                <c:pt idx="0">
                  <c:v>0.143365408679238</c:v>
                </c:pt>
              </c:numCache>
            </c:numRef>
          </c:yVal>
          <c:bubbleSize>
            <c:numRef>
              <c:f>'Market Vacancy vs % Coworking'!$D$8</c:f>
              <c:numCache>
                <c:formatCode>_(* #,##0_);_(* \(#,##0\);_(* "-"??_);_(@_)</c:formatCode>
                <c:ptCount val="1"/>
                <c:pt idx="0">
                  <c:v>1862505.5765679348</c:v>
                </c:pt>
              </c:numCache>
            </c:numRef>
          </c:bubbleSize>
          <c:bubble3D val="0"/>
          <c:extLst>
            <c:ext xmlns:c16="http://schemas.microsoft.com/office/drawing/2014/chart" uri="{C3380CC4-5D6E-409C-BE32-E72D297353CC}">
              <c16:uniqueId val="{0000000C-1538-B647-820F-880A3479CEF4}"/>
            </c:ext>
          </c:extLst>
        </c:ser>
        <c:ser>
          <c:idx val="6"/>
          <c:order val="6"/>
          <c:tx>
            <c:strRef>
              <c:f>'Market Vacancy vs % Coworking'!$B$9</c:f>
              <c:strCache>
                <c:ptCount val="1"/>
                <c:pt idx="0">
                  <c:v>Fort Lauderdale</c:v>
                </c:pt>
              </c:strCache>
            </c:strRef>
          </c:tx>
          <c:spPr>
            <a:solidFill>
              <a:srgbClr val="48A1FA"/>
            </a:solidFill>
            <a:ln w="3175">
              <a:solidFill>
                <a:sysClr val="windowText" lastClr="000000"/>
              </a:solidFill>
            </a:ln>
            <a:effectLst/>
          </c:spPr>
          <c:invertIfNegative val="0"/>
          <c:dPt>
            <c:idx val="0"/>
            <c:invertIfNegative val="0"/>
            <c:bubble3D val="0"/>
            <c:spPr>
              <a:solidFill>
                <a:srgbClr val="48A1FA"/>
              </a:solidFill>
              <a:ln w="3175">
                <a:solidFill>
                  <a:sysClr val="windowText" lastClr="000000"/>
                </a:solidFill>
              </a:ln>
              <a:effectLst/>
            </c:spPr>
            <c:extLst>
              <c:ext xmlns:c16="http://schemas.microsoft.com/office/drawing/2014/chart" uri="{C3380CC4-5D6E-409C-BE32-E72D297353CC}">
                <c16:uniqueId val="{0000000E-1538-B647-820F-880A3479CEF4}"/>
              </c:ext>
            </c:extLst>
          </c:dPt>
          <c:dLbls>
            <c:dLbl>
              <c:idx val="0"/>
              <c:layout>
                <c:manualLayout>
                  <c:x val="-3.2703336595291441E-2"/>
                  <c:y val="6.60425981886514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Coworking'!$F$9</c:f>
              <c:numCache>
                <c:formatCode>0.0%</c:formatCode>
                <c:ptCount val="1"/>
                <c:pt idx="0">
                  <c:v>1.5320454983903607E-2</c:v>
                </c:pt>
              </c:numCache>
            </c:numRef>
          </c:xVal>
          <c:yVal>
            <c:numRef>
              <c:f>'Market Vacancy vs % Coworking'!$G$9</c:f>
              <c:numCache>
                <c:formatCode>0.0%</c:formatCode>
                <c:ptCount val="1"/>
                <c:pt idx="0">
                  <c:v>0.13507374234348299</c:v>
                </c:pt>
              </c:numCache>
            </c:numRef>
          </c:yVal>
          <c:bubbleSize>
            <c:numRef>
              <c:f>'Market Vacancy vs % Coworking'!$D$9</c:f>
              <c:numCache>
                <c:formatCode>_(* #,##0_);_(* \(#,##0\);_(* "-"??_);_(@_)</c:formatCode>
                <c:ptCount val="1"/>
                <c:pt idx="0">
                  <c:v>461332.43604129739</c:v>
                </c:pt>
              </c:numCache>
            </c:numRef>
          </c:bubbleSize>
          <c:bubble3D val="0"/>
          <c:extLst>
            <c:ext xmlns:c16="http://schemas.microsoft.com/office/drawing/2014/chart" uri="{C3380CC4-5D6E-409C-BE32-E72D297353CC}">
              <c16:uniqueId val="{0000000F-1538-B647-820F-880A3479CEF4}"/>
            </c:ext>
          </c:extLst>
        </c:ser>
        <c:ser>
          <c:idx val="7"/>
          <c:order val="7"/>
          <c:tx>
            <c:strRef>
              <c:f>'Market Vacancy vs % Coworking'!$B$10</c:f>
              <c:strCache>
                <c:ptCount val="1"/>
                <c:pt idx="0">
                  <c:v>Houston</c:v>
                </c:pt>
              </c:strCache>
            </c:strRef>
          </c:tx>
          <c:spPr>
            <a:solidFill>
              <a:srgbClr val="48A1FA"/>
            </a:solidFill>
            <a:ln w="0">
              <a:solidFill>
                <a:sysClr val="windowText" lastClr="000000"/>
              </a:solidFill>
            </a:ln>
            <a:effectLst/>
          </c:spPr>
          <c:invertIfNegative val="0"/>
          <c:dLbls>
            <c:dLbl>
              <c:idx val="0"/>
              <c:layout>
                <c:manualLayout>
                  <c:x val="9.7132447930496427E-3"/>
                  <c:y val="-2.983780779798587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Coworking'!$F$10</c:f>
              <c:numCache>
                <c:formatCode>0.0%</c:formatCode>
                <c:ptCount val="1"/>
                <c:pt idx="0">
                  <c:v>8.9462696698059084E-3</c:v>
                </c:pt>
              </c:numCache>
            </c:numRef>
          </c:xVal>
          <c:yVal>
            <c:numRef>
              <c:f>'Market Vacancy vs % Coworking'!$G$10</c:f>
              <c:numCache>
                <c:formatCode>0.0%</c:formatCode>
                <c:ptCount val="1"/>
                <c:pt idx="0">
                  <c:v>0.21474814850812701</c:v>
                </c:pt>
              </c:numCache>
            </c:numRef>
          </c:yVal>
          <c:bubbleSize>
            <c:numRef>
              <c:f>'Market Vacancy vs % Coworking'!$D$10</c:f>
              <c:numCache>
                <c:formatCode>_(* #,##0_);_(* \(#,##0\);_(* "-"??_);_(@_)</c:formatCode>
                <c:ptCount val="1"/>
                <c:pt idx="0">
                  <c:v>1913589.5387366612</c:v>
                </c:pt>
              </c:numCache>
            </c:numRef>
          </c:bubbleSize>
          <c:bubble3D val="0"/>
          <c:extLst>
            <c:ext xmlns:c16="http://schemas.microsoft.com/office/drawing/2014/chart" uri="{C3380CC4-5D6E-409C-BE32-E72D297353CC}">
              <c16:uniqueId val="{00000011-1538-B647-820F-880A3479CEF4}"/>
            </c:ext>
          </c:extLst>
        </c:ser>
        <c:ser>
          <c:idx val="8"/>
          <c:order val="8"/>
          <c:tx>
            <c:strRef>
              <c:f>'Market Vacancy vs % Coworking'!$B$11</c:f>
              <c:strCache>
                <c:ptCount val="1"/>
                <c:pt idx="0">
                  <c:v>Inland Empire</c:v>
                </c:pt>
              </c:strCache>
            </c:strRef>
          </c:tx>
          <c:spPr>
            <a:solidFill>
              <a:srgbClr val="48A1FA"/>
            </a:solidFill>
            <a:ln w="0">
              <a:solidFill>
                <a:sysClr val="windowText" lastClr="000000"/>
              </a:solidFill>
            </a:ln>
            <a:effectLst/>
          </c:spPr>
          <c:invertIfNegative val="0"/>
          <c:dLbls>
            <c:dLbl>
              <c:idx val="0"/>
              <c:layout>
                <c:manualLayout>
                  <c:x val="-8.0306263556270269E-2"/>
                  <c:y val="3.756123969254495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Coworking'!$F$11</c:f>
              <c:numCache>
                <c:formatCode>0.0%</c:formatCode>
                <c:ptCount val="1"/>
                <c:pt idx="0">
                  <c:v>7.8602873912304444E-3</c:v>
                </c:pt>
              </c:numCache>
            </c:numRef>
          </c:xVal>
          <c:yVal>
            <c:numRef>
              <c:f>'Market Vacancy vs % Coworking'!$G$11</c:f>
              <c:numCache>
                <c:formatCode>0.0%</c:formatCode>
                <c:ptCount val="1"/>
                <c:pt idx="0">
                  <c:v>0.119421668777299</c:v>
                </c:pt>
              </c:numCache>
            </c:numRef>
          </c:yVal>
          <c:bubbleSize>
            <c:numRef>
              <c:f>'Market Vacancy vs % Coworking'!$D$11</c:f>
              <c:numCache>
                <c:formatCode>_(* #,##0_);_(* \(#,##0\);_(* "-"??_);_(@_)</c:formatCode>
                <c:ptCount val="1"/>
                <c:pt idx="0">
                  <c:v>163258.14553499414</c:v>
                </c:pt>
              </c:numCache>
            </c:numRef>
          </c:bubbleSize>
          <c:bubble3D val="0"/>
          <c:extLst>
            <c:ext xmlns:c16="http://schemas.microsoft.com/office/drawing/2014/chart" uri="{C3380CC4-5D6E-409C-BE32-E72D297353CC}">
              <c16:uniqueId val="{00000013-1538-B647-820F-880A3479CEF4}"/>
            </c:ext>
          </c:extLst>
        </c:ser>
        <c:ser>
          <c:idx val="9"/>
          <c:order val="9"/>
          <c:tx>
            <c:strRef>
              <c:f>'Market Vacancy vs % Coworking'!$B$12</c:f>
              <c:strCache>
                <c:ptCount val="1"/>
                <c:pt idx="0">
                  <c:v>Los Angeles</c:v>
                </c:pt>
              </c:strCache>
            </c:strRef>
          </c:tx>
          <c:spPr>
            <a:solidFill>
              <a:srgbClr val="48A1FA"/>
            </a:solidFill>
            <a:ln w="3175">
              <a:solidFill>
                <a:sysClr val="windowText" lastClr="000000"/>
              </a:solidFill>
            </a:ln>
            <a:effectLst/>
          </c:spPr>
          <c:invertIfNegative val="0"/>
          <c:dLbls>
            <c:dLbl>
              <c:idx val="0"/>
              <c:layout>
                <c:manualLayout>
                  <c:x val="-8.8792731153987295E-2"/>
                  <c:y val="-9.935697244115553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Coworking'!$F$12</c:f>
              <c:numCache>
                <c:formatCode>0.0%</c:formatCode>
                <c:ptCount val="1"/>
                <c:pt idx="0">
                  <c:v>1.9579397267020161E-2</c:v>
                </c:pt>
              </c:numCache>
            </c:numRef>
          </c:xVal>
          <c:yVal>
            <c:numRef>
              <c:f>'Market Vacancy vs % Coworking'!$G$12</c:f>
              <c:numCache>
                <c:formatCode>0.0%</c:formatCode>
                <c:ptCount val="1"/>
                <c:pt idx="0">
                  <c:v>0.14160589391425099</c:v>
                </c:pt>
              </c:numCache>
            </c:numRef>
          </c:yVal>
          <c:bubbleSize>
            <c:numRef>
              <c:f>'Market Vacancy vs % Coworking'!$D$12</c:f>
              <c:numCache>
                <c:formatCode>_(* #,##0_);_(* \(#,##0\);_(* "-"??_);_(@_)</c:formatCode>
                <c:ptCount val="1"/>
                <c:pt idx="0">
                  <c:v>4730015.1681163283</c:v>
                </c:pt>
              </c:numCache>
            </c:numRef>
          </c:bubbleSize>
          <c:bubble3D val="0"/>
          <c:extLst>
            <c:ext xmlns:c16="http://schemas.microsoft.com/office/drawing/2014/chart" uri="{C3380CC4-5D6E-409C-BE32-E72D297353CC}">
              <c16:uniqueId val="{00000015-1538-B647-820F-880A3479CEF4}"/>
            </c:ext>
          </c:extLst>
        </c:ser>
        <c:ser>
          <c:idx val="10"/>
          <c:order val="10"/>
          <c:tx>
            <c:strRef>
              <c:f>'Market Vacancy vs % Coworking'!$B$13</c:f>
              <c:strCache>
                <c:ptCount val="1"/>
                <c:pt idx="0">
                  <c:v>Manhattan</c:v>
                </c:pt>
              </c:strCache>
            </c:strRef>
          </c:tx>
          <c:spPr>
            <a:solidFill>
              <a:srgbClr val="1584F7"/>
            </a:solidFill>
            <a:ln w="25400">
              <a:noFill/>
            </a:ln>
            <a:effectLst/>
          </c:spPr>
          <c:invertIfNegative val="0"/>
          <c:dPt>
            <c:idx val="0"/>
            <c:invertIfNegative val="0"/>
            <c:bubble3D val="0"/>
            <c:spPr>
              <a:solidFill>
                <a:srgbClr val="48A1FA"/>
              </a:solidFill>
              <a:ln w="0">
                <a:solidFill>
                  <a:sysClr val="windowText" lastClr="000000"/>
                </a:solidFill>
              </a:ln>
              <a:effectLst/>
            </c:spPr>
            <c:extLst>
              <c:ext xmlns:c16="http://schemas.microsoft.com/office/drawing/2014/chart" uri="{C3380CC4-5D6E-409C-BE32-E72D297353CC}">
                <c16:uniqueId val="{00000017-1538-B647-820F-880A3479CEF4}"/>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Coworking'!$F$13</c:f>
              <c:numCache>
                <c:formatCode>0.0%</c:formatCode>
                <c:ptCount val="1"/>
                <c:pt idx="0">
                  <c:v>2.9844179460666399E-2</c:v>
                </c:pt>
              </c:numCache>
            </c:numRef>
          </c:xVal>
          <c:yVal>
            <c:numRef>
              <c:f>'Market Vacancy vs % Coworking'!$G$13</c:f>
              <c:numCache>
                <c:formatCode>0.0%</c:formatCode>
                <c:ptCount val="1"/>
                <c:pt idx="0">
                  <c:v>8.9189478954215196E-2</c:v>
                </c:pt>
              </c:numCache>
            </c:numRef>
          </c:yVal>
          <c:bubbleSize>
            <c:numRef>
              <c:f>'Market Vacancy vs % Coworking'!$D$13</c:f>
              <c:numCache>
                <c:formatCode>_(* #,##0_);_(* \(#,##0\);_(* "-"??_);_(@_)</c:formatCode>
                <c:ptCount val="1"/>
                <c:pt idx="0">
                  <c:v>13690332.135064473</c:v>
                </c:pt>
              </c:numCache>
            </c:numRef>
          </c:bubbleSize>
          <c:bubble3D val="0"/>
          <c:extLst>
            <c:ext xmlns:c16="http://schemas.microsoft.com/office/drawing/2014/chart" uri="{C3380CC4-5D6E-409C-BE32-E72D297353CC}">
              <c16:uniqueId val="{00000018-1538-B647-820F-880A3479CEF4}"/>
            </c:ext>
          </c:extLst>
        </c:ser>
        <c:ser>
          <c:idx val="11"/>
          <c:order val="11"/>
          <c:tx>
            <c:strRef>
              <c:f>'Market Vacancy vs % Coworking'!$B$14</c:f>
              <c:strCache>
                <c:ptCount val="1"/>
                <c:pt idx="0">
                  <c:v>Miami</c:v>
                </c:pt>
              </c:strCache>
            </c:strRef>
          </c:tx>
          <c:spPr>
            <a:solidFill>
              <a:srgbClr val="48A1FA"/>
            </a:solidFill>
            <a:ln w="0">
              <a:solidFill>
                <a:sysClr val="windowText" lastClr="000000"/>
              </a:solidFill>
            </a:ln>
            <a:effectLst/>
          </c:spPr>
          <c:invertIfNegative val="0"/>
          <c:dLbls>
            <c:dLbl>
              <c:idx val="0"/>
              <c:layout>
                <c:manualLayout>
                  <c:x val="-5.4496392950591152E-3"/>
                  <c:y val="-1.60829072882643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Coworking'!$F$14</c:f>
              <c:numCache>
                <c:formatCode>0.0%</c:formatCode>
                <c:ptCount val="1"/>
                <c:pt idx="0">
                  <c:v>2.3855968091121522E-2</c:v>
                </c:pt>
              </c:numCache>
            </c:numRef>
          </c:xVal>
          <c:yVal>
            <c:numRef>
              <c:f>'Market Vacancy vs % Coworking'!$G$14</c:f>
              <c:numCache>
                <c:formatCode>0.0%</c:formatCode>
                <c:ptCount val="1"/>
                <c:pt idx="0">
                  <c:v>0.131518028795513</c:v>
                </c:pt>
              </c:numCache>
            </c:numRef>
          </c:yVal>
          <c:bubbleSize>
            <c:numRef>
              <c:f>'Market Vacancy vs % Coworking'!$D$14</c:f>
              <c:numCache>
                <c:formatCode>_(* #,##0_);_(* \(#,##0\);_(* "-"??_);_(@_)</c:formatCode>
                <c:ptCount val="1"/>
                <c:pt idx="0">
                  <c:v>1309038.6606933216</c:v>
                </c:pt>
              </c:numCache>
            </c:numRef>
          </c:bubbleSize>
          <c:bubble3D val="0"/>
          <c:extLst>
            <c:ext xmlns:c16="http://schemas.microsoft.com/office/drawing/2014/chart" uri="{C3380CC4-5D6E-409C-BE32-E72D297353CC}">
              <c16:uniqueId val="{0000001A-1538-B647-820F-880A3479CEF4}"/>
            </c:ext>
          </c:extLst>
        </c:ser>
        <c:ser>
          <c:idx val="12"/>
          <c:order val="12"/>
          <c:tx>
            <c:strRef>
              <c:f>'Market Vacancy vs % Coworking'!$B$15</c:f>
              <c:strCache>
                <c:ptCount val="1"/>
                <c:pt idx="0">
                  <c:v>Orange County</c:v>
                </c:pt>
              </c:strCache>
            </c:strRef>
          </c:tx>
          <c:spPr>
            <a:solidFill>
              <a:srgbClr val="48A1FA"/>
            </a:solidFill>
            <a:ln w="0">
              <a:solidFill>
                <a:sysClr val="windowText" lastClr="000000"/>
              </a:solidFill>
            </a:ln>
            <a:effectLst/>
          </c:spPr>
          <c:invertIfNegative val="0"/>
          <c:dLbls>
            <c:dLbl>
              <c:idx val="0"/>
              <c:layout>
                <c:manualLayout>
                  <c:x val="-7.5930683638793836E-2"/>
                  <c:y val="8.974370349279658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Coworking'!$F$15</c:f>
              <c:numCache>
                <c:formatCode>0.0%</c:formatCode>
                <c:ptCount val="1"/>
                <c:pt idx="0">
                  <c:v>1.4052149258958081E-2</c:v>
                </c:pt>
              </c:numCache>
            </c:numRef>
          </c:xVal>
          <c:yVal>
            <c:numRef>
              <c:f>'Market Vacancy vs % Coworking'!$G$15</c:f>
              <c:numCache>
                <c:formatCode>0.0%</c:formatCode>
                <c:ptCount val="1"/>
                <c:pt idx="0">
                  <c:v>0.123747792556285</c:v>
                </c:pt>
              </c:numCache>
            </c:numRef>
          </c:yVal>
          <c:bubbleSize>
            <c:numRef>
              <c:f>'Market Vacancy vs % Coworking'!$D$15</c:f>
              <c:numCache>
                <c:formatCode>_(* #,##0_);_(* \(#,##0\);_(* "-"??_);_(@_)</c:formatCode>
                <c:ptCount val="1"/>
                <c:pt idx="0">
                  <c:v>1319144.8512336747</c:v>
                </c:pt>
              </c:numCache>
            </c:numRef>
          </c:bubbleSize>
          <c:bubble3D val="0"/>
          <c:extLst>
            <c:ext xmlns:c16="http://schemas.microsoft.com/office/drawing/2014/chart" uri="{C3380CC4-5D6E-409C-BE32-E72D297353CC}">
              <c16:uniqueId val="{0000001C-1538-B647-820F-880A3479CEF4}"/>
            </c:ext>
          </c:extLst>
        </c:ser>
        <c:ser>
          <c:idx val="13"/>
          <c:order val="13"/>
          <c:tx>
            <c:strRef>
              <c:f>'Market Vacancy vs % Coworking'!$B$16</c:f>
              <c:strCache>
                <c:ptCount val="1"/>
                <c:pt idx="0">
                  <c:v>Phoenix</c:v>
                </c:pt>
              </c:strCache>
            </c:strRef>
          </c:tx>
          <c:spPr>
            <a:solidFill>
              <a:srgbClr val="48A1FA"/>
            </a:solidFill>
            <a:ln w="0">
              <a:solidFill>
                <a:sysClr val="windowText" lastClr="000000"/>
              </a:solidFill>
            </a:ln>
            <a:effectLst/>
          </c:spPr>
          <c:invertIfNegative val="0"/>
          <c:dLbls>
            <c:dLbl>
              <c:idx val="0"/>
              <c:layout>
                <c:manualLayout>
                  <c:x val="4.3091504637848062E-2"/>
                  <c:y val="-2.961175372529677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Coworking'!$F$16</c:f>
              <c:numCache>
                <c:formatCode>0.0%</c:formatCode>
                <c:ptCount val="1"/>
                <c:pt idx="0">
                  <c:v>9.980345160633548E-3</c:v>
                </c:pt>
              </c:numCache>
            </c:numRef>
          </c:xVal>
          <c:yVal>
            <c:numRef>
              <c:f>'Market Vacancy vs % Coworking'!$G$16</c:f>
              <c:numCache>
                <c:formatCode>0.0%</c:formatCode>
                <c:ptCount val="1"/>
                <c:pt idx="0">
                  <c:v>0.17151646271146601</c:v>
                </c:pt>
              </c:numCache>
            </c:numRef>
          </c:yVal>
          <c:bubbleSize>
            <c:numRef>
              <c:f>'Market Vacancy vs % Coworking'!$D$16</c:f>
              <c:numCache>
                <c:formatCode>_(* #,##0_);_(* \(#,##0\);_(* "-"??_);_(@_)</c:formatCode>
                <c:ptCount val="1"/>
                <c:pt idx="0">
                  <c:v>1064516.5892818831</c:v>
                </c:pt>
              </c:numCache>
            </c:numRef>
          </c:bubbleSize>
          <c:bubble3D val="0"/>
          <c:extLst>
            <c:ext xmlns:c16="http://schemas.microsoft.com/office/drawing/2014/chart" uri="{C3380CC4-5D6E-409C-BE32-E72D297353CC}">
              <c16:uniqueId val="{0000001E-1538-B647-820F-880A3479CEF4}"/>
            </c:ext>
          </c:extLst>
        </c:ser>
        <c:ser>
          <c:idx val="14"/>
          <c:order val="14"/>
          <c:tx>
            <c:strRef>
              <c:f>'Market Vacancy vs % Coworking'!$B$17</c:f>
              <c:strCache>
                <c:ptCount val="1"/>
                <c:pt idx="0">
                  <c:v>Portland</c:v>
                </c:pt>
              </c:strCache>
            </c:strRef>
          </c:tx>
          <c:spPr>
            <a:solidFill>
              <a:srgbClr val="48A1FA"/>
            </a:solidFill>
            <a:ln w="0">
              <a:solidFill>
                <a:sysClr val="windowText" lastClr="000000"/>
              </a:solidFill>
            </a:ln>
            <a:effectLst/>
          </c:spPr>
          <c:invertIfNegative val="0"/>
          <c:dLbls>
            <c:dLbl>
              <c:idx val="0"/>
              <c:layout>
                <c:manualLayout>
                  <c:x val="-1.649697398687866E-2"/>
                  <c:y val="-5.1547295251307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Coworking'!$F$17</c:f>
              <c:numCache>
                <c:formatCode>0.0%</c:formatCode>
                <c:ptCount val="1"/>
                <c:pt idx="0">
                  <c:v>2.5287178679787276E-2</c:v>
                </c:pt>
              </c:numCache>
            </c:numRef>
          </c:xVal>
          <c:yVal>
            <c:numRef>
              <c:f>'Market Vacancy vs % Coworking'!$G$17</c:f>
              <c:numCache>
                <c:formatCode>0.0%</c:formatCode>
                <c:ptCount val="1"/>
                <c:pt idx="0">
                  <c:v>0.105675185395982</c:v>
                </c:pt>
              </c:numCache>
            </c:numRef>
          </c:yVal>
          <c:bubbleSize>
            <c:numRef>
              <c:f>'Market Vacancy vs % Coworking'!$D$17</c:f>
              <c:numCache>
                <c:formatCode>_(* #,##0_);_(* \(#,##0\);_(* "-"??_);_(@_)</c:formatCode>
                <c:ptCount val="1"/>
                <c:pt idx="0">
                  <c:v>1200957.98397779</c:v>
                </c:pt>
              </c:numCache>
            </c:numRef>
          </c:bubbleSize>
          <c:bubble3D val="0"/>
          <c:extLst>
            <c:ext xmlns:c16="http://schemas.microsoft.com/office/drawing/2014/chart" uri="{C3380CC4-5D6E-409C-BE32-E72D297353CC}">
              <c16:uniqueId val="{00000020-1538-B647-820F-880A3479CEF4}"/>
            </c:ext>
          </c:extLst>
        </c:ser>
        <c:ser>
          <c:idx val="15"/>
          <c:order val="15"/>
          <c:tx>
            <c:strRef>
              <c:f>'Market Vacancy vs % Coworking'!$B$18</c:f>
              <c:strCache>
                <c:ptCount val="1"/>
                <c:pt idx="0">
                  <c:v>Sacramento</c:v>
                </c:pt>
              </c:strCache>
            </c:strRef>
          </c:tx>
          <c:spPr>
            <a:solidFill>
              <a:srgbClr val="48A1FA"/>
            </a:solidFill>
            <a:ln w="0">
              <a:solidFill>
                <a:sysClr val="windowText" lastClr="000000"/>
              </a:solidFill>
            </a:ln>
            <a:effectLst/>
          </c:spPr>
          <c:invertIfNegative val="0"/>
          <c:dLbls>
            <c:dLbl>
              <c:idx val="0"/>
              <c:layout>
                <c:manualLayout>
                  <c:x val="-0.11650840451462963"/>
                  <c:y val="2.435492528503412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Coworking'!$F$18</c:f>
              <c:numCache>
                <c:formatCode>0.0%</c:formatCode>
                <c:ptCount val="1"/>
                <c:pt idx="0">
                  <c:v>8.9669159722570932E-3</c:v>
                </c:pt>
              </c:numCache>
            </c:numRef>
          </c:xVal>
          <c:yVal>
            <c:numRef>
              <c:f>'Market Vacancy vs % Coworking'!$G$18</c:f>
              <c:numCache>
                <c:formatCode>0.0%</c:formatCode>
                <c:ptCount val="1"/>
                <c:pt idx="0">
                  <c:v>0.13706087008685999</c:v>
                </c:pt>
              </c:numCache>
            </c:numRef>
          </c:yVal>
          <c:bubbleSize>
            <c:numRef>
              <c:f>'Market Vacancy vs % Coworking'!$D$18</c:f>
              <c:numCache>
                <c:formatCode>_(* #,##0_);_(* \(#,##0\);_(* "-"??_);_(@_)</c:formatCode>
                <c:ptCount val="1"/>
                <c:pt idx="0">
                  <c:v>427016.49149787379</c:v>
                </c:pt>
              </c:numCache>
            </c:numRef>
          </c:bubbleSize>
          <c:bubble3D val="0"/>
          <c:extLst>
            <c:ext xmlns:c16="http://schemas.microsoft.com/office/drawing/2014/chart" uri="{C3380CC4-5D6E-409C-BE32-E72D297353CC}">
              <c16:uniqueId val="{00000022-1538-B647-820F-880A3479CEF4}"/>
            </c:ext>
          </c:extLst>
        </c:ser>
        <c:ser>
          <c:idx val="16"/>
          <c:order val="16"/>
          <c:tx>
            <c:strRef>
              <c:f>'Market Vacancy vs % Coworking'!$B$19</c:f>
              <c:strCache>
                <c:ptCount val="1"/>
                <c:pt idx="0">
                  <c:v>San Antonio</c:v>
                </c:pt>
              </c:strCache>
            </c:strRef>
          </c:tx>
          <c:spPr>
            <a:solidFill>
              <a:srgbClr val="48A1FA"/>
            </a:solidFill>
            <a:ln w="0">
              <a:solidFill>
                <a:sysClr val="windowText" lastClr="000000"/>
              </a:solidFill>
            </a:ln>
            <a:effectLst/>
          </c:spPr>
          <c:invertIfNegative val="0"/>
          <c:dLbls>
            <c:dLbl>
              <c:idx val="0"/>
              <c:layout>
                <c:manualLayout>
                  <c:x val="-1.089163337579846E-2"/>
                  <c:y val="-4.48512249664448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Coworking'!$F$19</c:f>
              <c:numCache>
                <c:formatCode>0.0%</c:formatCode>
                <c:ptCount val="1"/>
                <c:pt idx="0">
                  <c:v>2.1102075586186448E-2</c:v>
                </c:pt>
              </c:numCache>
            </c:numRef>
          </c:xVal>
          <c:yVal>
            <c:numRef>
              <c:f>'Market Vacancy vs % Coworking'!$G$19</c:f>
              <c:numCache>
                <c:formatCode>0.0%</c:formatCode>
                <c:ptCount val="1"/>
                <c:pt idx="0">
                  <c:v>0.13700740276307999</c:v>
                </c:pt>
              </c:numCache>
            </c:numRef>
          </c:yVal>
          <c:bubbleSize>
            <c:numRef>
              <c:f>'Market Vacancy vs % Coworking'!$D$19</c:f>
              <c:numCache>
                <c:formatCode>_(* #,##0_);_(* \(#,##0\);_(* "-"??_);_(@_)</c:formatCode>
                <c:ptCount val="1"/>
                <c:pt idx="0">
                  <c:v>740906.07083069498</c:v>
                </c:pt>
              </c:numCache>
            </c:numRef>
          </c:bubbleSize>
          <c:bubble3D val="0"/>
          <c:extLst>
            <c:ext xmlns:c16="http://schemas.microsoft.com/office/drawing/2014/chart" uri="{C3380CC4-5D6E-409C-BE32-E72D297353CC}">
              <c16:uniqueId val="{00000024-1538-B647-820F-880A3479CEF4}"/>
            </c:ext>
          </c:extLst>
        </c:ser>
        <c:ser>
          <c:idx val="17"/>
          <c:order val="17"/>
          <c:tx>
            <c:strRef>
              <c:f>'Market Vacancy vs % Coworking'!$B$20</c:f>
              <c:strCache>
                <c:ptCount val="1"/>
                <c:pt idx="0">
                  <c:v>San Diego</c:v>
                </c:pt>
              </c:strCache>
            </c:strRef>
          </c:tx>
          <c:spPr>
            <a:solidFill>
              <a:srgbClr val="48A1FA"/>
            </a:solidFill>
            <a:ln w="0">
              <a:solidFill>
                <a:sysClr val="windowText" lastClr="000000"/>
              </a:solidFill>
            </a:ln>
            <a:effectLst/>
          </c:spPr>
          <c:invertIfNegative val="0"/>
          <c:dLbls>
            <c:dLbl>
              <c:idx val="0"/>
              <c:layout>
                <c:manualLayout>
                  <c:x val="-0.10239244861670098"/>
                  <c:y val="3.227430029734766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5-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Coworking'!$F$20</c:f>
              <c:numCache>
                <c:formatCode>0.0%</c:formatCode>
                <c:ptCount val="1"/>
                <c:pt idx="0">
                  <c:v>1.2804723466961012E-2</c:v>
                </c:pt>
              </c:numCache>
            </c:numRef>
          </c:xVal>
          <c:yVal>
            <c:numRef>
              <c:f>'Market Vacancy vs % Coworking'!$G$20</c:f>
              <c:numCache>
                <c:formatCode>0.0%</c:formatCode>
                <c:ptCount val="1"/>
                <c:pt idx="0">
                  <c:v>0.121040110506176</c:v>
                </c:pt>
              </c:numCache>
            </c:numRef>
          </c:yVal>
          <c:bubbleSize>
            <c:numRef>
              <c:f>'Market Vacancy vs % Coworking'!$D$20</c:f>
              <c:numCache>
                <c:formatCode>_(* #,##0_);_(* \(#,##0\);_(* "-"??_);_(@_)</c:formatCode>
                <c:ptCount val="1"/>
                <c:pt idx="0">
                  <c:v>965278.67496355285</c:v>
                </c:pt>
              </c:numCache>
            </c:numRef>
          </c:bubbleSize>
          <c:bubble3D val="0"/>
          <c:extLst>
            <c:ext xmlns:c16="http://schemas.microsoft.com/office/drawing/2014/chart" uri="{C3380CC4-5D6E-409C-BE32-E72D297353CC}">
              <c16:uniqueId val="{00000026-1538-B647-820F-880A3479CEF4}"/>
            </c:ext>
          </c:extLst>
        </c:ser>
        <c:ser>
          <c:idx val="18"/>
          <c:order val="18"/>
          <c:tx>
            <c:strRef>
              <c:f>'Market Vacancy vs % Coworking'!$B$21</c:f>
              <c:strCache>
                <c:ptCount val="1"/>
                <c:pt idx="0">
                  <c:v>San Francisco</c:v>
                </c:pt>
              </c:strCache>
            </c:strRef>
          </c:tx>
          <c:spPr>
            <a:solidFill>
              <a:srgbClr val="48A1FA"/>
            </a:solidFill>
            <a:ln w="0">
              <a:solidFill>
                <a:sysClr val="windowText" lastClr="000000"/>
              </a:solidFill>
            </a:ln>
            <a:effectLst/>
          </c:spPr>
          <c:invertIfNegative val="0"/>
          <c:dLbls>
            <c:dLbl>
              <c:idx val="0"/>
              <c:layout>
                <c:manualLayout>
                  <c:x val="-8.1646227217261419E-2"/>
                  <c:y val="6.73097261873552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7-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Coworking'!$F$21</c:f>
              <c:numCache>
                <c:formatCode>0.0%</c:formatCode>
                <c:ptCount val="1"/>
                <c:pt idx="0">
                  <c:v>2.2519421972108482E-2</c:v>
                </c:pt>
              </c:numCache>
            </c:numRef>
          </c:xVal>
          <c:yVal>
            <c:numRef>
              <c:f>'Market Vacancy vs % Coworking'!$G$21</c:f>
              <c:numCache>
                <c:formatCode>0.0%</c:formatCode>
                <c:ptCount val="1"/>
                <c:pt idx="0">
                  <c:v>7.9083993517021903E-2</c:v>
                </c:pt>
              </c:numCache>
            </c:numRef>
          </c:yVal>
          <c:bubbleSize>
            <c:numRef>
              <c:f>'Market Vacancy vs % Coworking'!$D$21</c:f>
              <c:numCache>
                <c:formatCode>_(* #,##0_);_(* \(#,##0\);_(* "-"??_);_(@_)</c:formatCode>
                <c:ptCount val="1"/>
                <c:pt idx="0">
                  <c:v>2957922.0000210721</c:v>
                </c:pt>
              </c:numCache>
            </c:numRef>
          </c:bubbleSize>
          <c:bubble3D val="0"/>
          <c:extLst>
            <c:ext xmlns:c16="http://schemas.microsoft.com/office/drawing/2014/chart" uri="{C3380CC4-5D6E-409C-BE32-E72D297353CC}">
              <c16:uniqueId val="{00000028-1538-B647-820F-880A3479CEF4}"/>
            </c:ext>
          </c:extLst>
        </c:ser>
        <c:ser>
          <c:idx val="19"/>
          <c:order val="19"/>
          <c:tx>
            <c:strRef>
              <c:f>'Market Vacancy vs % Coworking'!$B$22</c:f>
              <c:strCache>
                <c:ptCount val="1"/>
                <c:pt idx="0">
                  <c:v>Seattle</c:v>
                </c:pt>
              </c:strCache>
            </c:strRef>
          </c:tx>
          <c:spPr>
            <a:solidFill>
              <a:srgbClr val="48A1FA"/>
            </a:solidFill>
            <a:ln w="0">
              <a:solidFill>
                <a:sysClr val="windowText" lastClr="000000"/>
              </a:solidFill>
            </a:ln>
            <a:effectLst/>
          </c:spPr>
          <c:invertIfNegative val="0"/>
          <c:dLbls>
            <c:dLbl>
              <c:idx val="0"/>
              <c:layout>
                <c:manualLayout>
                  <c:x val="-5.4688828589073833E-2"/>
                  <c:y val="6.281653012886431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Coworking'!$F$22</c:f>
              <c:numCache>
                <c:formatCode>0.0%</c:formatCode>
                <c:ptCount val="1"/>
                <c:pt idx="0">
                  <c:v>1.9035299388862177E-2</c:v>
                </c:pt>
              </c:numCache>
            </c:numRef>
          </c:xVal>
          <c:yVal>
            <c:numRef>
              <c:f>'Market Vacancy vs % Coworking'!$G$22</c:f>
              <c:numCache>
                <c:formatCode>0.0%</c:formatCode>
                <c:ptCount val="1"/>
                <c:pt idx="0">
                  <c:v>9.40348194262038E-2</c:v>
                </c:pt>
              </c:numCache>
            </c:numRef>
          </c:yVal>
          <c:bubbleSize>
            <c:numRef>
              <c:f>'Market Vacancy vs % Coworking'!$D$22</c:f>
              <c:numCache>
                <c:formatCode>_(* #,##0_);_(* \(#,##0\);_(* "-"??_);_(@_)</c:formatCode>
                <c:ptCount val="1"/>
                <c:pt idx="0">
                  <c:v>2159724.7579958546</c:v>
                </c:pt>
              </c:numCache>
            </c:numRef>
          </c:bubbleSize>
          <c:bubble3D val="0"/>
          <c:extLst>
            <c:ext xmlns:c16="http://schemas.microsoft.com/office/drawing/2014/chart" uri="{C3380CC4-5D6E-409C-BE32-E72D297353CC}">
              <c16:uniqueId val="{0000002A-1538-B647-820F-880A3479CEF4}"/>
            </c:ext>
          </c:extLst>
        </c:ser>
        <c:ser>
          <c:idx val="20"/>
          <c:order val="20"/>
          <c:tx>
            <c:strRef>
              <c:f>'Market Vacancy vs % Coworking'!$B$23</c:f>
              <c:strCache>
                <c:ptCount val="1"/>
                <c:pt idx="0">
                  <c:v>West Palm Beach</c:v>
                </c:pt>
              </c:strCache>
            </c:strRef>
          </c:tx>
          <c:spPr>
            <a:solidFill>
              <a:srgbClr val="48A1FA"/>
            </a:solidFill>
            <a:ln w="0">
              <a:solidFill>
                <a:sysClr val="windowText" lastClr="000000"/>
              </a:solidFill>
            </a:ln>
            <a:effectLst/>
          </c:spPr>
          <c:invertIfNegative val="0"/>
          <c:dLbls>
            <c:dLbl>
              <c:idx val="0"/>
              <c:layout>
                <c:manualLayout>
                  <c:x val="1.8764898844491031E-2"/>
                  <c:y val="-9.669586370967124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B-1538-B647-820F-880A3479CEF4}"/>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'Market Vacancy vs % Coworking'!$F$23</c:f>
              <c:numCache>
                <c:formatCode>0.0%</c:formatCode>
                <c:ptCount val="1"/>
                <c:pt idx="0">
                  <c:v>1.96077701480422E-2</c:v>
                </c:pt>
              </c:numCache>
            </c:numRef>
          </c:xVal>
          <c:yVal>
            <c:numRef>
              <c:f>'Market Vacancy vs % Coworking'!$G$23</c:f>
              <c:numCache>
                <c:formatCode>0.0%</c:formatCode>
                <c:ptCount val="1"/>
                <c:pt idx="0">
                  <c:v>0.13471982355165499</c:v>
                </c:pt>
              </c:numCache>
            </c:numRef>
          </c:yVal>
          <c:bubbleSize>
            <c:numRef>
              <c:f>'Market Vacancy vs % Coworking'!$D$23</c:f>
              <c:numCache>
                <c:formatCode>_(* #,##0_);_(* \(#,##0\);_(* "-"??_);_(@_)</c:formatCode>
                <c:ptCount val="1"/>
                <c:pt idx="0">
                  <c:v>471612.73463479121</c:v>
                </c:pt>
              </c:numCache>
            </c:numRef>
          </c:bubbleSize>
          <c:bubble3D val="0"/>
          <c:extLst>
            <c:ext xmlns:c16="http://schemas.microsoft.com/office/drawing/2014/chart" uri="{C3380CC4-5D6E-409C-BE32-E72D297353CC}">
              <c16:uniqueId val="{0000002C-1538-B647-820F-880A3479CEF4}"/>
            </c:ext>
          </c:extLst>
        </c:ser>
        <c:dLbls>
          <c:dLblPos val="ctr"/>
          <c:showLegendKey val="0"/>
          <c:showVal val="1"/>
          <c:showCatName val="0"/>
          <c:showSerName val="0"/>
          <c:showPercent val="0"/>
          <c:showBubbleSize val="0"/>
        </c:dLbls>
        <c:bubbleScale val="100"/>
        <c:showNegBubbles val="0"/>
        <c:axId val="754807824"/>
        <c:axId val="754808216"/>
      </c:bubbleChart>
      <c:valAx>
        <c:axId val="754807824"/>
        <c:scaling>
          <c:orientation val="minMax"/>
          <c:max val="3.5000000000000003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Percent Coworking</a:t>
                </a:r>
              </a:p>
            </c:rich>
          </c:tx>
          <c:layout>
            <c:manualLayout>
              <c:xMode val="edge"/>
              <c:yMode val="edge"/>
              <c:x val="0.49346315932898333"/>
              <c:y val="0.944247887501067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54808216"/>
        <c:crosses val="autoZero"/>
        <c:crossBetween val="midCat"/>
      </c:valAx>
      <c:valAx>
        <c:axId val="754808216"/>
        <c:scaling>
          <c:orientation val="minMax"/>
          <c:max val="0.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Market Vacancy Rate</a:t>
                </a:r>
              </a:p>
            </c:rich>
          </c:tx>
          <c:layout>
            <c:manualLayout>
              <c:xMode val="edge"/>
              <c:yMode val="edge"/>
              <c:x val="7.4008471643340684E-3"/>
              <c:y val="0.2738042067284411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317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5480782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1800" b="1" i="0" baseline="0" dirty="0">
                <a:effectLst/>
              </a:rPr>
              <a:t>Regus has the Most Space</a:t>
            </a:r>
            <a:endParaRPr lang="en-US" sz="1600" b="1" dirty="0">
              <a:effectLst/>
            </a:endParaRPr>
          </a:p>
        </c:rich>
      </c:tx>
      <c:layout>
        <c:manualLayout>
          <c:xMode val="edge"/>
          <c:yMode val="edge"/>
          <c:x val="0.23793260456381521"/>
          <c:y val="2.1511254812027251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3907336943173359"/>
          <c:y val="0.10144685424807739"/>
          <c:w val="0.54811711449591338"/>
          <c:h val="0.72305926561627731"/>
        </c:manualLayout>
      </c:layout>
      <c:barChart>
        <c:barDir val="bar"/>
        <c:grouping val="clustered"/>
        <c:varyColors val="0"/>
        <c:ser>
          <c:idx val="1"/>
          <c:order val="0"/>
          <c:tx>
            <c:strRef>
              <c:f>'Square Feet by Company'!$C$1</c:f>
              <c:strCache>
                <c:ptCount val="1"/>
                <c:pt idx="0">
                  <c:v>Total Square Feet, Thousands</c:v>
                </c:pt>
              </c:strCache>
            </c:strRef>
          </c:tx>
          <c:spPr>
            <a:solidFill>
              <a:srgbClr val="2F5496"/>
            </a:solidFill>
            <a:ln>
              <a:noFill/>
            </a:ln>
            <a:effectLst/>
          </c:spPr>
          <c:invertIfNegative val="0"/>
          <c:cat>
            <c:strRef>
              <c:f>'Square Feet by Company'!$A$2:$A$11</c:f>
              <c:strCache>
                <c:ptCount val="10"/>
                <c:pt idx="0">
                  <c:v>Intelligent Office</c:v>
                </c:pt>
                <c:pt idx="1">
                  <c:v>Pacific Workplaces</c:v>
                </c:pt>
                <c:pt idx="2">
                  <c:v>Jay Suites</c:v>
                </c:pt>
                <c:pt idx="3">
                  <c:v>Servcorp</c:v>
                </c:pt>
                <c:pt idx="4">
                  <c:v>Industrious</c:v>
                </c:pt>
                <c:pt idx="5">
                  <c:v>Knotel</c:v>
                </c:pt>
                <c:pt idx="6">
                  <c:v>Barrister Executive Suites</c:v>
                </c:pt>
                <c:pt idx="7">
                  <c:v>Premier Business Centers</c:v>
                </c:pt>
                <c:pt idx="8">
                  <c:v>WeWork</c:v>
                </c:pt>
                <c:pt idx="9">
                  <c:v>Regus</c:v>
                </c:pt>
              </c:strCache>
            </c:strRef>
          </c:cat>
          <c:val>
            <c:numRef>
              <c:f>'Square Feet by Company'!$D$2:$D$11</c:f>
              <c:numCache>
                <c:formatCode>_(* #,##0_);_(* \(#,##0\);_(* "-"??_);_(@_)</c:formatCode>
                <c:ptCount val="10"/>
                <c:pt idx="0">
                  <c:v>122.35</c:v>
                </c:pt>
                <c:pt idx="1">
                  <c:v>159.482</c:v>
                </c:pt>
                <c:pt idx="2">
                  <c:v>200.57599999999999</c:v>
                </c:pt>
                <c:pt idx="3">
                  <c:v>207.322</c:v>
                </c:pt>
                <c:pt idx="4">
                  <c:v>268.178</c:v>
                </c:pt>
                <c:pt idx="5">
                  <c:v>368.15499999999997</c:v>
                </c:pt>
                <c:pt idx="6">
                  <c:v>406.52699999999999</c:v>
                </c:pt>
                <c:pt idx="7">
                  <c:v>1137.425</c:v>
                </c:pt>
                <c:pt idx="8">
                  <c:v>6508.442</c:v>
                </c:pt>
                <c:pt idx="9">
                  <c:v>9434.3919999999998</c:v>
                </c:pt>
              </c:numCache>
            </c:numRef>
          </c:val>
          <c:extLst>
            <c:ext xmlns:c16="http://schemas.microsoft.com/office/drawing/2014/chart" uri="{C3380CC4-5D6E-409C-BE32-E72D297353CC}">
              <c16:uniqueId val="{00000000-0162-9D49-B027-A541B3F2EF06}"/>
            </c:ext>
          </c:extLst>
        </c:ser>
        <c:dLbls>
          <c:showLegendKey val="0"/>
          <c:showVal val="0"/>
          <c:showCatName val="0"/>
          <c:showSerName val="0"/>
          <c:showPercent val="0"/>
          <c:showBubbleSize val="0"/>
        </c:dLbls>
        <c:gapWidth val="58"/>
        <c:axId val="754816056"/>
        <c:axId val="754811744"/>
      </c:barChart>
      <c:catAx>
        <c:axId val="754816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11744"/>
        <c:crosses val="autoZero"/>
        <c:auto val="1"/>
        <c:lblAlgn val="ctr"/>
        <c:lblOffset val="100"/>
        <c:noMultiLvlLbl val="0"/>
      </c:catAx>
      <c:valAx>
        <c:axId val="754811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16056"/>
        <c:crosses val="autoZero"/>
        <c:crossBetween val="between"/>
        <c:majorUnit val="2000"/>
      </c:valAx>
      <c:spPr>
        <a:noFill/>
        <a:ln>
          <a:noFill/>
        </a:ln>
        <a:effectLst/>
      </c:spPr>
    </c:plotArea>
    <c:legend>
      <c:legendPos val="b"/>
      <c:layout>
        <c:manualLayout>
          <c:xMode val="edge"/>
          <c:yMode val="edge"/>
          <c:x val="0.26769897000395676"/>
          <c:y val="0.93936980811371518"/>
          <c:w val="0.46460205999208642"/>
          <c:h val="6.0630191886284671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en-US" sz="1600" dirty="0"/>
              <a:t>Unemployed Persons per Job Opening</a:t>
            </a:r>
          </a:p>
        </c:rich>
      </c:tx>
      <c:layout>
        <c:manualLayout>
          <c:xMode val="edge"/>
          <c:yMode val="edge"/>
          <c:x val="0.2572162053750501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0656825364461207E-2"/>
          <c:y val="8.18060437214366E-2"/>
          <c:w val="0.93509284263654768"/>
          <c:h val="0.73458992501547082"/>
        </c:manualLayout>
      </c:layout>
      <c:lineChart>
        <c:grouping val="standard"/>
        <c:varyColors val="0"/>
        <c:ser>
          <c:idx val="0"/>
          <c:order val="0"/>
          <c:spPr>
            <a:ln w="28575" cap="rnd">
              <a:solidFill>
                <a:srgbClr val="2F5496"/>
              </a:solidFill>
              <a:round/>
            </a:ln>
            <a:effectLst/>
          </c:spPr>
          <c:marker>
            <c:symbol val="none"/>
          </c:marker>
          <c:cat>
            <c:numRef>
              <c:f>Sheet1!$A$7:$A$225</c:f>
              <c:numCache>
                <c:formatCode>mmm\-yy</c:formatCode>
                <c:ptCount val="219"/>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numCache>
            </c:numRef>
          </c:cat>
          <c:val>
            <c:numRef>
              <c:f>Sheet1!$D$7:$D$225</c:f>
              <c:numCache>
                <c:formatCode>General</c:formatCode>
                <c:ptCount val="219"/>
                <c:pt idx="0">
                  <c:v>1.1896114864864864</c:v>
                </c:pt>
                <c:pt idx="1">
                  <c:v>1.118477251624884</c:v>
                </c:pt>
                <c:pt idx="2">
                  <c:v>1.3072133963074282</c:v>
                </c:pt>
                <c:pt idx="3">
                  <c:v>1.3458251150558842</c:v>
                </c:pt>
                <c:pt idx="4">
                  <c:v>1.2795347888186084</c:v>
                </c:pt>
                <c:pt idx="5">
                  <c:v>1.3683516483516482</c:v>
                </c:pt>
                <c:pt idx="6">
                  <c:v>1.5149532710280373</c:v>
                </c:pt>
                <c:pt idx="7">
                  <c:v>1.4632140475661257</c:v>
                </c:pt>
                <c:pt idx="8">
                  <c:v>1.7034349298500242</c:v>
                </c:pt>
                <c:pt idx="9">
                  <c:v>1.7967295597484276</c:v>
                </c:pt>
                <c:pt idx="10">
                  <c:v>2.1342579750346742</c:v>
                </c:pt>
                <c:pt idx="11">
                  <c:v>2.3628579864186596</c:v>
                </c:pt>
                <c:pt idx="12">
                  <c:v>2.439586410635155</c:v>
                </c:pt>
                <c:pt idx="13">
                  <c:v>2.1766427241287576</c:v>
                </c:pt>
                <c:pt idx="14">
                  <c:v>2.4362396204033216</c:v>
                </c:pt>
                <c:pt idx="15">
                  <c:v>2.3384961982540129</c:v>
                </c:pt>
                <c:pt idx="16">
                  <c:v>2.4766705069124426</c:v>
                </c:pt>
                <c:pt idx="17">
                  <c:v>2.3356507230255841</c:v>
                </c:pt>
                <c:pt idx="18">
                  <c:v>2.4942050520059436</c:v>
                </c:pt>
                <c:pt idx="19">
                  <c:v>2.4596892406918793</c:v>
                </c:pt>
                <c:pt idx="20">
                  <c:v>2.3793696275071632</c:v>
                </c:pt>
                <c:pt idx="21">
                  <c:v>2.4942563482466746</c:v>
                </c:pt>
                <c:pt idx="22">
                  <c:v>2.3499292786421497</c:v>
                </c:pt>
                <c:pt idx="23">
                  <c:v>2.4948755490483161</c:v>
                </c:pt>
                <c:pt idx="24">
                  <c:v>2.9357798165137616</c:v>
                </c:pt>
                <c:pt idx="25">
                  <c:v>2.2280334728033471</c:v>
                </c:pt>
                <c:pt idx="26">
                  <c:v>2.5489500147885242</c:v>
                </c:pt>
                <c:pt idx="27">
                  <c:v>2.8138925294888599</c:v>
                </c:pt>
                <c:pt idx="28">
                  <c:v>2.647305389221557</c:v>
                </c:pt>
                <c:pt idx="29">
                  <c:v>2.7704918032786887</c:v>
                </c:pt>
                <c:pt idx="30">
                  <c:v>2.7792441511697659</c:v>
                </c:pt>
                <c:pt idx="31">
                  <c:v>2.7556574923547399</c:v>
                </c:pt>
                <c:pt idx="32">
                  <c:v>2.7097167225098997</c:v>
                </c:pt>
                <c:pt idx="33">
                  <c:v>2.9020819778789853</c:v>
                </c:pt>
                <c:pt idx="34">
                  <c:v>2.7244929797191886</c:v>
                </c:pt>
                <c:pt idx="35">
                  <c:v>2.7165030091859359</c:v>
                </c:pt>
                <c:pt idx="36">
                  <c:v>2.5877411325451152</c:v>
                </c:pt>
                <c:pt idx="37">
                  <c:v>2.419774501300954</c:v>
                </c:pt>
                <c:pt idx="38">
                  <c:v>2.4006466784244562</c:v>
                </c:pt>
                <c:pt idx="39">
                  <c:v>2.5121301775147931</c:v>
                </c:pt>
                <c:pt idx="40">
                  <c:v>2.25130890052356</c:v>
                </c:pt>
                <c:pt idx="41">
                  <c:v>2.2437158469945353</c:v>
                </c:pt>
                <c:pt idx="42">
                  <c:v>2.4199766355140189</c:v>
                </c:pt>
                <c:pt idx="43">
                  <c:v>2.0681240467717337</c:v>
                </c:pt>
                <c:pt idx="44">
                  <c:v>2.2077922077922079</c:v>
                </c:pt>
                <c:pt idx="45">
                  <c:v>2.11838588989845</c:v>
                </c:pt>
                <c:pt idx="46">
                  <c:v>2.1257911392405062</c:v>
                </c:pt>
                <c:pt idx="47">
                  <c:v>2.4496602841260038</c:v>
                </c:pt>
                <c:pt idx="48">
                  <c:v>2.1736986301369865</c:v>
                </c:pt>
                <c:pt idx="49">
                  <c:v>2.1209809264305175</c:v>
                </c:pt>
                <c:pt idx="50">
                  <c:v>2.0754226267880362</c:v>
                </c:pt>
                <c:pt idx="51">
                  <c:v>2.0195771339075961</c:v>
                </c:pt>
                <c:pt idx="52">
                  <c:v>1.8081546075889701</c:v>
                </c:pt>
                <c:pt idx="53">
                  <c:v>1.9698764160659115</c:v>
                </c:pt>
                <c:pt idx="54">
                  <c:v>1.8707110890104426</c:v>
                </c:pt>
                <c:pt idx="55">
                  <c:v>1.7147487844408429</c:v>
                </c:pt>
                <c:pt idx="56">
                  <c:v>1.8033390621163761</c:v>
                </c:pt>
                <c:pt idx="57">
                  <c:v>1.7826292187868775</c:v>
                </c:pt>
                <c:pt idx="58">
                  <c:v>1.7425765723638065</c:v>
                </c:pt>
                <c:pt idx="59">
                  <c:v>1.7928909952606635</c:v>
                </c:pt>
                <c:pt idx="60">
                  <c:v>1.7910925196850394</c:v>
                </c:pt>
                <c:pt idx="61">
                  <c:v>1.6435551419264773</c:v>
                </c:pt>
                <c:pt idx="62">
                  <c:v>1.6987467486403405</c:v>
                </c:pt>
                <c:pt idx="63">
                  <c:v>1.5740040062319163</c:v>
                </c:pt>
                <c:pt idx="64">
                  <c:v>1.5213675213675213</c:v>
                </c:pt>
                <c:pt idx="65">
                  <c:v>1.5903394850763273</c:v>
                </c:pt>
                <c:pt idx="66">
                  <c:v>1.6097953552540814</c:v>
                </c:pt>
                <c:pt idx="67">
                  <c:v>1.7272508425613866</c:v>
                </c:pt>
                <c:pt idx="68">
                  <c:v>1.5550438596491227</c:v>
                </c:pt>
                <c:pt idx="69">
                  <c:v>1.5161647475642162</c:v>
                </c:pt>
                <c:pt idx="70">
                  <c:v>1.5042486583184258</c:v>
                </c:pt>
                <c:pt idx="71">
                  <c:v>1.5830453812485603</c:v>
                </c:pt>
                <c:pt idx="72">
                  <c:v>1.5806451612903225</c:v>
                </c:pt>
                <c:pt idx="73">
                  <c:v>1.5369330453563714</c:v>
                </c:pt>
                <c:pt idx="74">
                  <c:v>1.5513997760358342</c:v>
                </c:pt>
                <c:pt idx="75">
                  <c:v>1.4425632233176169</c:v>
                </c:pt>
                <c:pt idx="76">
                  <c:v>1.419983416252073</c:v>
                </c:pt>
                <c:pt idx="77">
                  <c:v>1.4870329670329669</c:v>
                </c:pt>
                <c:pt idx="78">
                  <c:v>1.5145399305555556</c:v>
                </c:pt>
                <c:pt idx="79">
                  <c:v>1.5922048997772829</c:v>
                </c:pt>
                <c:pt idx="80">
                  <c:v>1.5514818880351262</c:v>
                </c:pt>
                <c:pt idx="81">
                  <c:v>1.5852310413442405</c:v>
                </c:pt>
                <c:pt idx="82">
                  <c:v>1.6830232558139535</c:v>
                </c:pt>
                <c:pt idx="83">
                  <c:v>1.7420596727622715</c:v>
                </c:pt>
                <c:pt idx="84">
                  <c:v>1.8542323550812516</c:v>
                </c:pt>
                <c:pt idx="85">
                  <c:v>1.8039906103286385</c:v>
                </c:pt>
                <c:pt idx="86">
                  <c:v>1.8547748639287482</c:v>
                </c:pt>
                <c:pt idx="87">
                  <c:v>1.9550112471882028</c:v>
                </c:pt>
                <c:pt idx="88">
                  <c:v>1.8635919960956564</c:v>
                </c:pt>
                <c:pt idx="89">
                  <c:v>2.1199494949494948</c:v>
                </c:pt>
                <c:pt idx="90">
                  <c:v>2.2763472259092117</c:v>
                </c:pt>
                <c:pt idx="91">
                  <c:v>2.3389165140015704</c:v>
                </c:pt>
                <c:pt idx="92">
                  <c:v>2.5751705320600271</c:v>
                </c:pt>
                <c:pt idx="93">
                  <c:v>2.9087009803921569</c:v>
                </c:pt>
                <c:pt idx="94">
                  <c:v>3.060145808019441</c:v>
                </c:pt>
                <c:pt idx="95">
                  <c:v>3.5649526387009471</c:v>
                </c:pt>
                <c:pt idx="96">
                  <c:v>3.9879858657243816</c:v>
                </c:pt>
                <c:pt idx="97">
                  <c:v>4.3577882182869532</c:v>
                </c:pt>
                <c:pt idx="98">
                  <c:v>4.6212826943747762</c:v>
                </c:pt>
                <c:pt idx="99">
                  <c:v>5.3898032918506624</c:v>
                </c:pt>
                <c:pt idx="100">
                  <c:v>5.8773865082732284</c:v>
                </c:pt>
                <c:pt idx="101">
                  <c:v>5.9740420271940664</c:v>
                </c:pt>
                <c:pt idx="102">
                  <c:v>6.0572487644151565</c:v>
                </c:pt>
                <c:pt idx="103">
                  <c:v>6.6489071038251364</c:v>
                </c:pt>
                <c:pt idx="104">
                  <c:v>6.4241110147441454</c:v>
                </c:pt>
                <c:pt idx="105">
                  <c:v>6.0569007263922519</c:v>
                </c:pt>
                <c:pt idx="106">
                  <c:v>6.3966666666666665</c:v>
                </c:pt>
                <c:pt idx="107">
                  <c:v>6.4761702127659575</c:v>
                </c:pt>
                <c:pt idx="108">
                  <c:v>6.2725384295803908</c:v>
                </c:pt>
                <c:pt idx="109">
                  <c:v>5.707890743550835</c:v>
                </c:pt>
                <c:pt idx="110">
                  <c:v>5.8622963537626065</c:v>
                </c:pt>
                <c:pt idx="111">
                  <c:v>5.7021755438859714</c:v>
                </c:pt>
                <c:pt idx="112">
                  <c:v>4.7593167701863353</c:v>
                </c:pt>
                <c:pt idx="113">
                  <c:v>5.1362850224835697</c:v>
                </c:pt>
                <c:pt idx="114">
                  <c:v>5.4331831831831829</c:v>
                </c:pt>
                <c:pt idx="115">
                  <c:v>4.8944350758853288</c:v>
                </c:pt>
                <c:pt idx="116">
                  <c:v>5.0164383561643833</c:v>
                </c:pt>
                <c:pt idx="117">
                  <c:v>5.268883267076256</c:v>
                </c:pt>
                <c:pt idx="118">
                  <c:v>4.7860204418067918</c:v>
                </c:pt>
                <c:pt idx="119">
                  <c:v>5.1753603294440635</c:v>
                </c:pt>
                <c:pt idx="120">
                  <c:v>5.0220511025551273</c:v>
                </c:pt>
                <c:pt idx="121">
                  <c:v>4.7663265306122451</c:v>
                </c:pt>
                <c:pt idx="122">
                  <c:v>4.5133899412148919</c:v>
                </c:pt>
                <c:pt idx="123">
                  <c:v>4.3860153256704981</c:v>
                </c:pt>
                <c:pt idx="124">
                  <c:v>4.2474132684114423</c:v>
                </c:pt>
                <c:pt idx="125">
                  <c:v>4.4492614001284521</c:v>
                </c:pt>
                <c:pt idx="126">
                  <c:v>4.3319888302823459</c:v>
                </c:pt>
                <c:pt idx="127">
                  <c:v>3.9594361334867663</c:v>
                </c:pt>
                <c:pt idx="128">
                  <c:v>4.3507556675062968</c:v>
                </c:pt>
                <c:pt idx="129">
                  <c:v>3.9919862621637092</c:v>
                </c:pt>
                <c:pt idx="130">
                  <c:v>3.9725306838106369</c:v>
                </c:pt>
                <c:pt idx="131">
                  <c:v>4.220177664974619</c:v>
                </c:pt>
                <c:pt idx="132">
                  <c:v>3.882858837485172</c:v>
                </c:pt>
                <c:pt idx="133">
                  <c:v>3.4354362416107382</c:v>
                </c:pt>
                <c:pt idx="134">
                  <c:v>3.6639977123248499</c:v>
                </c:pt>
                <c:pt idx="135">
                  <c:v>3.3193211488250651</c:v>
                </c:pt>
                <c:pt idx="136">
                  <c:v>3.4732216424059326</c:v>
                </c:pt>
                <c:pt idx="137">
                  <c:v>3.4281072298943949</c:v>
                </c:pt>
                <c:pt idx="138">
                  <c:v>3.34</c:v>
                </c:pt>
                <c:pt idx="139">
                  <c:v>3.4260963724959392</c:v>
                </c:pt>
                <c:pt idx="140">
                  <c:v>3.3851791530944624</c:v>
                </c:pt>
                <c:pt idx="141">
                  <c:v>3.4407838682192557</c:v>
                </c:pt>
                <c:pt idx="142">
                  <c:v>3.2696871628910462</c:v>
                </c:pt>
                <c:pt idx="143">
                  <c:v>3.3893280632411069</c:v>
                </c:pt>
                <c:pt idx="144">
                  <c:v>3.4448179271708685</c:v>
                </c:pt>
                <c:pt idx="145">
                  <c:v>3.2775295663600525</c:v>
                </c:pt>
                <c:pt idx="146">
                  <c:v>3.0100755667506296</c:v>
                </c:pt>
                <c:pt idx="147">
                  <c:v>2.9803671596124426</c:v>
                </c:pt>
                <c:pt idx="148">
                  <c:v>2.9885641677255399</c:v>
                </c:pt>
                <c:pt idx="149">
                  <c:v>2.9997425997425999</c:v>
                </c:pt>
                <c:pt idx="150">
                  <c:v>3.0107609531129902</c:v>
                </c:pt>
                <c:pt idx="151">
                  <c:v>2.9274276859504131</c:v>
                </c:pt>
                <c:pt idx="152">
                  <c:v>2.8817066939192642</c:v>
                </c:pt>
                <c:pt idx="153">
                  <c:v>2.8625857251714502</c:v>
                </c:pt>
                <c:pt idx="154">
                  <c:v>2.7108081791626097</c:v>
                </c:pt>
                <c:pt idx="155">
                  <c:v>2.8054616384915474</c:v>
                </c:pt>
                <c:pt idx="156">
                  <c:v>2.7509254362771021</c:v>
                </c:pt>
                <c:pt idx="157">
                  <c:v>2.5575332163449485</c:v>
                </c:pt>
                <c:pt idx="158">
                  <c:v>2.4967430639324486</c:v>
                </c:pt>
                <c:pt idx="159">
                  <c:v>2.4690770694576596</c:v>
                </c:pt>
                <c:pt idx="160">
                  <c:v>2.1379462318201852</c:v>
                </c:pt>
                <c:pt idx="161">
                  <c:v>2.1390757214146237</c:v>
                </c:pt>
                <c:pt idx="162">
                  <c:v>2.0230966638152266</c:v>
                </c:pt>
                <c:pt idx="163">
                  <c:v>2.078753786239723</c:v>
                </c:pt>
                <c:pt idx="164">
                  <c:v>1.9411526794742164</c:v>
                </c:pt>
                <c:pt idx="165">
                  <c:v>2.0187445510026154</c:v>
                </c:pt>
                <c:pt idx="166">
                  <c:v>1.8194697429670108</c:v>
                </c:pt>
                <c:pt idx="167">
                  <c:v>1.9348659003831417</c:v>
                </c:pt>
                <c:pt idx="168">
                  <c:v>1.8088815106868645</c:v>
                </c:pt>
                <c:pt idx="169">
                  <c:v>1.7419291723733126</c:v>
                </c:pt>
                <c:pt idx="170">
                  <c:v>1.6679581557535839</c:v>
                </c:pt>
                <c:pt idx="171">
                  <c:v>1.6410652257815515</c:v>
                </c:pt>
                <c:pt idx="172">
                  <c:v>1.5227719235577781</c:v>
                </c:pt>
                <c:pt idx="173">
                  <c:v>1.625</c:v>
                </c:pt>
                <c:pt idx="174">
                  <c:v>1.5970958373668926</c:v>
                </c:pt>
                <c:pt idx="175">
                  <c:v>1.3975780317243731</c:v>
                </c:pt>
                <c:pt idx="176">
                  <c:v>1.48928238583411</c:v>
                </c:pt>
                <c:pt idx="177">
                  <c:v>1.4704676728153532</c:v>
                </c:pt>
                <c:pt idx="178">
                  <c:v>1.4302745664739884</c:v>
                </c:pt>
                <c:pt idx="179">
                  <c:v>1.5301435406698565</c:v>
                </c:pt>
                <c:pt idx="180">
                  <c:v>1.4670126019273535</c:v>
                </c:pt>
                <c:pt idx="181">
                  <c:v>1.3533007334963325</c:v>
                </c:pt>
                <c:pt idx="182">
                  <c:v>1.3874308159257276</c:v>
                </c:pt>
                <c:pt idx="183">
                  <c:v>1.3344549125168237</c:v>
                </c:pt>
                <c:pt idx="184">
                  <c:v>1.3455532926001357</c:v>
                </c:pt>
                <c:pt idx="185">
                  <c:v>1.3390693590869183</c:v>
                </c:pt>
                <c:pt idx="186">
                  <c:v>1.379646017699115</c:v>
                </c:pt>
                <c:pt idx="187">
                  <c:v>1.2871949180875961</c:v>
                </c:pt>
                <c:pt idx="188">
                  <c:v>1.4174070716228468</c:v>
                </c:pt>
                <c:pt idx="189">
                  <c:v>1.4040707964601771</c:v>
                </c:pt>
                <c:pt idx="190">
                  <c:v>1.4255241567912489</c:v>
                </c:pt>
                <c:pt idx="191">
                  <c:v>1.3283608595276151</c:v>
                </c:pt>
                <c:pt idx="192">
                  <c:v>1.3666666666666667</c:v>
                </c:pt>
                <c:pt idx="193">
                  <c:v>1.3901139287026829</c:v>
                </c:pt>
                <c:pt idx="194">
                  <c:v>1.3242521367521367</c:v>
                </c:pt>
                <c:pt idx="195">
                  <c:v>1.2623506331371499</c:v>
                </c:pt>
                <c:pt idx="196">
                  <c:v>1.1504671365349943</c:v>
                </c:pt>
                <c:pt idx="197">
                  <c:v>1.2288627175250484</c:v>
                </c:pt>
                <c:pt idx="198">
                  <c:v>1.1343673469387756</c:v>
                </c:pt>
                <c:pt idx="199">
                  <c:v>1.1168977749113189</c:v>
                </c:pt>
                <c:pt idx="200">
                  <c:v>1.1772005294506949</c:v>
                </c:pt>
                <c:pt idx="201">
                  <c:v>1.0902231497832717</c:v>
                </c:pt>
                <c:pt idx="202">
                  <c:v>1.0873081366562138</c:v>
                </c:pt>
                <c:pt idx="203">
                  <c:v>1.1266228292024953</c:v>
                </c:pt>
                <c:pt idx="204">
                  <c:v>1.1592873522667138</c:v>
                </c:pt>
                <c:pt idx="205">
                  <c:v>1.0659711075441411</c:v>
                </c:pt>
                <c:pt idx="206">
                  <c:v>1.1009219624629569</c:v>
                </c:pt>
                <c:pt idx="207">
                  <c:v>0.97710153660741184</c:v>
                </c:pt>
                <c:pt idx="208">
                  <c:v>0.92616959064327486</c:v>
                </c:pt>
                <c:pt idx="209">
                  <c:v>0.92025829704159778</c:v>
                </c:pt>
                <c:pt idx="210">
                  <c:v>0.95822339489885666</c:v>
                </c:pt>
                <c:pt idx="211">
                  <c:v>0.88243606047760348</c:v>
                </c:pt>
                <c:pt idx="212">
                  <c:v>0.84971890854243792</c:v>
                </c:pt>
                <c:pt idx="213">
                  <c:v>0.86005747126436782</c:v>
                </c:pt>
                <c:pt idx="214">
                  <c:v>0.85710279063244987</c:v>
                </c:pt>
                <c:pt idx="215">
                  <c:v>0.83979905107451858</c:v>
                </c:pt>
                <c:pt idx="216">
                  <c:v>0.85807770961145191</c:v>
                </c:pt>
                <c:pt idx="217">
                  <c:v>0.91223755708857257</c:v>
                </c:pt>
                <c:pt idx="218">
                  <c:v>0.84898148806072782</c:v>
                </c:pt>
              </c:numCache>
            </c:numRef>
          </c:val>
          <c:smooth val="0"/>
          <c:extLst>
            <c:ext xmlns:c16="http://schemas.microsoft.com/office/drawing/2014/chart" uri="{C3380CC4-5D6E-409C-BE32-E72D297353CC}">
              <c16:uniqueId val="{00000000-F21D-49D0-B326-61EB1A6567E1}"/>
            </c:ext>
          </c:extLst>
        </c:ser>
        <c:dLbls>
          <c:showLegendKey val="0"/>
          <c:showVal val="0"/>
          <c:showCatName val="0"/>
          <c:showSerName val="0"/>
          <c:showPercent val="0"/>
          <c:showBubbleSize val="0"/>
        </c:dLbls>
        <c:smooth val="0"/>
        <c:axId val="754790968"/>
        <c:axId val="754792536"/>
      </c:lineChart>
      <c:dateAx>
        <c:axId val="754790968"/>
        <c:scaling>
          <c:orientation val="minMax"/>
          <c:min val="36770"/>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92536"/>
        <c:crosses val="autoZero"/>
        <c:auto val="1"/>
        <c:lblOffset val="100"/>
        <c:baseTimeUnit val="months"/>
        <c:majorUnit val="13"/>
        <c:majorTimeUnit val="months"/>
      </c:dateAx>
      <c:valAx>
        <c:axId val="754792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90968"/>
        <c:crosses val="autoZero"/>
        <c:crossBetween val="between"/>
      </c:valAx>
      <c:spPr>
        <a:noFill/>
        <a:ln>
          <a:noFill/>
        </a:ln>
        <a:effectLst/>
      </c:spPr>
    </c:plotArea>
    <c:plotVisOnly val="1"/>
    <c:dispBlanksAs val="gap"/>
    <c:showDLblsOverMax val="0"/>
  </c:chart>
  <c:spPr>
    <a:solidFill>
      <a:srgbClr val="FFFFFF"/>
    </a:solidFill>
    <a:ln>
      <a:noFill/>
    </a:ln>
    <a:effectLst/>
  </c:spPr>
  <c:txPr>
    <a:bodyPr/>
    <a:lstStyle/>
    <a:p>
      <a:pPr>
        <a:defRPr sz="1400">
          <a:solidFill>
            <a:sysClr val="windowText" lastClr="000000"/>
          </a:solidFill>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1800" b="1" i="0" baseline="0" dirty="0">
                <a:effectLst/>
              </a:rPr>
              <a:t>While WeWork has the Biggest Spaces</a:t>
            </a:r>
            <a:endParaRPr lang="en-US" sz="1600" b="1" dirty="0">
              <a:effectLst/>
            </a:endParaRPr>
          </a:p>
        </c:rich>
      </c:tx>
      <c:layout>
        <c:manualLayout>
          <c:xMode val="edge"/>
          <c:yMode val="edge"/>
          <c:x val="0.14406492688937489"/>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38188181169949009"/>
          <c:y val="9.690174885311563E-2"/>
          <c:w val="0.54936477592436239"/>
          <c:h val="0.73747741993433058"/>
        </c:manualLayout>
      </c:layout>
      <c:barChart>
        <c:barDir val="bar"/>
        <c:grouping val="clustered"/>
        <c:varyColors val="0"/>
        <c:ser>
          <c:idx val="0"/>
          <c:order val="0"/>
          <c:tx>
            <c:strRef>
              <c:f>'Square Feet by Company'!$B$21</c:f>
              <c:strCache>
                <c:ptCount val="1"/>
                <c:pt idx="0">
                  <c:v>Average Sq. Ft. by Company</c:v>
                </c:pt>
              </c:strCache>
            </c:strRef>
          </c:tx>
          <c:spPr>
            <a:solidFill>
              <a:srgbClr val="2F5496"/>
            </a:solidFill>
            <a:ln>
              <a:noFill/>
            </a:ln>
            <a:effectLst/>
          </c:spPr>
          <c:invertIfNegative val="0"/>
          <c:cat>
            <c:strRef>
              <c:f>'Square Feet by Company'!$A$22:$A$31</c:f>
              <c:strCache>
                <c:ptCount val="10"/>
                <c:pt idx="0">
                  <c:v>Intelligent Office</c:v>
                </c:pt>
                <c:pt idx="1">
                  <c:v>Pacific Workplaces</c:v>
                </c:pt>
                <c:pt idx="2">
                  <c:v>Servcorp</c:v>
                </c:pt>
                <c:pt idx="3">
                  <c:v>Jay Suites</c:v>
                </c:pt>
                <c:pt idx="4">
                  <c:v>Premier Business Centers</c:v>
                </c:pt>
                <c:pt idx="5">
                  <c:v>Barrister Executive Suites</c:v>
                </c:pt>
                <c:pt idx="6">
                  <c:v>Regus</c:v>
                </c:pt>
                <c:pt idx="7">
                  <c:v>Industrious</c:v>
                </c:pt>
                <c:pt idx="8">
                  <c:v>Knotel</c:v>
                </c:pt>
                <c:pt idx="9">
                  <c:v>WeWork</c:v>
                </c:pt>
              </c:strCache>
            </c:strRef>
          </c:cat>
          <c:val>
            <c:numRef>
              <c:f>'Square Feet by Company'!$B$22:$B$31</c:f>
              <c:numCache>
                <c:formatCode>_(* #,##0_);_(* \(#,##0\);_(* "-"??_);_(@_)</c:formatCode>
                <c:ptCount val="10"/>
                <c:pt idx="0">
                  <c:v>9411.538461538461</c:v>
                </c:pt>
                <c:pt idx="1">
                  <c:v>13290.166666666666</c:v>
                </c:pt>
                <c:pt idx="2">
                  <c:v>13821.466666666667</c:v>
                </c:pt>
                <c:pt idx="3">
                  <c:v>18234.18181818182</c:v>
                </c:pt>
                <c:pt idx="4">
                  <c:v>18345.564516129034</c:v>
                </c:pt>
                <c:pt idx="5">
                  <c:v>18478.5</c:v>
                </c:pt>
                <c:pt idx="6">
                  <c:v>19820.151260504201</c:v>
                </c:pt>
                <c:pt idx="7">
                  <c:v>22348.166666666668</c:v>
                </c:pt>
                <c:pt idx="8">
                  <c:v>24543.666666666668</c:v>
                </c:pt>
                <c:pt idx="9">
                  <c:v>76569.905882352934</c:v>
                </c:pt>
              </c:numCache>
            </c:numRef>
          </c:val>
          <c:extLst>
            <c:ext xmlns:c16="http://schemas.microsoft.com/office/drawing/2014/chart" uri="{C3380CC4-5D6E-409C-BE32-E72D297353CC}">
              <c16:uniqueId val="{00000000-AF9E-5048-A49E-50755FE7B3EB}"/>
            </c:ext>
          </c:extLst>
        </c:ser>
        <c:dLbls>
          <c:showLegendKey val="0"/>
          <c:showVal val="0"/>
          <c:showCatName val="0"/>
          <c:showSerName val="0"/>
          <c:showPercent val="0"/>
          <c:showBubbleSize val="0"/>
        </c:dLbls>
        <c:gapWidth val="58"/>
        <c:axId val="754817624"/>
        <c:axId val="754818016"/>
      </c:barChart>
      <c:catAx>
        <c:axId val="754817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18016"/>
        <c:crosses val="autoZero"/>
        <c:auto val="1"/>
        <c:lblAlgn val="ctr"/>
        <c:lblOffset val="100"/>
        <c:noMultiLvlLbl val="0"/>
      </c:catAx>
      <c:valAx>
        <c:axId val="754818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17624"/>
        <c:crosses val="autoZero"/>
        <c:crossBetween val="between"/>
        <c:majorUnit val="20000"/>
      </c:valAx>
      <c:spPr>
        <a:noFill/>
        <a:ln>
          <a:noFill/>
        </a:ln>
        <a:effectLst/>
      </c:spPr>
    </c:plotArea>
    <c:legend>
      <c:legendPos val="b"/>
      <c:layout>
        <c:manualLayout>
          <c:xMode val="edge"/>
          <c:yMode val="edge"/>
          <c:x val="0.27986712240697553"/>
          <c:y val="0.93948064185603986"/>
          <c:w val="0.44026558918865621"/>
          <c:h val="6.051935814396018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769432212581243"/>
          <c:y val="2.0752148040217581E-2"/>
          <c:w val="0.622235101320045"/>
          <c:h val="0.80172050155027685"/>
        </c:manualLayout>
      </c:layout>
      <c:barChart>
        <c:barDir val="bar"/>
        <c:grouping val="clustered"/>
        <c:varyColors val="0"/>
        <c:ser>
          <c:idx val="0"/>
          <c:order val="0"/>
          <c:spPr>
            <a:solidFill>
              <a:srgbClr val="2F5496"/>
            </a:solidFill>
            <a:ln>
              <a:noFill/>
            </a:ln>
            <a:effectLst/>
          </c:spPr>
          <c:invertIfNegative val="0"/>
          <c:dPt>
            <c:idx val="0"/>
            <c:invertIfNegative val="0"/>
            <c:bubble3D val="0"/>
            <c:spPr>
              <a:solidFill>
                <a:srgbClr val="2F5496"/>
              </a:solidFill>
              <a:ln>
                <a:noFill/>
              </a:ln>
              <a:effectLst/>
            </c:spPr>
            <c:extLst>
              <c:ext xmlns:c16="http://schemas.microsoft.com/office/drawing/2014/chart" uri="{C3380CC4-5D6E-409C-BE32-E72D297353CC}">
                <c16:uniqueId val="{00000001-2874-4DA7-804B-016CAB1B306B}"/>
              </c:ext>
            </c:extLst>
          </c:dPt>
          <c:dPt>
            <c:idx val="1"/>
            <c:invertIfNegative val="0"/>
            <c:bubble3D val="0"/>
            <c:spPr>
              <a:solidFill>
                <a:srgbClr val="70AD47"/>
              </a:solidFill>
              <a:ln>
                <a:noFill/>
              </a:ln>
              <a:effectLst/>
            </c:spPr>
            <c:extLst>
              <c:ext xmlns:c16="http://schemas.microsoft.com/office/drawing/2014/chart" uri="{C3380CC4-5D6E-409C-BE32-E72D297353CC}">
                <c16:uniqueId val="{00000003-2874-4DA7-804B-016CAB1B306B}"/>
              </c:ext>
            </c:extLst>
          </c:dPt>
          <c:dPt>
            <c:idx val="6"/>
            <c:invertIfNegative val="0"/>
            <c:bubble3D val="0"/>
            <c:spPr>
              <a:solidFill>
                <a:srgbClr val="70AD47"/>
              </a:solidFill>
              <a:ln>
                <a:noFill/>
              </a:ln>
              <a:effectLst/>
            </c:spPr>
            <c:extLst>
              <c:ext xmlns:c16="http://schemas.microsoft.com/office/drawing/2014/chart" uri="{C3380CC4-5D6E-409C-BE32-E72D297353CC}">
                <c16:uniqueId val="{00000005-2874-4DA7-804B-016CAB1B306B}"/>
              </c:ext>
            </c:extLst>
          </c:dPt>
          <c:dPt>
            <c:idx val="10"/>
            <c:invertIfNegative val="0"/>
            <c:bubble3D val="0"/>
            <c:spPr>
              <a:solidFill>
                <a:srgbClr val="70AD47"/>
              </a:solidFill>
              <a:ln>
                <a:noFill/>
              </a:ln>
              <a:effectLst/>
            </c:spPr>
            <c:extLst>
              <c:ext xmlns:c16="http://schemas.microsoft.com/office/drawing/2014/chart" uri="{C3380CC4-5D6E-409C-BE32-E72D297353CC}">
                <c16:uniqueId val="{0000000F-2874-4DA7-804B-016CAB1B306B}"/>
              </c:ext>
            </c:extLst>
          </c:dPt>
          <c:dPt>
            <c:idx val="11"/>
            <c:invertIfNegative val="0"/>
            <c:bubble3D val="0"/>
            <c:spPr>
              <a:solidFill>
                <a:srgbClr val="2F5496"/>
              </a:solidFill>
              <a:ln>
                <a:noFill/>
              </a:ln>
              <a:effectLst/>
            </c:spPr>
            <c:extLst>
              <c:ext xmlns:c16="http://schemas.microsoft.com/office/drawing/2014/chart" uri="{C3380CC4-5D6E-409C-BE32-E72D297353CC}">
                <c16:uniqueId val="{00000007-2874-4DA7-804B-016CAB1B306B}"/>
              </c:ext>
            </c:extLst>
          </c:dPt>
          <c:dLbls>
            <c:dLbl>
              <c:idx val="0"/>
              <c:tx>
                <c:rich>
                  <a:bodyPr/>
                  <a:lstStyle/>
                  <a:p>
                    <a:fld id="{D44A121A-93FF-EB41-9D75-31C41344E14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874-4DA7-804B-016CAB1B306B}"/>
                </c:ext>
              </c:extLst>
            </c:dLbl>
            <c:dLbl>
              <c:idx val="1"/>
              <c:tx>
                <c:rich>
                  <a:bodyPr/>
                  <a:lstStyle/>
                  <a:p>
                    <a:fld id="{F1FBCF8B-F827-8543-A8C2-BE65CAFDFFB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874-4DA7-804B-016CAB1B306B}"/>
                </c:ext>
              </c:extLst>
            </c:dLbl>
            <c:dLbl>
              <c:idx val="2"/>
              <c:tx>
                <c:rich>
                  <a:bodyPr/>
                  <a:lstStyle/>
                  <a:p>
                    <a:fld id="{29D08764-ECAB-D548-AFC4-025B20717A5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A17-AB47-ACED-EB25DFE9A88F}"/>
                </c:ext>
              </c:extLst>
            </c:dLbl>
            <c:dLbl>
              <c:idx val="3"/>
              <c:tx>
                <c:rich>
                  <a:bodyPr/>
                  <a:lstStyle/>
                  <a:p>
                    <a:fld id="{9DC21B62-7EBB-9C42-B486-F0394DF8395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A17-AB47-ACED-EB25DFE9A88F}"/>
                </c:ext>
              </c:extLst>
            </c:dLbl>
            <c:dLbl>
              <c:idx val="4"/>
              <c:tx>
                <c:rich>
                  <a:bodyPr/>
                  <a:lstStyle/>
                  <a:p>
                    <a:fld id="{1D07C4E8-694B-CD44-B2F5-F2EA3C1FDBE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A17-AB47-ACED-EB25DFE9A88F}"/>
                </c:ext>
              </c:extLst>
            </c:dLbl>
            <c:dLbl>
              <c:idx val="5"/>
              <c:tx>
                <c:rich>
                  <a:bodyPr/>
                  <a:lstStyle/>
                  <a:p>
                    <a:fld id="{78B26485-B66F-E14E-BB8B-ACF687DBBAF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A17-AB47-ACED-EB25DFE9A88F}"/>
                </c:ext>
              </c:extLst>
            </c:dLbl>
            <c:dLbl>
              <c:idx val="6"/>
              <c:tx>
                <c:rich>
                  <a:bodyPr/>
                  <a:lstStyle/>
                  <a:p>
                    <a:fld id="{8F2A3520-70F1-324E-A632-ED4AB4C6B44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874-4DA7-804B-016CAB1B306B}"/>
                </c:ext>
              </c:extLst>
            </c:dLbl>
            <c:dLbl>
              <c:idx val="7"/>
              <c:tx>
                <c:rich>
                  <a:bodyPr/>
                  <a:lstStyle/>
                  <a:p>
                    <a:fld id="{DBE5FE10-AB8D-654E-94E7-2EA4208C759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A17-AB47-ACED-EB25DFE9A88F}"/>
                </c:ext>
              </c:extLst>
            </c:dLbl>
            <c:dLbl>
              <c:idx val="8"/>
              <c:layout>
                <c:manualLayout>
                  <c:x val="-4.5716615666560809E-2"/>
                  <c:y val="0"/>
                </c:manualLayout>
              </c:layout>
              <c:tx>
                <c:rich>
                  <a:bodyPr/>
                  <a:lstStyle/>
                  <a:p>
                    <a:fld id="{86B7D841-4AC1-4A10-99E6-725EEDBF2971}" type="CELLRANGE">
                      <a:rPr lang="en-US">
                        <a:solidFill>
                          <a:schemeClr val="bg1"/>
                        </a:solidFill>
                      </a:rPr>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874-4DA7-804B-016CAB1B306B}"/>
                </c:ext>
              </c:extLst>
            </c:dLbl>
            <c:dLbl>
              <c:idx val="9"/>
              <c:layout>
                <c:manualLayout>
                  <c:x val="-4.77739404163897E-3"/>
                  <c:y val="0"/>
                </c:manualLayout>
              </c:layout>
              <c:tx>
                <c:rich>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fld id="{C24BCFF3-730D-417C-9C52-C22B2DD8B64F}" type="CELLRANGE">
                      <a:rPr lang="en-US" dirty="0"/>
                      <a:pPr>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874-4DA7-804B-016CAB1B306B}"/>
                </c:ext>
              </c:extLst>
            </c:dLbl>
            <c:dLbl>
              <c:idx val="10"/>
              <c:layout>
                <c:manualLayout>
                  <c:x val="-5.6246226130186955E-2"/>
                  <c:y val="-1.2043030461032999E-3"/>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999ABBD2-B2B6-4C46-9965-98DA3848E7A2}" type="CELLRANGE">
                      <a:rPr lang="en-US" dirty="0"/>
                      <a:pPr>
                        <a:defRPr>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874-4DA7-804B-016CAB1B306B}"/>
                </c:ext>
              </c:extLst>
            </c:dLbl>
            <c:dLbl>
              <c:idx val="11"/>
              <c:layout>
                <c:manualLayout>
                  <c:x val="-7.3753010806849414E-2"/>
                  <c:y val="-5.4167411212469488E-18"/>
                </c:manualLayout>
              </c:layout>
              <c:tx>
                <c:rich>
                  <a:bodyPr/>
                  <a:lstStyle/>
                  <a:p>
                    <a:fld id="{8D09CEEC-7037-4EA1-9EA9-BD58EA237D55}" type="CELLRANGE">
                      <a:rPr lang="en-US">
                        <a:solidFill>
                          <a:sysClr val="windowText" lastClr="000000"/>
                        </a:solidFill>
                      </a:rPr>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874-4DA7-804B-016CAB1B306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Detroit!$C$2:$C$13</c:f>
              <c:strCache>
                <c:ptCount val="12"/>
                <c:pt idx="0">
                  <c:v>Manufacturing          2.8%</c:v>
                </c:pt>
                <c:pt idx="1">
                  <c:v>Professional &amp; Business Services          1.4%</c:v>
                </c:pt>
                <c:pt idx="2">
                  <c:v>Leisure &amp; Hospitality          2.1%</c:v>
                </c:pt>
                <c:pt idx="3">
                  <c:v>Education &amp; Healthcare          1.3%</c:v>
                </c:pt>
                <c:pt idx="4">
                  <c:v>Natural Resources, Mining, Construction          5.6%</c:v>
                </c:pt>
                <c:pt idx="5">
                  <c:v>Transportation &amp; Utilities          4.5%</c:v>
                </c:pt>
                <c:pt idx="6">
                  <c:v>Financial Activities          2.2%</c:v>
                </c:pt>
                <c:pt idx="7">
                  <c:v>Retail Trade          0.8%</c:v>
                </c:pt>
                <c:pt idx="8">
                  <c:v>Wholesale Trade          0.8%</c:v>
                </c:pt>
                <c:pt idx="9">
                  <c:v>Government          0.2%</c:v>
                </c:pt>
                <c:pt idx="10">
                  <c:v>Information          -0.2%</c:v>
                </c:pt>
                <c:pt idx="11">
                  <c:v>Other Services          -0.6%</c:v>
                </c:pt>
              </c:strCache>
            </c:strRef>
          </c:cat>
          <c:val>
            <c:numRef>
              <c:f>Detroit!$H$2:$H$13</c:f>
              <c:numCache>
                <c:formatCode>0.00</c:formatCode>
                <c:ptCount val="12"/>
                <c:pt idx="0">
                  <c:v>33.663099013489386</c:v>
                </c:pt>
                <c:pt idx="1">
                  <c:v>26.54354150748901</c:v>
                </c:pt>
                <c:pt idx="2">
                  <c:v>19.991561084173128</c:v>
                </c:pt>
                <c:pt idx="3">
                  <c:v>19.600972046142317</c:v>
                </c:pt>
                <c:pt idx="4">
                  <c:v>18.626512283622766</c:v>
                </c:pt>
                <c:pt idx="5">
                  <c:v>15.805735267271913</c:v>
                </c:pt>
                <c:pt idx="6">
                  <c:v>12.166541024342024</c:v>
                </c:pt>
                <c:pt idx="7">
                  <c:v>8.2983808945446924</c:v>
                </c:pt>
                <c:pt idx="8">
                  <c:v>3.5669568432114716</c:v>
                </c:pt>
                <c:pt idx="9">
                  <c:v>2.01338625963092</c:v>
                </c:pt>
                <c:pt idx="10">
                  <c:v>-0.31481601470894915</c:v>
                </c:pt>
                <c:pt idx="11">
                  <c:v>-2.1618702092085584</c:v>
                </c:pt>
              </c:numCache>
            </c:numRef>
          </c:val>
          <c:extLst>
            <c:ext xmlns:c15="http://schemas.microsoft.com/office/drawing/2012/chart" uri="{02D57815-91ED-43cb-92C2-25804820EDAC}">
              <c15:datalabelsRange>
                <c15:f>Detroit!$I$2:$I$13</c15:f>
                <c15:dlblRangeCache>
                  <c:ptCount val="12"/>
                  <c:pt idx="0">
                    <c:v>14.7%</c:v>
                  </c:pt>
                  <c:pt idx="1">
                    <c:v>7.1%</c:v>
                  </c:pt>
                  <c:pt idx="2">
                    <c:v>11.1%</c:v>
                  </c:pt>
                  <c:pt idx="3">
                    <c:v>6.5%</c:v>
                  </c:pt>
                  <c:pt idx="4">
                    <c:v>31.4%</c:v>
                  </c:pt>
                  <c:pt idx="5">
                    <c:v>24.5%</c:v>
                  </c:pt>
                  <c:pt idx="6">
                    <c:v>11.7%</c:v>
                  </c:pt>
                  <c:pt idx="7">
                    <c:v>4.1%</c:v>
                  </c:pt>
                  <c:pt idx="8">
                    <c:v>4.3%</c:v>
                  </c:pt>
                  <c:pt idx="9">
                    <c:v>1.1%</c:v>
                  </c:pt>
                  <c:pt idx="10">
                    <c:v>-1.1%</c:v>
                  </c:pt>
                  <c:pt idx="11">
                    <c:v>-2.8%</c:v>
                  </c:pt>
                </c15:dlblRangeCache>
              </c15:datalabelsRange>
            </c:ext>
            <c:ext xmlns:c16="http://schemas.microsoft.com/office/drawing/2014/chart" uri="{C3380CC4-5D6E-409C-BE32-E72D297353CC}">
              <c16:uniqueId val="{00000010-2874-4DA7-804B-016CAB1B306B}"/>
            </c:ext>
          </c:extLst>
        </c:ser>
        <c:dLbls>
          <c:showLegendKey val="0"/>
          <c:showVal val="0"/>
          <c:showCatName val="0"/>
          <c:showSerName val="0"/>
          <c:showPercent val="0"/>
          <c:showBubbleSize val="0"/>
        </c:dLbls>
        <c:gapWidth val="30"/>
        <c:axId val="826546368"/>
        <c:axId val="826551856"/>
      </c:barChart>
      <c:catAx>
        <c:axId val="8265463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26551856"/>
        <c:crosses val="autoZero"/>
        <c:auto val="1"/>
        <c:lblAlgn val="ctr"/>
        <c:lblOffset val="100"/>
        <c:noMultiLvlLbl val="0"/>
      </c:catAx>
      <c:valAx>
        <c:axId val="826551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Thousands of</a:t>
                </a:r>
                <a:r>
                  <a:rPr lang="en-US" baseline="0" dirty="0"/>
                  <a:t> Jobs</a:t>
                </a:r>
                <a:endParaRPr lang="en-US" dirty="0"/>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2654636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en-US" sz="1600" dirty="0"/>
              <a:t>Long Stretch of Continuous Job Gains</a:t>
            </a:r>
          </a:p>
        </c:rich>
      </c:tx>
      <c:layout>
        <c:manualLayout>
          <c:xMode val="edge"/>
          <c:yMode val="edge"/>
          <c:x val="0.23921528590648039"/>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890888992983526E-2"/>
          <c:y val="0.11484400093631789"/>
          <c:w val="0.90724156647557863"/>
          <c:h val="0.78797770345407858"/>
        </c:manualLayout>
      </c:layout>
      <c:barChart>
        <c:barDir val="col"/>
        <c:grouping val="clustered"/>
        <c:varyColors val="0"/>
        <c:ser>
          <c:idx val="0"/>
          <c:order val="0"/>
          <c:tx>
            <c:strRef>
              <c:f>'Quarterly job growth'!$B$23</c:f>
              <c:strCache>
                <c:ptCount val="1"/>
                <c:pt idx="0">
                  <c:v>Q1</c:v>
                </c:pt>
              </c:strCache>
            </c:strRef>
          </c:tx>
          <c:spPr>
            <a:solidFill>
              <a:srgbClr val="004A8D"/>
            </a:solidFill>
            <a:ln>
              <a:noFill/>
            </a:ln>
            <a:effectLst/>
          </c:spPr>
          <c:invertIfNegative val="0"/>
          <c:dPt>
            <c:idx val="18"/>
            <c:invertIfNegative val="0"/>
            <c:bubble3D val="0"/>
            <c:spPr>
              <a:solidFill>
                <a:srgbClr val="2F5496"/>
              </a:solidFill>
              <a:ln>
                <a:noFill/>
              </a:ln>
              <a:effectLst/>
            </c:spPr>
            <c:extLst>
              <c:ext xmlns:c16="http://schemas.microsoft.com/office/drawing/2014/chart" uri="{C3380CC4-5D6E-409C-BE32-E72D297353CC}">
                <c16:uniqueId val="{00000001-7361-4410-8A0C-E118CCA5355E}"/>
              </c:ext>
            </c:extLst>
          </c:dPt>
          <c:cat>
            <c:numRef>
              <c:f>'Quarterly job growth'!$A$24:$A$42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'Quarterly job growth'!$B$24:$B$42</c:f>
              <c:numCache>
                <c:formatCode>#0</c:formatCode>
                <c:ptCount val="19"/>
                <c:pt idx="0">
                  <c:v>816</c:v>
                </c:pt>
                <c:pt idx="1">
                  <c:v>21</c:v>
                </c:pt>
                <c:pt idx="2">
                  <c:v>-294</c:v>
                </c:pt>
                <c:pt idx="3">
                  <c:v>-247</c:v>
                </c:pt>
                <c:pt idx="4">
                  <c:v>553</c:v>
                </c:pt>
                <c:pt idx="5">
                  <c:v>529</c:v>
                </c:pt>
                <c:pt idx="6">
                  <c:v>891</c:v>
                </c:pt>
                <c:pt idx="7">
                  <c:v>533</c:v>
                </c:pt>
                <c:pt idx="8">
                  <c:v>-128</c:v>
                </c:pt>
                <c:pt idx="9">
                  <c:v>-2293</c:v>
                </c:pt>
                <c:pt idx="10">
                  <c:v>138</c:v>
                </c:pt>
                <c:pt idx="11">
                  <c:v>480</c:v>
                </c:pt>
                <c:pt idx="12">
                  <c:v>845</c:v>
                </c:pt>
                <c:pt idx="13">
                  <c:v>628</c:v>
                </c:pt>
                <c:pt idx="14">
                  <c:v>617</c:v>
                </c:pt>
                <c:pt idx="15">
                  <c:v>556</c:v>
                </c:pt>
                <c:pt idx="16">
                  <c:v>595</c:v>
                </c:pt>
                <c:pt idx="17">
                  <c:v>532</c:v>
                </c:pt>
                <c:pt idx="18" formatCode="General">
                  <c:v>683</c:v>
                </c:pt>
              </c:numCache>
            </c:numRef>
          </c:val>
          <c:extLst>
            <c:ext xmlns:c16="http://schemas.microsoft.com/office/drawing/2014/chart" uri="{C3380CC4-5D6E-409C-BE32-E72D297353CC}">
              <c16:uniqueId val="{00000000-7504-45CB-B29F-A488FCE525F7}"/>
            </c:ext>
          </c:extLst>
        </c:ser>
        <c:ser>
          <c:idx val="1"/>
          <c:order val="1"/>
          <c:tx>
            <c:strRef>
              <c:f>'Quarterly job growth'!$C$23</c:f>
              <c:strCache>
                <c:ptCount val="1"/>
                <c:pt idx="0">
                  <c:v>Q2</c:v>
                </c:pt>
              </c:strCache>
            </c:strRef>
          </c:tx>
          <c:spPr>
            <a:solidFill>
              <a:srgbClr val="2F5496"/>
            </a:solidFill>
            <a:ln>
              <a:noFill/>
            </a:ln>
            <a:effectLst/>
          </c:spPr>
          <c:invertIfNegative val="0"/>
          <c:dPt>
            <c:idx val="18"/>
            <c:invertIfNegative val="0"/>
            <c:bubble3D val="0"/>
            <c:spPr>
              <a:solidFill>
                <a:srgbClr val="2F5496"/>
              </a:solidFill>
              <a:ln>
                <a:noFill/>
              </a:ln>
              <a:effectLst/>
            </c:spPr>
            <c:extLst>
              <c:ext xmlns:c16="http://schemas.microsoft.com/office/drawing/2014/chart" uri="{C3380CC4-5D6E-409C-BE32-E72D297353CC}">
                <c16:uniqueId val="{00000003-7361-4410-8A0C-E118CCA5355E}"/>
              </c:ext>
            </c:extLst>
          </c:dPt>
          <c:cat>
            <c:numRef>
              <c:f>'Quarterly job growth'!$A$24:$A$42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'Quarterly job growth'!$C$24:$C$42</c:f>
              <c:numCache>
                <c:formatCode>#0</c:formatCode>
                <c:ptCount val="19"/>
                <c:pt idx="0">
                  <c:v>476</c:v>
                </c:pt>
                <c:pt idx="1">
                  <c:v>-441</c:v>
                </c:pt>
                <c:pt idx="2">
                  <c:v>-15</c:v>
                </c:pt>
                <c:pt idx="3">
                  <c:v>-45</c:v>
                </c:pt>
                <c:pt idx="4">
                  <c:v>633</c:v>
                </c:pt>
                <c:pt idx="5">
                  <c:v>777</c:v>
                </c:pt>
                <c:pt idx="6">
                  <c:v>278</c:v>
                </c:pt>
                <c:pt idx="7">
                  <c:v>289</c:v>
                </c:pt>
                <c:pt idx="8">
                  <c:v>-567</c:v>
                </c:pt>
                <c:pt idx="9">
                  <c:v>-1527</c:v>
                </c:pt>
                <c:pt idx="10">
                  <c:v>603</c:v>
                </c:pt>
                <c:pt idx="11">
                  <c:v>638</c:v>
                </c:pt>
                <c:pt idx="12">
                  <c:v>257</c:v>
                </c:pt>
                <c:pt idx="13">
                  <c:v>577</c:v>
                </c:pt>
                <c:pt idx="14">
                  <c:v>869</c:v>
                </c:pt>
                <c:pt idx="15">
                  <c:v>799</c:v>
                </c:pt>
                <c:pt idx="16">
                  <c:v>493</c:v>
                </c:pt>
                <c:pt idx="17" formatCode="General">
                  <c:v>569</c:v>
                </c:pt>
                <c:pt idx="18" formatCode="General">
                  <c:v>728</c:v>
                </c:pt>
              </c:numCache>
            </c:numRef>
          </c:val>
          <c:extLst>
            <c:ext xmlns:c16="http://schemas.microsoft.com/office/drawing/2014/chart" uri="{C3380CC4-5D6E-409C-BE32-E72D297353CC}">
              <c16:uniqueId val="{00000001-7504-45CB-B29F-A488FCE525F7}"/>
            </c:ext>
          </c:extLst>
        </c:ser>
        <c:ser>
          <c:idx val="2"/>
          <c:order val="2"/>
          <c:tx>
            <c:strRef>
              <c:f>'Quarterly job growth'!$D$23</c:f>
              <c:strCache>
                <c:ptCount val="1"/>
                <c:pt idx="0">
                  <c:v>Q3</c:v>
                </c:pt>
              </c:strCache>
            </c:strRef>
          </c:tx>
          <c:spPr>
            <a:solidFill>
              <a:srgbClr val="2F5496"/>
            </a:solidFill>
            <a:ln>
              <a:noFill/>
            </a:ln>
            <a:effectLst/>
          </c:spPr>
          <c:invertIfNegative val="0"/>
          <c:cat>
            <c:numRef>
              <c:f>'Quarterly job growth'!$A$24:$A$42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'Quarterly job growth'!$D$24:$D$42</c:f>
              <c:numCache>
                <c:formatCode>#0</c:formatCode>
                <c:ptCount val="19"/>
                <c:pt idx="0">
                  <c:v>302</c:v>
                </c:pt>
                <c:pt idx="1">
                  <c:v>-504</c:v>
                </c:pt>
                <c:pt idx="2">
                  <c:v>-151</c:v>
                </c:pt>
                <c:pt idx="3">
                  <c:v>83</c:v>
                </c:pt>
                <c:pt idx="4">
                  <c:v>318</c:v>
                </c:pt>
                <c:pt idx="5">
                  <c:v>633</c:v>
                </c:pt>
                <c:pt idx="6">
                  <c:v>533</c:v>
                </c:pt>
                <c:pt idx="7">
                  <c:v>38</c:v>
                </c:pt>
                <c:pt idx="8">
                  <c:v>-933</c:v>
                </c:pt>
                <c:pt idx="9">
                  <c:v>-767</c:v>
                </c:pt>
                <c:pt idx="10">
                  <c:v>-157</c:v>
                </c:pt>
                <c:pt idx="11">
                  <c:v>417</c:v>
                </c:pt>
                <c:pt idx="12">
                  <c:v>523</c:v>
                </c:pt>
                <c:pt idx="13">
                  <c:v>572</c:v>
                </c:pt>
                <c:pt idx="14">
                  <c:v>706</c:v>
                </c:pt>
                <c:pt idx="15">
                  <c:v>508</c:v>
                </c:pt>
                <c:pt idx="16">
                  <c:v>764</c:v>
                </c:pt>
                <c:pt idx="17">
                  <c:v>425</c:v>
                </c:pt>
                <c:pt idx="18" formatCode="General">
                  <c:v>568</c:v>
                </c:pt>
              </c:numCache>
            </c:numRef>
          </c:val>
          <c:extLst>
            <c:ext xmlns:c16="http://schemas.microsoft.com/office/drawing/2014/chart" uri="{C3380CC4-5D6E-409C-BE32-E72D297353CC}">
              <c16:uniqueId val="{00000002-7504-45CB-B29F-A488FCE525F7}"/>
            </c:ext>
          </c:extLst>
        </c:ser>
        <c:ser>
          <c:idx val="3"/>
          <c:order val="3"/>
          <c:tx>
            <c:strRef>
              <c:f>'Quarterly job growth'!$E$23</c:f>
              <c:strCache>
                <c:ptCount val="1"/>
                <c:pt idx="0">
                  <c:v>Q4</c:v>
                </c:pt>
              </c:strCache>
            </c:strRef>
          </c:tx>
          <c:spPr>
            <a:solidFill>
              <a:srgbClr val="004A8D"/>
            </a:solidFill>
            <a:ln>
              <a:noFill/>
            </a:ln>
            <a:effectLst/>
          </c:spPr>
          <c:invertIfNegative val="0"/>
          <c:cat>
            <c:numRef>
              <c:f>'Quarterly job growth'!$A$24:$A$42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'Quarterly job growth'!$E$24:$E$42</c:f>
              <c:numCache>
                <c:formatCode>#0</c:formatCode>
                <c:ptCount val="19"/>
                <c:pt idx="0">
                  <c:v>344</c:v>
                </c:pt>
                <c:pt idx="1">
                  <c:v>-802</c:v>
                </c:pt>
                <c:pt idx="2">
                  <c:v>-51</c:v>
                </c:pt>
                <c:pt idx="3">
                  <c:v>329</c:v>
                </c:pt>
                <c:pt idx="4">
                  <c:v>537</c:v>
                </c:pt>
                <c:pt idx="5">
                  <c:v>578</c:v>
                </c:pt>
                <c:pt idx="6">
                  <c:v>393</c:v>
                </c:pt>
                <c:pt idx="7">
                  <c:v>288</c:v>
                </c:pt>
                <c:pt idx="8">
                  <c:v>-1941</c:v>
                </c:pt>
                <c:pt idx="9">
                  <c:v>-474</c:v>
                </c:pt>
                <c:pt idx="10">
                  <c:v>469</c:v>
                </c:pt>
                <c:pt idx="11">
                  <c:v>555</c:v>
                </c:pt>
                <c:pt idx="12">
                  <c:v>526</c:v>
                </c:pt>
                <c:pt idx="13">
                  <c:v>524</c:v>
                </c:pt>
                <c:pt idx="14">
                  <c:v>813</c:v>
                </c:pt>
                <c:pt idx="15">
                  <c:v>849</c:v>
                </c:pt>
                <c:pt idx="16">
                  <c:v>492</c:v>
                </c:pt>
                <c:pt idx="17" formatCode="General">
                  <c:v>662</c:v>
                </c:pt>
                <c:pt idx="18" formatCode="General">
                  <c:v>695</c:v>
                </c:pt>
              </c:numCache>
            </c:numRef>
          </c:val>
          <c:extLst>
            <c:ext xmlns:c16="http://schemas.microsoft.com/office/drawing/2014/chart" uri="{C3380CC4-5D6E-409C-BE32-E72D297353CC}">
              <c16:uniqueId val="{00000003-7504-45CB-B29F-A488FCE525F7}"/>
            </c:ext>
          </c:extLst>
        </c:ser>
        <c:dLbls>
          <c:showLegendKey val="0"/>
          <c:showVal val="0"/>
          <c:showCatName val="0"/>
          <c:showSerName val="0"/>
          <c:showPercent val="0"/>
          <c:showBubbleSize val="0"/>
        </c:dLbls>
        <c:gapWidth val="219"/>
        <c:overlap val="-27"/>
        <c:axId val="754806256"/>
        <c:axId val="754803904"/>
      </c:barChart>
      <c:catAx>
        <c:axId val="7548062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03904"/>
        <c:crosses val="autoZero"/>
        <c:auto val="1"/>
        <c:lblAlgn val="ctr"/>
        <c:lblOffset val="100"/>
        <c:noMultiLvlLbl val="0"/>
      </c:catAx>
      <c:valAx>
        <c:axId val="754803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0625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01297139895574"/>
          <c:y val="3.787158283623452E-2"/>
          <c:w val="0.76886995091294064"/>
          <c:h val="0.70495768031590045"/>
        </c:manualLayout>
      </c:layout>
      <c:lineChart>
        <c:grouping val="standard"/>
        <c:varyColors val="0"/>
        <c:ser>
          <c:idx val="1"/>
          <c:order val="0"/>
          <c:tx>
            <c:v>YoY Change in Avg. Hourly Earnings</c:v>
          </c:tx>
          <c:spPr>
            <a:ln w="31750" cap="rnd">
              <a:solidFill>
                <a:srgbClr val="2F5496"/>
              </a:solidFill>
              <a:round/>
            </a:ln>
            <a:effectLst/>
          </c:spPr>
          <c:marker>
            <c:symbol val="none"/>
          </c:marker>
          <c:cat>
            <c:numRef>
              <c:f>'Earnings-UER'!$A$19:$A$164</c:f>
              <c:numCache>
                <c:formatCode>General</c:formatCode>
                <c:ptCount val="146"/>
                <c:pt idx="0">
                  <c:v>2007</c:v>
                </c:pt>
                <c:pt idx="12">
                  <c:v>2008</c:v>
                </c:pt>
                <c:pt idx="24">
                  <c:v>2009</c:v>
                </c:pt>
                <c:pt idx="36">
                  <c:v>2010</c:v>
                </c:pt>
                <c:pt idx="48">
                  <c:v>2011</c:v>
                </c:pt>
                <c:pt idx="60">
                  <c:v>2012</c:v>
                </c:pt>
                <c:pt idx="72">
                  <c:v>2013</c:v>
                </c:pt>
                <c:pt idx="84">
                  <c:v>2014</c:v>
                </c:pt>
                <c:pt idx="96">
                  <c:v>2015</c:v>
                </c:pt>
                <c:pt idx="108">
                  <c:v>2016</c:v>
                </c:pt>
                <c:pt idx="120">
                  <c:v>2017</c:v>
                </c:pt>
                <c:pt idx="132">
                  <c:v>2018</c:v>
                </c:pt>
                <c:pt idx="144">
                  <c:v>2019</c:v>
                </c:pt>
              </c:numCache>
            </c:numRef>
          </c:cat>
          <c:val>
            <c:numRef>
              <c:f>'Earnings-UER'!$D$19:$D$164</c:f>
              <c:numCache>
                <c:formatCode>General</c:formatCode>
                <c:ptCount val="146"/>
                <c:pt idx="2" formatCode="0.00%">
                  <c:v>3.4431137724550975E-2</c:v>
                </c:pt>
                <c:pt idx="3" formatCode="0.00%">
                  <c:v>3.0753968253968367E-2</c:v>
                </c:pt>
                <c:pt idx="4" formatCode="0.00%">
                  <c:v>3.4756703078450801E-2</c:v>
                </c:pt>
                <c:pt idx="5" formatCode="0.00%">
                  <c:v>3.5590706870983535E-2</c:v>
                </c:pt>
                <c:pt idx="6" formatCode="0.00%">
                  <c:v>3.2512315270935899E-2</c:v>
                </c:pt>
                <c:pt idx="7" formatCode="0.00%">
                  <c:v>3.3464566929133799E-2</c:v>
                </c:pt>
                <c:pt idx="8" formatCode="0.00%">
                  <c:v>3.1357177853993168E-2</c:v>
                </c:pt>
                <c:pt idx="9" formatCode="0.00%">
                  <c:v>3.082191780821919E-2</c:v>
                </c:pt>
                <c:pt idx="10" formatCode="0.00%">
                  <c:v>3.0746705710102518E-2</c:v>
                </c:pt>
                <c:pt idx="11" formatCode="0.00%">
                  <c:v>2.9654837141468215E-2</c:v>
                </c:pt>
                <c:pt idx="12" formatCode="0.00%">
                  <c:v>2.9126213592232997E-2</c:v>
                </c:pt>
                <c:pt idx="13" formatCode="0.00%">
                  <c:v>2.8046421663443066E-2</c:v>
                </c:pt>
                <c:pt idx="14" formatCode="0.00%">
                  <c:v>3.0390738060781519E-2</c:v>
                </c:pt>
                <c:pt idx="15" formatCode="0.00%">
                  <c:v>2.8392685274302165E-2</c:v>
                </c:pt>
                <c:pt idx="16" formatCode="0.00%">
                  <c:v>3.0710172744721653E-2</c:v>
                </c:pt>
                <c:pt idx="17" formatCode="0.00%">
                  <c:v>2.7684964200477502E-2</c:v>
                </c:pt>
                <c:pt idx="18" formatCode="0.00%">
                  <c:v>3.0534351145038219E-2</c:v>
                </c:pt>
                <c:pt idx="19" formatCode="0.00%">
                  <c:v>3.3333333333333215E-2</c:v>
                </c:pt>
                <c:pt idx="20" formatCode="0.00%">
                  <c:v>3.2304038004750568E-2</c:v>
                </c:pt>
                <c:pt idx="21" formatCode="0.00%">
                  <c:v>3.2747982914095974E-2</c:v>
                </c:pt>
                <c:pt idx="22" formatCode="0.00%">
                  <c:v>3.5984848484848397E-2</c:v>
                </c:pt>
                <c:pt idx="23" formatCode="0.00%">
                  <c:v>3.5882908404154978E-2</c:v>
                </c:pt>
                <c:pt idx="24" formatCode="0.00%">
                  <c:v>3.6320754716981041E-2</c:v>
                </c:pt>
                <c:pt idx="25" formatCode="0.00%">
                  <c:v>3.4336782690498335E-2</c:v>
                </c:pt>
                <c:pt idx="26" formatCode="0.00%">
                  <c:v>3.2771535580524258E-2</c:v>
                </c:pt>
                <c:pt idx="27" formatCode="0.00%">
                  <c:v>3.4160037435657431E-2</c:v>
                </c:pt>
                <c:pt idx="28" formatCode="0.00%">
                  <c:v>2.9329608938547524E-2</c:v>
                </c:pt>
                <c:pt idx="29" formatCode="0.00%">
                  <c:v>2.8332559219693465E-2</c:v>
                </c:pt>
                <c:pt idx="30" formatCode="0.00%">
                  <c:v>2.6851851851851682E-2</c:v>
                </c:pt>
                <c:pt idx="31" formatCode="0.00%">
                  <c:v>2.4423963133640703E-2</c:v>
                </c:pt>
                <c:pt idx="32" formatCode="0.00%">
                  <c:v>2.4390243902439046E-2</c:v>
                </c:pt>
                <c:pt idx="33" formatCode="0.00%">
                  <c:v>2.527573529411753E-2</c:v>
                </c:pt>
                <c:pt idx="34" formatCode="0.00%">
                  <c:v>2.1937842778793515E-2</c:v>
                </c:pt>
                <c:pt idx="35" formatCode="0.00%">
                  <c:v>1.9143117593436454E-2</c:v>
                </c:pt>
                <c:pt idx="36" formatCode="0.00%">
                  <c:v>2.0482476103778069E-2</c:v>
                </c:pt>
                <c:pt idx="37" formatCode="0.00%">
                  <c:v>2.0918599363346946E-2</c:v>
                </c:pt>
                <c:pt idx="38" formatCode="0.00%">
                  <c:v>1.8132366273798883E-2</c:v>
                </c:pt>
                <c:pt idx="39" formatCode="0.00%">
                  <c:v>1.7647058823529349E-2</c:v>
                </c:pt>
                <c:pt idx="40" formatCode="0.00%">
                  <c:v>1.8995929443690773E-2</c:v>
                </c:pt>
                <c:pt idx="41" formatCode="0.00%">
                  <c:v>1.7615176151761558E-2</c:v>
                </c:pt>
                <c:pt idx="42" formatCode="0.00%">
                  <c:v>1.8485121731289356E-2</c:v>
                </c:pt>
                <c:pt idx="43" formatCode="0.00%">
                  <c:v>1.7543859649122862E-2</c:v>
                </c:pt>
                <c:pt idx="44" formatCode="0.00%">
                  <c:v>1.8418688230009028E-2</c:v>
                </c:pt>
                <c:pt idx="45" formatCode="0.00%">
                  <c:v>1.92738682205289E-2</c:v>
                </c:pt>
                <c:pt idx="46" formatCode="0.00%">
                  <c:v>1.6547406082289884E-2</c:v>
                </c:pt>
                <c:pt idx="47" formatCode="0.00%">
                  <c:v>1.7889087656529634E-2</c:v>
                </c:pt>
                <c:pt idx="48" formatCode="0.00%">
                  <c:v>1.9179304192685098E-2</c:v>
                </c:pt>
                <c:pt idx="49" formatCode="0.00%">
                  <c:v>1.8708240534521137E-2</c:v>
                </c:pt>
                <c:pt idx="50" formatCode="0.00%">
                  <c:v>1.8699910952804988E-2</c:v>
                </c:pt>
                <c:pt idx="51" formatCode="0.00%">
                  <c:v>1.9119608714984526E-2</c:v>
                </c:pt>
                <c:pt idx="52" formatCode="0.00%">
                  <c:v>2.0417221482467607E-2</c:v>
                </c:pt>
                <c:pt idx="53" formatCode="0.00%">
                  <c:v>2.1304926764314169E-2</c:v>
                </c:pt>
                <c:pt idx="54" formatCode="0.00%">
                  <c:v>2.301903497122626E-2</c:v>
                </c:pt>
                <c:pt idx="55" formatCode="0.00%">
                  <c:v>1.9893899204243892E-2</c:v>
                </c:pt>
                <c:pt idx="56" formatCode="0.00%">
                  <c:v>1.9408910454344896E-2</c:v>
                </c:pt>
                <c:pt idx="57" formatCode="0.00%">
                  <c:v>2.0668425681618308E-2</c:v>
                </c:pt>
                <c:pt idx="58" formatCode="0.00%">
                  <c:v>2.0237571491421136E-2</c:v>
                </c:pt>
                <c:pt idx="59" formatCode="0.00%">
                  <c:v>1.9771528998242527E-2</c:v>
                </c:pt>
                <c:pt idx="60" formatCode="0.00%">
                  <c:v>1.7067833698030555E-2</c:v>
                </c:pt>
                <c:pt idx="61" formatCode="0.00%">
                  <c:v>1.7927415828596471E-2</c:v>
                </c:pt>
                <c:pt idx="62" formatCode="0.00%">
                  <c:v>2.0979020979021046E-2</c:v>
                </c:pt>
                <c:pt idx="63" formatCode="0.00%">
                  <c:v>2.0942408376963151E-2</c:v>
                </c:pt>
                <c:pt idx="64" formatCode="0.00%">
                  <c:v>1.7833840800348E-2</c:v>
                </c:pt>
                <c:pt idx="65" formatCode="0.00%">
                  <c:v>1.9991308126901197E-2</c:v>
                </c:pt>
                <c:pt idx="66" formatCode="0.00%">
                  <c:v>1.774123755949808E-2</c:v>
                </c:pt>
                <c:pt idx="67" formatCode="0.00%">
                  <c:v>1.8638925010836527E-2</c:v>
                </c:pt>
                <c:pt idx="68" formatCode="0.00%">
                  <c:v>2.0337516226741625E-2</c:v>
                </c:pt>
                <c:pt idx="69" formatCode="0.00%">
                  <c:v>1.5079707022834787E-2</c:v>
                </c:pt>
                <c:pt idx="70" formatCode="0.00%">
                  <c:v>1.8973695558430315E-2</c:v>
                </c:pt>
                <c:pt idx="71" formatCode="0.00%">
                  <c:v>2.2404136148211906E-2</c:v>
                </c:pt>
                <c:pt idx="72" formatCode="0.00%">
                  <c:v>2.2375215146299698E-2</c:v>
                </c:pt>
                <c:pt idx="73" formatCode="0.00%">
                  <c:v>2.1477663230240474E-2</c:v>
                </c:pt>
                <c:pt idx="74" formatCode="0.00%">
                  <c:v>1.9263698630136883E-2</c:v>
                </c:pt>
                <c:pt idx="75" formatCode="0.00%">
                  <c:v>2.051282051282044E-2</c:v>
                </c:pt>
                <c:pt idx="76" formatCode="0.00%">
                  <c:v>2.1367521367521292E-2</c:v>
                </c:pt>
                <c:pt idx="77" formatCode="0.00%">
                  <c:v>2.1303792074989447E-2</c:v>
                </c:pt>
                <c:pt idx="78" formatCode="0.00%">
                  <c:v>1.9982993197278809E-2</c:v>
                </c:pt>
                <c:pt idx="79" formatCode="0.00%">
                  <c:v>2.2553191489361746E-2</c:v>
                </c:pt>
                <c:pt idx="80" formatCode="0.00%">
                  <c:v>2.0356234096692072E-2</c:v>
                </c:pt>
                <c:pt idx="81" formatCode="0.00%">
                  <c:v>2.2495755517826899E-2</c:v>
                </c:pt>
                <c:pt idx="82" formatCode="0.00%">
                  <c:v>2.2429115531104493E-2</c:v>
                </c:pt>
                <c:pt idx="83" formatCode="0.00%">
                  <c:v>1.854193004635496E-2</c:v>
                </c:pt>
                <c:pt idx="84" formatCode="0.00%">
                  <c:v>1.8939393939393812E-2</c:v>
                </c:pt>
                <c:pt idx="85" formatCode="0.00%">
                  <c:v>2.270815811606397E-2</c:v>
                </c:pt>
                <c:pt idx="86" formatCode="0.00%">
                  <c:v>2.0999580008399743E-2</c:v>
                </c:pt>
                <c:pt idx="87" formatCode="0.00%">
                  <c:v>1.9262981574539317E-2</c:v>
                </c:pt>
                <c:pt idx="88" formatCode="0.00%">
                  <c:v>2.0920502092050208E-2</c:v>
                </c:pt>
                <c:pt idx="89" formatCode="0.00%">
                  <c:v>1.9607843137255054E-2</c:v>
                </c:pt>
                <c:pt idx="90" formatCode="0.00%">
                  <c:v>2.0425177157148866E-2</c:v>
                </c:pt>
                <c:pt idx="91" formatCode="0.00%">
                  <c:v>2.1639617145235102E-2</c:v>
                </c:pt>
                <c:pt idx="92" formatCode="0.00%">
                  <c:v>2.0781379883624274E-2</c:v>
                </c:pt>
                <c:pt idx="93" formatCode="0.00%">
                  <c:v>2.0340390203403835E-2</c:v>
                </c:pt>
                <c:pt idx="94" formatCode="0.00%">
                  <c:v>2.0281456953642252E-2</c:v>
                </c:pt>
                <c:pt idx="95" formatCode="0.00%">
                  <c:v>1.9859329747620835E-2</c:v>
                </c:pt>
                <c:pt idx="96" formatCode="0.00%">
                  <c:v>2.1891780256092508E-2</c:v>
                </c:pt>
                <c:pt idx="97" formatCode="0.00%">
                  <c:v>1.9325657894736725E-2</c:v>
                </c:pt>
                <c:pt idx="98" formatCode="0.00%">
                  <c:v>2.2213081036610571E-2</c:v>
                </c:pt>
                <c:pt idx="99" formatCode="0.00%">
                  <c:v>2.259654889071494E-2</c:v>
                </c:pt>
                <c:pt idx="100" formatCode="0.00%">
                  <c:v>2.336065573770485E-2</c:v>
                </c:pt>
                <c:pt idx="101" formatCode="0.00%">
                  <c:v>2.2504091653027691E-2</c:v>
                </c:pt>
                <c:pt idx="102" formatCode="0.00%">
                  <c:v>2.1650326797385766E-2</c:v>
                </c:pt>
                <c:pt idx="103" formatCode="0.00%">
                  <c:v>2.1995926680244304E-2</c:v>
                </c:pt>
                <c:pt idx="104" formatCode="0.00%">
                  <c:v>2.2801302931596101E-2</c:v>
                </c:pt>
                <c:pt idx="105" formatCode="0.00%">
                  <c:v>2.5223759153783609E-2</c:v>
                </c:pt>
                <c:pt idx="106" formatCode="0.00%">
                  <c:v>2.4340770791075217E-2</c:v>
                </c:pt>
                <c:pt idx="107" formatCode="0.00%">
                  <c:v>2.4746450304259815E-2</c:v>
                </c:pt>
                <c:pt idx="108" formatCode="0.00%">
                  <c:v>2.546483427647539E-2</c:v>
                </c:pt>
                <c:pt idx="109" formatCode="0.00%">
                  <c:v>2.4203307785397365E-2</c:v>
                </c:pt>
                <c:pt idx="110" formatCode="0.00%">
                  <c:v>2.4547283702213152E-2</c:v>
                </c:pt>
                <c:pt idx="111" formatCode="0.00%">
                  <c:v>2.6114905584571968E-2</c:v>
                </c:pt>
                <c:pt idx="112" formatCode="0.00%">
                  <c:v>2.4028834601521831E-2</c:v>
                </c:pt>
                <c:pt idx="113" formatCode="0.00%">
                  <c:v>2.6010404161664669E-2</c:v>
                </c:pt>
                <c:pt idx="114" formatCode="0.00%">
                  <c:v>2.7588964414234196E-2</c:v>
                </c:pt>
                <c:pt idx="115" formatCode="0.00%">
                  <c:v>2.5508170585890833E-2</c:v>
                </c:pt>
                <c:pt idx="116" formatCode="0.00%">
                  <c:v>2.6273885350318382E-2</c:v>
                </c:pt>
                <c:pt idx="117" formatCode="0.00%">
                  <c:v>2.6587301587301715E-2</c:v>
                </c:pt>
                <c:pt idx="118" formatCode="0.00%">
                  <c:v>2.6138613861386162E-2</c:v>
                </c:pt>
                <c:pt idx="119" formatCode="0.00%">
                  <c:v>2.6524148851939655E-2</c:v>
                </c:pt>
                <c:pt idx="120" formatCode="0.00%">
                  <c:v>2.404414662987775E-2</c:v>
                </c:pt>
                <c:pt idx="121" formatCode="0.00%">
                  <c:v>2.7176053564395231E-2</c:v>
                </c:pt>
                <c:pt idx="122" formatCode="0.00%">
                  <c:v>2.553024351924571E-2</c:v>
                </c:pt>
                <c:pt idx="123" formatCode="0.00%">
                  <c:v>2.4667188723570987E-2</c:v>
                </c:pt>
                <c:pt idx="124" formatCode="0.00%">
                  <c:v>2.5420414548298798E-2</c:v>
                </c:pt>
                <c:pt idx="125" formatCode="0.00%">
                  <c:v>2.4960998439937709E-2</c:v>
                </c:pt>
                <c:pt idx="126" formatCode="0.00%">
                  <c:v>2.5680933852139987E-2</c:v>
                </c:pt>
                <c:pt idx="127" formatCode="0.00%">
                  <c:v>2.5650991061018313E-2</c:v>
                </c:pt>
                <c:pt idx="128" formatCode="0.00%">
                  <c:v>2.8316524437548507E-2</c:v>
                </c:pt>
                <c:pt idx="129" formatCode="0.00%">
                  <c:v>2.3192887514495553E-2</c:v>
                </c:pt>
                <c:pt idx="130" formatCode="0.00%">
                  <c:v>2.4700887688151374E-2</c:v>
                </c:pt>
                <c:pt idx="131" formatCode="0.00%">
                  <c:v>2.7381411492479746E-2</c:v>
                </c:pt>
                <c:pt idx="132" formatCode="0.00%">
                  <c:v>2.8098537336412654E-2</c:v>
                </c:pt>
                <c:pt idx="133" formatCode="0.00%">
                  <c:v>2.5690184049079745E-2</c:v>
                </c:pt>
                <c:pt idx="134" formatCode="0.00%">
                  <c:v>2.7958636537725123E-2</c:v>
                </c:pt>
                <c:pt idx="135" formatCode="0.00%">
                  <c:v>2.7894535727932546E-2</c:v>
                </c:pt>
                <c:pt idx="136" formatCode="0.00%">
                  <c:v>2.9366895499618684E-2</c:v>
                </c:pt>
                <c:pt idx="137" formatCode="0.00%">
                  <c:v>2.9299847792998435E-2</c:v>
                </c:pt>
                <c:pt idx="138" formatCode="0.00%">
                  <c:v>2.845220030349016E-2</c:v>
                </c:pt>
                <c:pt idx="139" formatCode="0.00%">
                  <c:v>3.1830238726790361E-2</c:v>
                </c:pt>
                <c:pt idx="140" formatCode="0.00%">
                  <c:v>2.9800075443229046E-2</c:v>
                </c:pt>
                <c:pt idx="141" formatCode="0.00%">
                  <c:v>3.3245183226294106E-2</c:v>
                </c:pt>
                <c:pt idx="142" formatCode="0.00%">
                  <c:v>3.3145009416195803E-2</c:v>
                </c:pt>
                <c:pt idx="143" formatCode="0.00%">
                  <c:v>3.340840840840853E-2</c:v>
                </c:pt>
                <c:pt idx="144" formatCode="0.00%">
                  <c:v>3.1448895544739841E-2</c:v>
                </c:pt>
                <c:pt idx="145" formatCode="0.00%">
                  <c:v>3.4018691588785011E-2</c:v>
                </c:pt>
              </c:numCache>
            </c:numRef>
          </c:val>
          <c:smooth val="0"/>
          <c:extLst>
            <c:ext xmlns:c16="http://schemas.microsoft.com/office/drawing/2014/chart" uri="{C3380CC4-5D6E-409C-BE32-E72D297353CC}">
              <c16:uniqueId val="{00000000-667A-4F64-9D47-FE098C4D96A8}"/>
            </c:ext>
          </c:extLst>
        </c:ser>
        <c:dLbls>
          <c:showLegendKey val="0"/>
          <c:showVal val="0"/>
          <c:showCatName val="0"/>
          <c:showSerName val="0"/>
          <c:showPercent val="0"/>
          <c:showBubbleSize val="0"/>
        </c:dLbls>
        <c:marker val="1"/>
        <c:smooth val="0"/>
        <c:axId val="754802336"/>
        <c:axId val="754805472"/>
      </c:lineChart>
      <c:lineChart>
        <c:grouping val="standard"/>
        <c:varyColors val="0"/>
        <c:ser>
          <c:idx val="2"/>
          <c:order val="1"/>
          <c:tx>
            <c:v>Unemployment Rate</c:v>
          </c:tx>
          <c:spPr>
            <a:ln w="31750" cap="rnd">
              <a:solidFill>
                <a:srgbClr val="48A1FA"/>
              </a:solidFill>
              <a:round/>
            </a:ln>
            <a:effectLst/>
          </c:spPr>
          <c:marker>
            <c:symbol val="none"/>
          </c:marker>
          <c:cat>
            <c:numRef>
              <c:f>'Earnings-UER'!$A$19:$A$164</c:f>
              <c:numCache>
                <c:formatCode>General</c:formatCode>
                <c:ptCount val="146"/>
                <c:pt idx="0">
                  <c:v>2007</c:v>
                </c:pt>
                <c:pt idx="12">
                  <c:v>2008</c:v>
                </c:pt>
                <c:pt idx="24">
                  <c:v>2009</c:v>
                </c:pt>
                <c:pt idx="36">
                  <c:v>2010</c:v>
                </c:pt>
                <c:pt idx="48">
                  <c:v>2011</c:v>
                </c:pt>
                <c:pt idx="60">
                  <c:v>2012</c:v>
                </c:pt>
                <c:pt idx="72">
                  <c:v>2013</c:v>
                </c:pt>
                <c:pt idx="84">
                  <c:v>2014</c:v>
                </c:pt>
                <c:pt idx="96">
                  <c:v>2015</c:v>
                </c:pt>
                <c:pt idx="108">
                  <c:v>2016</c:v>
                </c:pt>
                <c:pt idx="120">
                  <c:v>2017</c:v>
                </c:pt>
                <c:pt idx="132">
                  <c:v>2018</c:v>
                </c:pt>
                <c:pt idx="144">
                  <c:v>2019</c:v>
                </c:pt>
              </c:numCache>
            </c:numRef>
          </c:cat>
          <c:val>
            <c:numRef>
              <c:f>'Earnings-UER'!$F$19:$F$164</c:f>
              <c:numCache>
                <c:formatCode>0.0%</c:formatCode>
                <c:ptCount val="146"/>
                <c:pt idx="0">
                  <c:v>4.5999999999999999E-2</c:v>
                </c:pt>
                <c:pt idx="1">
                  <c:v>4.4999999999999998E-2</c:v>
                </c:pt>
                <c:pt idx="2">
                  <c:v>4.4000000000000004E-2</c:v>
                </c:pt>
                <c:pt idx="3">
                  <c:v>4.4999999999999998E-2</c:v>
                </c:pt>
                <c:pt idx="4">
                  <c:v>4.4000000000000004E-2</c:v>
                </c:pt>
                <c:pt idx="5">
                  <c:v>4.5999999999999999E-2</c:v>
                </c:pt>
                <c:pt idx="6">
                  <c:v>4.7E-2</c:v>
                </c:pt>
                <c:pt idx="7">
                  <c:v>4.5999999999999999E-2</c:v>
                </c:pt>
                <c:pt idx="8">
                  <c:v>4.7E-2</c:v>
                </c:pt>
                <c:pt idx="9">
                  <c:v>4.7E-2</c:v>
                </c:pt>
                <c:pt idx="10">
                  <c:v>4.7E-2</c:v>
                </c:pt>
                <c:pt idx="11">
                  <c:v>0.05</c:v>
                </c:pt>
                <c:pt idx="12">
                  <c:v>0.05</c:v>
                </c:pt>
                <c:pt idx="13">
                  <c:v>4.9000000000000002E-2</c:v>
                </c:pt>
                <c:pt idx="14">
                  <c:v>5.0999999999999997E-2</c:v>
                </c:pt>
                <c:pt idx="15">
                  <c:v>0.05</c:v>
                </c:pt>
                <c:pt idx="16">
                  <c:v>5.4000000000000006E-2</c:v>
                </c:pt>
                <c:pt idx="17">
                  <c:v>5.5999999999999994E-2</c:v>
                </c:pt>
                <c:pt idx="18">
                  <c:v>5.7999999999999996E-2</c:v>
                </c:pt>
                <c:pt idx="19">
                  <c:v>6.0999999999999999E-2</c:v>
                </c:pt>
                <c:pt idx="20">
                  <c:v>6.0999999999999999E-2</c:v>
                </c:pt>
                <c:pt idx="21">
                  <c:v>6.5000000000000002E-2</c:v>
                </c:pt>
                <c:pt idx="22">
                  <c:v>6.8000000000000005E-2</c:v>
                </c:pt>
                <c:pt idx="23">
                  <c:v>7.2999999999999995E-2</c:v>
                </c:pt>
                <c:pt idx="24">
                  <c:v>7.8E-2</c:v>
                </c:pt>
                <c:pt idx="25">
                  <c:v>8.3000000000000004E-2</c:v>
                </c:pt>
                <c:pt idx="26">
                  <c:v>8.6999999999999994E-2</c:v>
                </c:pt>
                <c:pt idx="27">
                  <c:v>0.09</c:v>
                </c:pt>
                <c:pt idx="28">
                  <c:v>9.4E-2</c:v>
                </c:pt>
                <c:pt idx="29">
                  <c:v>9.5000000000000001E-2</c:v>
                </c:pt>
                <c:pt idx="30">
                  <c:v>9.5000000000000001E-2</c:v>
                </c:pt>
                <c:pt idx="31">
                  <c:v>9.6000000000000002E-2</c:v>
                </c:pt>
                <c:pt idx="32">
                  <c:v>9.8000000000000004E-2</c:v>
                </c:pt>
                <c:pt idx="33">
                  <c:v>0.1</c:v>
                </c:pt>
                <c:pt idx="34">
                  <c:v>9.9000000000000005E-2</c:v>
                </c:pt>
                <c:pt idx="35">
                  <c:v>9.9000000000000005E-2</c:v>
                </c:pt>
                <c:pt idx="36">
                  <c:v>9.8000000000000004E-2</c:v>
                </c:pt>
                <c:pt idx="37">
                  <c:v>9.8000000000000004E-2</c:v>
                </c:pt>
                <c:pt idx="38">
                  <c:v>9.9000000000000005E-2</c:v>
                </c:pt>
                <c:pt idx="39">
                  <c:v>9.9000000000000005E-2</c:v>
                </c:pt>
                <c:pt idx="40">
                  <c:v>9.6000000000000002E-2</c:v>
                </c:pt>
                <c:pt idx="41">
                  <c:v>9.4E-2</c:v>
                </c:pt>
                <c:pt idx="42">
                  <c:v>9.4E-2</c:v>
                </c:pt>
                <c:pt idx="43">
                  <c:v>9.5000000000000001E-2</c:v>
                </c:pt>
                <c:pt idx="44">
                  <c:v>9.5000000000000001E-2</c:v>
                </c:pt>
                <c:pt idx="45">
                  <c:v>9.4E-2</c:v>
                </c:pt>
                <c:pt idx="46">
                  <c:v>9.8000000000000004E-2</c:v>
                </c:pt>
                <c:pt idx="47">
                  <c:v>9.3000000000000013E-2</c:v>
                </c:pt>
                <c:pt idx="48">
                  <c:v>9.0999999999999998E-2</c:v>
                </c:pt>
                <c:pt idx="49">
                  <c:v>0.09</c:v>
                </c:pt>
                <c:pt idx="50">
                  <c:v>0.09</c:v>
                </c:pt>
                <c:pt idx="51">
                  <c:v>9.0999999999999998E-2</c:v>
                </c:pt>
                <c:pt idx="52">
                  <c:v>0.09</c:v>
                </c:pt>
                <c:pt idx="53">
                  <c:v>9.0999999999999998E-2</c:v>
                </c:pt>
                <c:pt idx="54">
                  <c:v>0.09</c:v>
                </c:pt>
                <c:pt idx="55">
                  <c:v>0.09</c:v>
                </c:pt>
                <c:pt idx="56">
                  <c:v>0.09</c:v>
                </c:pt>
                <c:pt idx="57">
                  <c:v>8.8000000000000009E-2</c:v>
                </c:pt>
                <c:pt idx="58">
                  <c:v>8.5999999999999993E-2</c:v>
                </c:pt>
                <c:pt idx="59">
                  <c:v>8.5000000000000006E-2</c:v>
                </c:pt>
                <c:pt idx="60">
                  <c:v>8.3000000000000004E-2</c:v>
                </c:pt>
                <c:pt idx="61">
                  <c:v>8.3000000000000004E-2</c:v>
                </c:pt>
                <c:pt idx="62">
                  <c:v>8.199999999999999E-2</c:v>
                </c:pt>
                <c:pt idx="63">
                  <c:v>8.199999999999999E-2</c:v>
                </c:pt>
                <c:pt idx="64">
                  <c:v>8.199999999999999E-2</c:v>
                </c:pt>
                <c:pt idx="65">
                  <c:v>8.199999999999999E-2</c:v>
                </c:pt>
                <c:pt idx="66">
                  <c:v>8.199999999999999E-2</c:v>
                </c:pt>
                <c:pt idx="67">
                  <c:v>8.1000000000000003E-2</c:v>
                </c:pt>
                <c:pt idx="68">
                  <c:v>7.8E-2</c:v>
                </c:pt>
                <c:pt idx="69">
                  <c:v>7.8E-2</c:v>
                </c:pt>
                <c:pt idx="70">
                  <c:v>7.6999999999999999E-2</c:v>
                </c:pt>
                <c:pt idx="71">
                  <c:v>7.9000000000000001E-2</c:v>
                </c:pt>
                <c:pt idx="72">
                  <c:v>0.08</c:v>
                </c:pt>
                <c:pt idx="73">
                  <c:v>7.6999999999999999E-2</c:v>
                </c:pt>
                <c:pt idx="74">
                  <c:v>7.4999999999999997E-2</c:v>
                </c:pt>
                <c:pt idx="75">
                  <c:v>7.5999999999999998E-2</c:v>
                </c:pt>
                <c:pt idx="76">
                  <c:v>7.4999999999999997E-2</c:v>
                </c:pt>
                <c:pt idx="77">
                  <c:v>7.4999999999999997E-2</c:v>
                </c:pt>
                <c:pt idx="78">
                  <c:v>7.2999999999999995E-2</c:v>
                </c:pt>
                <c:pt idx="79">
                  <c:v>7.2000000000000008E-2</c:v>
                </c:pt>
                <c:pt idx="80">
                  <c:v>7.2000000000000008E-2</c:v>
                </c:pt>
                <c:pt idx="81">
                  <c:v>7.2000000000000008E-2</c:v>
                </c:pt>
                <c:pt idx="82">
                  <c:v>6.9000000000000006E-2</c:v>
                </c:pt>
                <c:pt idx="83">
                  <c:v>6.7000000000000004E-2</c:v>
                </c:pt>
                <c:pt idx="84">
                  <c:v>6.6000000000000003E-2</c:v>
                </c:pt>
                <c:pt idx="85">
                  <c:v>6.7000000000000004E-2</c:v>
                </c:pt>
                <c:pt idx="86">
                  <c:v>6.7000000000000004E-2</c:v>
                </c:pt>
                <c:pt idx="87">
                  <c:v>6.2E-2</c:v>
                </c:pt>
                <c:pt idx="88">
                  <c:v>6.3E-2</c:v>
                </c:pt>
                <c:pt idx="89">
                  <c:v>6.0999999999999999E-2</c:v>
                </c:pt>
                <c:pt idx="90">
                  <c:v>6.2E-2</c:v>
                </c:pt>
                <c:pt idx="91">
                  <c:v>6.0999999999999999E-2</c:v>
                </c:pt>
                <c:pt idx="92">
                  <c:v>5.9000000000000004E-2</c:v>
                </c:pt>
                <c:pt idx="93">
                  <c:v>5.7000000000000002E-2</c:v>
                </c:pt>
                <c:pt idx="94">
                  <c:v>5.7999999999999996E-2</c:v>
                </c:pt>
                <c:pt idx="95">
                  <c:v>5.5999999999999994E-2</c:v>
                </c:pt>
                <c:pt idx="96">
                  <c:v>5.7000000000000002E-2</c:v>
                </c:pt>
                <c:pt idx="97">
                  <c:v>5.5E-2</c:v>
                </c:pt>
                <c:pt idx="98">
                  <c:v>5.4000000000000006E-2</c:v>
                </c:pt>
                <c:pt idx="99">
                  <c:v>5.4000000000000006E-2</c:v>
                </c:pt>
                <c:pt idx="100">
                  <c:v>5.5999999999999994E-2</c:v>
                </c:pt>
                <c:pt idx="101">
                  <c:v>5.2999999999999999E-2</c:v>
                </c:pt>
                <c:pt idx="102">
                  <c:v>5.2000000000000005E-2</c:v>
                </c:pt>
                <c:pt idx="103">
                  <c:v>5.0999999999999997E-2</c:v>
                </c:pt>
                <c:pt idx="104">
                  <c:v>0.05</c:v>
                </c:pt>
                <c:pt idx="105">
                  <c:v>0.05</c:v>
                </c:pt>
                <c:pt idx="106">
                  <c:v>5.0999999999999997E-2</c:v>
                </c:pt>
                <c:pt idx="107">
                  <c:v>0.05</c:v>
                </c:pt>
                <c:pt idx="108">
                  <c:v>4.9000000000000002E-2</c:v>
                </c:pt>
                <c:pt idx="109">
                  <c:v>4.9000000000000002E-2</c:v>
                </c:pt>
                <c:pt idx="110">
                  <c:v>0.05</c:v>
                </c:pt>
                <c:pt idx="111">
                  <c:v>0.05</c:v>
                </c:pt>
                <c:pt idx="112">
                  <c:v>4.8000000000000001E-2</c:v>
                </c:pt>
                <c:pt idx="113">
                  <c:v>4.9000000000000002E-2</c:v>
                </c:pt>
                <c:pt idx="114">
                  <c:v>4.8000000000000001E-2</c:v>
                </c:pt>
                <c:pt idx="115">
                  <c:v>4.9000000000000002E-2</c:v>
                </c:pt>
                <c:pt idx="116">
                  <c:v>0.05</c:v>
                </c:pt>
                <c:pt idx="117">
                  <c:v>4.9000000000000002E-2</c:v>
                </c:pt>
                <c:pt idx="118">
                  <c:v>4.7E-2</c:v>
                </c:pt>
                <c:pt idx="119">
                  <c:v>4.7E-2</c:v>
                </c:pt>
                <c:pt idx="120">
                  <c:v>4.7E-2</c:v>
                </c:pt>
                <c:pt idx="121">
                  <c:v>4.7E-2</c:v>
                </c:pt>
                <c:pt idx="122">
                  <c:v>4.4000000000000004E-2</c:v>
                </c:pt>
                <c:pt idx="123">
                  <c:v>4.4000000000000004E-2</c:v>
                </c:pt>
                <c:pt idx="124">
                  <c:v>4.4000000000000004E-2</c:v>
                </c:pt>
                <c:pt idx="125">
                  <c:v>4.2999999999999997E-2</c:v>
                </c:pt>
                <c:pt idx="126">
                  <c:v>4.2999999999999997E-2</c:v>
                </c:pt>
                <c:pt idx="127">
                  <c:v>4.4000000000000004E-2</c:v>
                </c:pt>
                <c:pt idx="128">
                  <c:v>4.2000000000000003E-2</c:v>
                </c:pt>
                <c:pt idx="129">
                  <c:v>4.0999999999999995E-2</c:v>
                </c:pt>
                <c:pt idx="130">
                  <c:v>4.2000000000000003E-2</c:v>
                </c:pt>
                <c:pt idx="131">
                  <c:v>4.0999999999999995E-2</c:v>
                </c:pt>
                <c:pt idx="132">
                  <c:v>4.0999999999999995E-2</c:v>
                </c:pt>
                <c:pt idx="133">
                  <c:v>4.0999999999999995E-2</c:v>
                </c:pt>
                <c:pt idx="134">
                  <c:v>0.04</c:v>
                </c:pt>
                <c:pt idx="135">
                  <c:v>3.9E-2</c:v>
                </c:pt>
                <c:pt idx="136">
                  <c:v>3.7999999999999999E-2</c:v>
                </c:pt>
                <c:pt idx="137">
                  <c:v>0.04</c:v>
                </c:pt>
                <c:pt idx="138">
                  <c:v>3.9E-2</c:v>
                </c:pt>
                <c:pt idx="139">
                  <c:v>3.7999999999999999E-2</c:v>
                </c:pt>
                <c:pt idx="140">
                  <c:v>3.7000000000000005E-2</c:v>
                </c:pt>
                <c:pt idx="141">
                  <c:v>3.7999999999999999E-2</c:v>
                </c:pt>
                <c:pt idx="142">
                  <c:v>3.7000000000000005E-2</c:v>
                </c:pt>
                <c:pt idx="143">
                  <c:v>3.9E-2</c:v>
                </c:pt>
                <c:pt idx="144">
                  <c:v>0.04</c:v>
                </c:pt>
                <c:pt idx="145">
                  <c:v>3.7999999999999999E-2</c:v>
                </c:pt>
              </c:numCache>
            </c:numRef>
          </c:val>
          <c:smooth val="0"/>
          <c:extLst>
            <c:ext xmlns:c16="http://schemas.microsoft.com/office/drawing/2014/chart" uri="{C3380CC4-5D6E-409C-BE32-E72D297353CC}">
              <c16:uniqueId val="{00000001-667A-4F64-9D47-FE098C4D96A8}"/>
            </c:ext>
          </c:extLst>
        </c:ser>
        <c:dLbls>
          <c:showLegendKey val="0"/>
          <c:showVal val="0"/>
          <c:showCatName val="0"/>
          <c:showSerName val="0"/>
          <c:showPercent val="0"/>
          <c:showBubbleSize val="0"/>
        </c:dLbls>
        <c:marker val="1"/>
        <c:smooth val="0"/>
        <c:axId val="754796064"/>
        <c:axId val="754798808"/>
      </c:lineChart>
      <c:catAx>
        <c:axId val="75480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754805472"/>
        <c:crosses val="autoZero"/>
        <c:auto val="1"/>
        <c:lblAlgn val="ctr"/>
        <c:lblOffset val="100"/>
        <c:noMultiLvlLbl val="0"/>
      </c:catAx>
      <c:valAx>
        <c:axId val="754805472"/>
        <c:scaling>
          <c:orientation val="minMax"/>
          <c:min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YoY Change in Avg. Hourly Earnings</a:t>
                </a:r>
              </a:p>
            </c:rich>
          </c:tx>
          <c:layout>
            <c:manualLayout>
              <c:xMode val="edge"/>
              <c:yMode val="edge"/>
              <c:x val="1.0723793831813671E-3"/>
              <c:y val="0.130846403814800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54802336"/>
        <c:crosses val="autoZero"/>
        <c:crossBetween val="between"/>
      </c:valAx>
      <c:valAx>
        <c:axId val="754798808"/>
        <c:scaling>
          <c:orientation val="minMax"/>
          <c:min val="3.0000000000000006E-2"/>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Unemployment Rate</a:t>
                </a:r>
              </a:p>
            </c:rich>
          </c:tx>
          <c:layout>
            <c:manualLayout>
              <c:xMode val="edge"/>
              <c:yMode val="edge"/>
              <c:x val="0.97358650249424039"/>
              <c:y val="0.19484158870313195"/>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54796064"/>
        <c:crosses val="max"/>
        <c:crossBetween val="between"/>
      </c:valAx>
      <c:catAx>
        <c:axId val="754796064"/>
        <c:scaling>
          <c:orientation val="minMax"/>
        </c:scaling>
        <c:delete val="1"/>
        <c:axPos val="b"/>
        <c:numFmt formatCode="General" sourceLinked="1"/>
        <c:majorTickMark val="out"/>
        <c:minorTickMark val="none"/>
        <c:tickLblPos val="nextTo"/>
        <c:crossAx val="754798808"/>
        <c:crosses val="autoZero"/>
        <c:auto val="1"/>
        <c:lblAlgn val="ctr"/>
        <c:lblOffset val="100"/>
        <c:noMultiLvlLbl val="0"/>
      </c:catAx>
      <c:spPr>
        <a:noFill/>
        <a:ln>
          <a:noFill/>
        </a:ln>
        <a:effectLst/>
      </c:spPr>
    </c:plotArea>
    <c:legend>
      <c:legendPos val="b"/>
      <c:layout>
        <c:manualLayout>
          <c:xMode val="edge"/>
          <c:yMode val="edge"/>
          <c:x val="0"/>
          <c:y val="0.9222870159176324"/>
          <c:w val="0.9974420648402762"/>
          <c:h val="6.90455804225990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latin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93746563450739"/>
          <c:y val="1.0189999081514089E-2"/>
          <c:w val="0.56057560977783516"/>
          <c:h val="0.80807776482557858"/>
        </c:manualLayout>
      </c:layout>
      <c:barChart>
        <c:barDir val="bar"/>
        <c:grouping val="clustered"/>
        <c:varyColors val="0"/>
        <c:ser>
          <c:idx val="0"/>
          <c:order val="0"/>
          <c:spPr>
            <a:solidFill>
              <a:srgbClr val="2F5496"/>
            </a:solidFill>
            <a:ln>
              <a:noFill/>
            </a:ln>
            <a:effectLst/>
          </c:spPr>
          <c:invertIfNegative val="0"/>
          <c:dPt>
            <c:idx val="1"/>
            <c:invertIfNegative val="0"/>
            <c:bubble3D val="0"/>
            <c:spPr>
              <a:solidFill>
                <a:srgbClr val="70AD47"/>
              </a:solidFill>
              <a:ln>
                <a:noFill/>
              </a:ln>
              <a:effectLst/>
            </c:spPr>
            <c:extLst>
              <c:ext xmlns:c16="http://schemas.microsoft.com/office/drawing/2014/chart" uri="{C3380CC4-5D6E-409C-BE32-E72D297353CC}">
                <c16:uniqueId val="{00000001-5F70-4301-AC54-1E9197A702AA}"/>
              </c:ext>
            </c:extLst>
          </c:dPt>
          <c:dPt>
            <c:idx val="6"/>
            <c:invertIfNegative val="0"/>
            <c:bubble3D val="0"/>
            <c:spPr>
              <a:solidFill>
                <a:srgbClr val="70AD47"/>
              </a:solidFill>
              <a:ln>
                <a:noFill/>
              </a:ln>
              <a:effectLst/>
            </c:spPr>
            <c:extLst>
              <c:ext xmlns:c16="http://schemas.microsoft.com/office/drawing/2014/chart" uri="{C3380CC4-5D6E-409C-BE32-E72D297353CC}">
                <c16:uniqueId val="{00000003-5F70-4301-AC54-1E9197A702AA}"/>
              </c:ext>
            </c:extLst>
          </c:dPt>
          <c:dPt>
            <c:idx val="7"/>
            <c:invertIfNegative val="0"/>
            <c:bubble3D val="0"/>
            <c:spPr>
              <a:solidFill>
                <a:srgbClr val="2F5496"/>
              </a:solidFill>
              <a:ln>
                <a:noFill/>
              </a:ln>
              <a:effectLst/>
            </c:spPr>
            <c:extLst>
              <c:ext xmlns:c16="http://schemas.microsoft.com/office/drawing/2014/chart" uri="{C3380CC4-5D6E-409C-BE32-E72D297353CC}">
                <c16:uniqueId val="{00000005-5F70-4301-AC54-1E9197A702AA}"/>
              </c:ext>
            </c:extLst>
          </c:dPt>
          <c:dPt>
            <c:idx val="11"/>
            <c:invertIfNegative val="0"/>
            <c:bubble3D val="0"/>
            <c:spPr>
              <a:solidFill>
                <a:srgbClr val="70AD47"/>
              </a:solidFill>
              <a:ln>
                <a:noFill/>
              </a:ln>
              <a:effectLst/>
            </c:spPr>
            <c:extLst>
              <c:ext xmlns:c16="http://schemas.microsoft.com/office/drawing/2014/chart" uri="{C3380CC4-5D6E-409C-BE32-E72D297353CC}">
                <c16:uniqueId val="{00000007-5F70-4301-AC54-1E9197A702AA}"/>
              </c:ext>
            </c:extLst>
          </c:dPt>
          <c:dLbls>
            <c:dLbl>
              <c:idx val="0"/>
              <c:tx>
                <c:rich>
                  <a:bodyPr/>
                  <a:lstStyle/>
                  <a:p>
                    <a:fld id="{EE48D252-B8FA-974A-B3C3-4787381F3F8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6C0-124E-A543-323D89C13742}"/>
                </c:ext>
              </c:extLst>
            </c:dLbl>
            <c:dLbl>
              <c:idx val="1"/>
              <c:tx>
                <c:rich>
                  <a:bodyPr/>
                  <a:lstStyle/>
                  <a:p>
                    <a:fld id="{74C69B95-C631-C545-BFD2-9ED3C9A78BB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70-4301-AC54-1E9197A702AA}"/>
                </c:ext>
              </c:extLst>
            </c:dLbl>
            <c:dLbl>
              <c:idx val="2"/>
              <c:tx>
                <c:rich>
                  <a:bodyPr/>
                  <a:lstStyle/>
                  <a:p>
                    <a:fld id="{855D7C42-0BFC-A049-A6CE-838ED60523E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6C0-124E-A543-323D89C13742}"/>
                </c:ext>
              </c:extLst>
            </c:dLbl>
            <c:dLbl>
              <c:idx val="3"/>
              <c:tx>
                <c:rich>
                  <a:bodyPr/>
                  <a:lstStyle/>
                  <a:p>
                    <a:fld id="{8F0E6B6E-B0F1-C842-8160-4B57DA9026C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6C0-124E-A543-323D89C13742}"/>
                </c:ext>
              </c:extLst>
            </c:dLbl>
            <c:dLbl>
              <c:idx val="4"/>
              <c:tx>
                <c:rich>
                  <a:bodyPr/>
                  <a:lstStyle/>
                  <a:p>
                    <a:fld id="{44944F5B-E7AA-3147-A848-EC1198A07A7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6C0-124E-A543-323D89C13742}"/>
                </c:ext>
              </c:extLst>
            </c:dLbl>
            <c:dLbl>
              <c:idx val="5"/>
              <c:tx>
                <c:rich>
                  <a:bodyPr/>
                  <a:lstStyle/>
                  <a:p>
                    <a:fld id="{D8596133-48EB-D649-BB4E-658380F400F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6C0-124E-A543-323D89C13742}"/>
                </c:ext>
              </c:extLst>
            </c:dLbl>
            <c:dLbl>
              <c:idx val="6"/>
              <c:tx>
                <c:rich>
                  <a:bodyPr/>
                  <a:lstStyle/>
                  <a:p>
                    <a:fld id="{F33C0294-BA7A-DD49-B183-8B4ECBCC5CB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F70-4301-AC54-1E9197A702AA}"/>
                </c:ext>
              </c:extLst>
            </c:dLbl>
            <c:dLbl>
              <c:idx val="7"/>
              <c:tx>
                <c:rich>
                  <a:bodyPr/>
                  <a:lstStyle/>
                  <a:p>
                    <a:fld id="{6C611CB8-2E0A-784C-AAF8-136397E8D04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70-4301-AC54-1E9197A702AA}"/>
                </c:ext>
              </c:extLst>
            </c:dLbl>
            <c:dLbl>
              <c:idx val="8"/>
              <c:tx>
                <c:rich>
                  <a:bodyPr/>
                  <a:lstStyle/>
                  <a:p>
                    <a:fld id="{3B945FD4-A3E2-1147-A80D-7E77301A663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6C0-124E-A543-323D89C13742}"/>
                </c:ext>
              </c:extLst>
            </c:dLbl>
            <c:dLbl>
              <c:idx val="9"/>
              <c:layout>
                <c:manualLayout>
                  <c:x val="-5.2884366579742985E-2"/>
                  <c:y val="2.5028551270593127E-3"/>
                </c:manualLayout>
              </c:layout>
              <c:tx>
                <c:rich>
                  <a:bodyPr/>
                  <a:lstStyle/>
                  <a:p>
                    <a:fld id="{0FB5B321-D0B7-4A2D-9469-769ABFE6E5D8}" type="CELLRANGE">
                      <a:rPr lang="en-US">
                        <a:solidFill>
                          <a:schemeClr val="bg1"/>
                        </a:solidFill>
                      </a:rPr>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5F70-4301-AC54-1E9197A702AA}"/>
                </c:ext>
              </c:extLst>
            </c:dLbl>
            <c:dLbl>
              <c:idx val="10"/>
              <c:layout>
                <c:manualLayout>
                  <c:x val="-6.0712903978448812E-3"/>
                  <c:y val="0"/>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4D76B1EB-9266-4FF9-958C-200243040441}" type="CELLRANGE">
                      <a:rPr lang="en-US" dirty="0"/>
                      <a:pPr>
                        <a:defRPr>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F70-4301-AC54-1E9197A702AA}"/>
                </c:ext>
              </c:extLst>
            </c:dLbl>
            <c:dLbl>
              <c:idx val="11"/>
              <c:layout>
                <c:manualLayout>
                  <c:x val="-5.7200297255862653E-3"/>
                  <c:y val="0"/>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15BFBC9A-45E5-42DA-8944-E262DAB5E3E4}" type="CELLRANGE">
                      <a:rPr lang="en-US" dirty="0"/>
                      <a:pPr>
                        <a:defRPr>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F70-4301-AC54-1E9197A702AA}"/>
                </c:ext>
              </c:extLst>
            </c:dLbl>
            <c:dLbl>
              <c:idx val="12"/>
              <c:layout>
                <c:manualLayout>
                  <c:x val="-8.8714774519044026E-2"/>
                  <c:y val="-7.5419333201346243E-18"/>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fld id="{3D023C57-9F8B-44E2-A47B-BA162B9E51D0}" type="CELLRANGE">
                      <a:rPr lang="en-US" dirty="0"/>
                      <a:pPr>
                        <a:defRPr>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F70-4301-AC54-1E9197A702A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'Feb 19'!$BP$23:$BP$35</c:f>
              <c:strCache>
                <c:ptCount val="13"/>
                <c:pt idx="0">
                  <c:v>Education &amp; Healthcare          2.4%</c:v>
                </c:pt>
                <c:pt idx="1">
                  <c:v>Professional &amp; Business Services          2.4%</c:v>
                </c:pt>
                <c:pt idx="2">
                  <c:v>Leisure and Hospitality          2.8%</c:v>
                </c:pt>
                <c:pt idx="3">
                  <c:v>Construction          4.3%</c:v>
                </c:pt>
                <c:pt idx="4">
                  <c:v>Transportation &amp; Utilities          3.5%</c:v>
                </c:pt>
                <c:pt idx="5">
                  <c:v>Manufacturing          1.2%</c:v>
                </c:pt>
                <c:pt idx="6">
                  <c:v>Financial Activities          1.7%</c:v>
                </c:pt>
                <c:pt idx="7">
                  <c:v>Government          0.6%</c:v>
                </c:pt>
                <c:pt idx="8">
                  <c:v>Retail Trade          0.8%</c:v>
                </c:pt>
                <c:pt idx="9">
                  <c:v>Other Services          1.3%</c:v>
                </c:pt>
                <c:pt idx="10">
                  <c:v>Wholesale Trade          0.7%</c:v>
                </c:pt>
                <c:pt idx="11">
                  <c:v>Information          0.7%</c:v>
                </c:pt>
                <c:pt idx="12">
                  <c:v>Mining and Logging          -2.9%</c:v>
                </c:pt>
              </c:strCache>
            </c:strRef>
          </c:cat>
          <c:val>
            <c:numRef>
              <c:f>'Feb 19'!$BR$23:$BR$35</c:f>
              <c:numCache>
                <c:formatCode>General</c:formatCode>
                <c:ptCount val="13"/>
                <c:pt idx="0">
                  <c:v>2729</c:v>
                </c:pt>
                <c:pt idx="1">
                  <c:v>2412</c:v>
                </c:pt>
                <c:pt idx="2">
                  <c:v>2134</c:v>
                </c:pt>
                <c:pt idx="3">
                  <c:v>1415</c:v>
                </c:pt>
                <c:pt idx="4">
                  <c:v>968.10000000000036</c:v>
                </c:pt>
                <c:pt idx="5">
                  <c:v>728</c:v>
                </c:pt>
                <c:pt idx="6">
                  <c:v>698</c:v>
                </c:pt>
                <c:pt idx="7">
                  <c:v>658</c:v>
                </c:pt>
                <c:pt idx="8">
                  <c:v>584.89999999999964</c:v>
                </c:pt>
                <c:pt idx="9">
                  <c:v>355</c:v>
                </c:pt>
                <c:pt idx="10">
                  <c:v>213.5</c:v>
                </c:pt>
                <c:pt idx="11">
                  <c:v>96</c:v>
                </c:pt>
                <c:pt idx="12">
                  <c:v>-121</c:v>
                </c:pt>
              </c:numCache>
            </c:numRef>
          </c:val>
          <c:extLst>
            <c:ext xmlns:c15="http://schemas.microsoft.com/office/drawing/2012/chart" uri="{02D57815-91ED-43cb-92C2-25804820EDAC}">
              <c15:datalabelsRange>
                <c15:f>'Feb 19'!$BS$23:$BS$35</c15:f>
                <c15:dlblRangeCache>
                  <c:ptCount val="13"/>
                  <c:pt idx="0">
                    <c:v>12.8%</c:v>
                  </c:pt>
                  <c:pt idx="1">
                    <c:v>12.8%</c:v>
                  </c:pt>
                  <c:pt idx="2">
                    <c:v>14.7%</c:v>
                  </c:pt>
                  <c:pt idx="3">
                    <c:v>23.6%</c:v>
                  </c:pt>
                  <c:pt idx="4">
                    <c:v>18.9%</c:v>
                  </c:pt>
                  <c:pt idx="5">
                    <c:v>6.0%</c:v>
                  </c:pt>
                  <c:pt idx="6">
                    <c:v>8.8%</c:v>
                  </c:pt>
                  <c:pt idx="7">
                    <c:v>3.0%</c:v>
                  </c:pt>
                  <c:pt idx="8">
                    <c:v>3.8%</c:v>
                  </c:pt>
                  <c:pt idx="9">
                    <c:v>6.4%</c:v>
                  </c:pt>
                  <c:pt idx="10">
                    <c:v>3.7%</c:v>
                  </c:pt>
                  <c:pt idx="11">
                    <c:v>3.5%</c:v>
                  </c:pt>
                  <c:pt idx="12">
                    <c:v>-13.8%</c:v>
                  </c:pt>
                </c15:dlblRangeCache>
              </c15:datalabelsRange>
            </c:ext>
            <c:ext xmlns:c16="http://schemas.microsoft.com/office/drawing/2014/chart" uri="{C3380CC4-5D6E-409C-BE32-E72D297353CC}">
              <c16:uniqueId val="{00000011-5F70-4301-AC54-1E9197A702AA}"/>
            </c:ext>
          </c:extLst>
        </c:ser>
        <c:dLbls>
          <c:showLegendKey val="0"/>
          <c:showVal val="0"/>
          <c:showCatName val="0"/>
          <c:showSerName val="0"/>
          <c:showPercent val="0"/>
          <c:showBubbleSize val="0"/>
        </c:dLbls>
        <c:gapWidth val="30"/>
        <c:axId val="754742752"/>
        <c:axId val="754812920"/>
      </c:barChart>
      <c:catAx>
        <c:axId val="75474275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12920"/>
        <c:crosses val="autoZero"/>
        <c:auto val="1"/>
        <c:lblAlgn val="ctr"/>
        <c:lblOffset val="100"/>
        <c:noMultiLvlLbl val="0"/>
      </c:catAx>
      <c:valAx>
        <c:axId val="754812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Thousands of Jobs</a:t>
                </a:r>
              </a:p>
            </c:rich>
          </c:tx>
          <c:layout>
            <c:manualLayout>
              <c:xMode val="edge"/>
              <c:yMode val="edge"/>
              <c:x val="0.62095489836231488"/>
              <c:y val="0.9396431977382108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74275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436567632680001"/>
          <c:y val="3.2147111810968541E-2"/>
          <c:w val="0.66793958202694481"/>
          <c:h val="0.79669402507842901"/>
        </c:manualLayout>
      </c:layout>
      <c:barChart>
        <c:barDir val="bar"/>
        <c:grouping val="clustered"/>
        <c:varyColors val="0"/>
        <c:ser>
          <c:idx val="0"/>
          <c:order val="0"/>
          <c:spPr>
            <a:solidFill>
              <a:srgbClr val="2F5496"/>
            </a:solidFill>
            <a:ln>
              <a:noFill/>
            </a:ln>
            <a:effectLst/>
          </c:spPr>
          <c:invertIfNegative val="0"/>
          <c:dPt>
            <c:idx val="0"/>
            <c:invertIfNegative val="0"/>
            <c:bubble3D val="0"/>
            <c:spPr>
              <a:solidFill>
                <a:srgbClr val="70AD47"/>
              </a:solidFill>
              <a:ln>
                <a:noFill/>
              </a:ln>
              <a:effectLst/>
            </c:spPr>
            <c:extLst>
              <c:ext xmlns:c16="http://schemas.microsoft.com/office/drawing/2014/chart" uri="{C3380CC4-5D6E-409C-BE32-E72D297353CC}">
                <c16:uniqueId val="{00000001-3B57-494E-A5C7-6DC4556C4FE4}"/>
              </c:ext>
            </c:extLst>
          </c:dPt>
          <c:dPt>
            <c:idx val="1"/>
            <c:invertIfNegative val="0"/>
            <c:bubble3D val="0"/>
            <c:spPr>
              <a:solidFill>
                <a:srgbClr val="70AD47"/>
              </a:solidFill>
              <a:ln>
                <a:noFill/>
              </a:ln>
              <a:effectLst/>
            </c:spPr>
            <c:extLst>
              <c:ext xmlns:c16="http://schemas.microsoft.com/office/drawing/2014/chart" uri="{C3380CC4-5D6E-409C-BE32-E72D297353CC}">
                <c16:uniqueId val="{00000003-3B57-494E-A5C7-6DC4556C4FE4}"/>
              </c:ext>
            </c:extLst>
          </c:dPt>
          <c:dPt>
            <c:idx val="2"/>
            <c:invertIfNegative val="0"/>
            <c:bubble3D val="0"/>
            <c:spPr>
              <a:solidFill>
                <a:srgbClr val="70AD47"/>
              </a:solidFill>
              <a:ln>
                <a:noFill/>
              </a:ln>
              <a:effectLst/>
            </c:spPr>
            <c:extLst>
              <c:ext xmlns:c16="http://schemas.microsoft.com/office/drawing/2014/chart" uri="{C3380CC4-5D6E-409C-BE32-E72D297353CC}">
                <c16:uniqueId val="{00000005-3B57-494E-A5C7-6DC4556C4FE4}"/>
              </c:ext>
            </c:extLst>
          </c:dPt>
          <c:dPt>
            <c:idx val="4"/>
            <c:invertIfNegative val="0"/>
            <c:bubble3D val="0"/>
            <c:spPr>
              <a:solidFill>
                <a:srgbClr val="2F5496"/>
              </a:solidFill>
              <a:ln>
                <a:noFill/>
              </a:ln>
              <a:effectLst/>
            </c:spPr>
            <c:extLst>
              <c:ext xmlns:c16="http://schemas.microsoft.com/office/drawing/2014/chart" uri="{C3380CC4-5D6E-409C-BE32-E72D297353CC}">
                <c16:uniqueId val="{00000007-3B57-494E-A5C7-6DC4556C4FE4}"/>
              </c:ext>
            </c:extLst>
          </c:dPt>
          <c:dLbls>
            <c:dLbl>
              <c:idx val="0"/>
              <c:tx>
                <c:rich>
                  <a:bodyPr/>
                  <a:lstStyle/>
                  <a:p>
                    <a:fld id="{C361519C-E714-0845-AEF8-9A62714F92D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B57-494E-A5C7-6DC4556C4FE4}"/>
                </c:ext>
              </c:extLst>
            </c:dLbl>
            <c:dLbl>
              <c:idx val="1"/>
              <c:tx>
                <c:rich>
                  <a:bodyPr/>
                  <a:lstStyle/>
                  <a:p>
                    <a:fld id="{A6A722E0-D1CD-4544-8D9E-4B0D5A59EA1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B57-494E-A5C7-6DC4556C4FE4}"/>
                </c:ext>
              </c:extLst>
            </c:dLbl>
            <c:dLbl>
              <c:idx val="2"/>
              <c:tx>
                <c:rich>
                  <a:bodyPr/>
                  <a:lstStyle/>
                  <a:p>
                    <a:fld id="{B99DA711-EF9B-2946-94DA-06CD87C6FB2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B57-494E-A5C7-6DC4556C4FE4}"/>
                </c:ext>
              </c:extLst>
            </c:dLbl>
            <c:dLbl>
              <c:idx val="3"/>
              <c:tx>
                <c:rich>
                  <a:bodyPr/>
                  <a:lstStyle/>
                  <a:p>
                    <a:fld id="{60478B32-D839-E24D-AA6F-24A1C6EDF1C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291-E840-9F67-11CCA04F5A41}"/>
                </c:ext>
              </c:extLst>
            </c:dLbl>
            <c:dLbl>
              <c:idx val="4"/>
              <c:tx>
                <c:rich>
                  <a:bodyPr/>
                  <a:lstStyle/>
                  <a:p>
                    <a:fld id="{4C909554-66FB-2A46-95BF-C061D67FDC2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B57-494E-A5C7-6DC4556C4FE4}"/>
                </c:ext>
              </c:extLst>
            </c:dLbl>
            <c:dLbl>
              <c:idx val="5"/>
              <c:tx>
                <c:rich>
                  <a:bodyPr/>
                  <a:lstStyle/>
                  <a:p>
                    <a:fld id="{E559E410-19BF-E041-A4D2-2F6BE43955D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291-E840-9F67-11CCA04F5A41}"/>
                </c:ext>
              </c:extLst>
            </c:dLbl>
            <c:dLbl>
              <c:idx val="6"/>
              <c:tx>
                <c:rich>
                  <a:bodyPr/>
                  <a:lstStyle/>
                  <a:p>
                    <a:fld id="{864A6996-248F-6D4F-9DFE-0BFDDE7B44F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291-E840-9F67-11CCA04F5A41}"/>
                </c:ext>
              </c:extLst>
            </c:dLbl>
            <c:dLbl>
              <c:idx val="7"/>
              <c:tx>
                <c:rich>
                  <a:bodyPr/>
                  <a:lstStyle/>
                  <a:p>
                    <a:fld id="{1265AA78-C22B-2446-A1F2-494E79462A0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291-E840-9F67-11CCA04F5A41}"/>
                </c:ext>
              </c:extLst>
            </c:dLbl>
            <c:dLbl>
              <c:idx val="8"/>
              <c:tx>
                <c:rich>
                  <a:bodyPr/>
                  <a:lstStyle/>
                  <a:p>
                    <a:fld id="{A55945B8-8897-E942-8055-2C556D1A68F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291-E840-9F67-11CCA04F5A41}"/>
                </c:ext>
              </c:extLst>
            </c:dLbl>
            <c:dLbl>
              <c:idx val="9"/>
              <c:tx>
                <c:rich>
                  <a:bodyPr/>
                  <a:lstStyle/>
                  <a:p>
                    <a:fld id="{52F481F2-475E-284C-8518-A020973138A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291-E840-9F67-11CCA04F5A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'February 19'!$BF$20:$BF$29</c:f>
              <c:strCache>
                <c:ptCount val="10"/>
                <c:pt idx="0">
                  <c:v>Information          4.5%</c:v>
                </c:pt>
                <c:pt idx="1">
                  <c:v>Financial Activities          3.2%</c:v>
                </c:pt>
                <c:pt idx="2">
                  <c:v>Professional &amp; Business Services          2.7%</c:v>
                </c:pt>
                <c:pt idx="3">
                  <c:v>Construction          2.6%</c:v>
                </c:pt>
                <c:pt idx="4">
                  <c:v>Other Services          2.8%</c:v>
                </c:pt>
                <c:pt idx="5">
                  <c:v>Education &amp; Healthcare          2.2%</c:v>
                </c:pt>
                <c:pt idx="6">
                  <c:v>Trade, Transportation &amp; Utilities          2.4%</c:v>
                </c:pt>
                <c:pt idx="7">
                  <c:v>Leisure &amp; Hospitality          3.6%</c:v>
                </c:pt>
                <c:pt idx="8">
                  <c:v>Manufacturing          2.1%</c:v>
                </c:pt>
                <c:pt idx="9">
                  <c:v>Mining &amp; Logging          1.4%</c:v>
                </c:pt>
              </c:strCache>
            </c:strRef>
          </c:cat>
          <c:val>
            <c:numRef>
              <c:f>'February 19'!$BG$20:$BG$29</c:f>
              <c:numCache>
                <c:formatCode>"$"#,##0.00</c:formatCode>
                <c:ptCount val="10"/>
                <c:pt idx="0">
                  <c:v>8.2700000000000031</c:v>
                </c:pt>
                <c:pt idx="1">
                  <c:v>5.1099999999999994</c:v>
                </c:pt>
                <c:pt idx="2">
                  <c:v>4.0900000000000034</c:v>
                </c:pt>
                <c:pt idx="3">
                  <c:v>3.6899999999999977</c:v>
                </c:pt>
                <c:pt idx="4">
                  <c:v>3.1999999999999993</c:v>
                </c:pt>
                <c:pt idx="5">
                  <c:v>2.879999999999999</c:v>
                </c:pt>
                <c:pt idx="6">
                  <c:v>2.7000000000000028</c:v>
                </c:pt>
                <c:pt idx="7">
                  <c:v>2.66</c:v>
                </c:pt>
                <c:pt idx="8">
                  <c:v>2.6499999999999986</c:v>
                </c:pt>
                <c:pt idx="9">
                  <c:v>2.259999999999998</c:v>
                </c:pt>
              </c:numCache>
            </c:numRef>
          </c:val>
          <c:extLst>
            <c:ext xmlns:c15="http://schemas.microsoft.com/office/drawing/2012/chart" uri="{02D57815-91ED-43cb-92C2-25804820EDAC}">
              <c15:datalabelsRange>
                <c15:f>'February 19'!$BH$20:$BH$29</c15:f>
                <c15:dlblRangeCache>
                  <c:ptCount val="10"/>
                  <c:pt idx="0">
                    <c:v>24.7%</c:v>
                  </c:pt>
                  <c:pt idx="1">
                    <c:v>16.8%</c:v>
                  </c:pt>
                  <c:pt idx="2">
                    <c:v>14.1%</c:v>
                  </c:pt>
                  <c:pt idx="3">
                    <c:v>13.8%</c:v>
                  </c:pt>
                  <c:pt idx="4">
                    <c:v>14.7%</c:v>
                  </c:pt>
                  <c:pt idx="5">
                    <c:v>11.7%</c:v>
                  </c:pt>
                  <c:pt idx="6">
                    <c:v>12.7%</c:v>
                  </c:pt>
                  <c:pt idx="7">
                    <c:v>19.4%</c:v>
                  </c:pt>
                  <c:pt idx="8">
                    <c:v>10.7%</c:v>
                  </c:pt>
                  <c:pt idx="9">
                    <c:v>7.4%</c:v>
                  </c:pt>
                </c15:dlblRangeCache>
              </c15:datalabelsRange>
            </c:ext>
            <c:ext xmlns:c16="http://schemas.microsoft.com/office/drawing/2014/chart" uri="{C3380CC4-5D6E-409C-BE32-E72D297353CC}">
              <c16:uniqueId val="{0000000E-3B57-494E-A5C7-6DC4556C4FE4}"/>
            </c:ext>
          </c:extLst>
        </c:ser>
        <c:dLbls>
          <c:showLegendKey val="0"/>
          <c:showVal val="0"/>
          <c:showCatName val="0"/>
          <c:showSerName val="0"/>
          <c:showPercent val="0"/>
          <c:showBubbleSize val="0"/>
        </c:dLbls>
        <c:gapWidth val="60"/>
        <c:axId val="754800376"/>
        <c:axId val="754804296"/>
      </c:barChart>
      <c:catAx>
        <c:axId val="754800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04296"/>
        <c:crosses val="autoZero"/>
        <c:auto val="1"/>
        <c:lblAlgn val="ctr"/>
        <c:lblOffset val="100"/>
        <c:noMultiLvlLbl val="0"/>
      </c:catAx>
      <c:valAx>
        <c:axId val="7548042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Avg. Hourly Wage Increase</a:t>
                </a:r>
              </a:p>
            </c:rich>
          </c:tx>
          <c:layout>
            <c:manualLayout>
              <c:xMode val="edge"/>
              <c:yMode val="edge"/>
              <c:x val="0.58092568526021626"/>
              <c:y val="0.9390519602564402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75480037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641544651740197E-2"/>
          <c:y val="3.1890460002658452E-2"/>
          <c:w val="0.94080762989565292"/>
          <c:h val="0.68688288801544151"/>
        </c:manualLayout>
      </c:layout>
      <c:lineChart>
        <c:grouping val="standard"/>
        <c:varyColors val="0"/>
        <c:ser>
          <c:idx val="0"/>
          <c:order val="0"/>
          <c:tx>
            <c:v>Education</c:v>
          </c:tx>
          <c:spPr>
            <a:ln w="28575" cap="rnd">
              <a:solidFill>
                <a:srgbClr val="48A1FA"/>
              </a:solidFill>
              <a:round/>
            </a:ln>
            <a:effectLst>
              <a:outerShdw blurRad="50800" dist="38100" dir="2700000" algn="tl" rotWithShape="0">
                <a:prstClr val="black">
                  <a:alpha val="40000"/>
                </a:prstClr>
              </a:outerShdw>
            </a:effectLst>
          </c:spPr>
          <c:marker>
            <c:symbol val="none"/>
          </c:marker>
          <c:dPt>
            <c:idx val="19"/>
            <c:marker>
              <c:symbol val="none"/>
            </c:marker>
            <c:bubble3D val="0"/>
            <c:spPr>
              <a:ln w="28575" cap="rnd">
                <a:solidFill>
                  <a:srgbClr val="48A1FA"/>
                </a:solidFill>
                <a:round/>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296-4FE9-935E-197725DF3265}"/>
              </c:ext>
            </c:extLst>
          </c:dPt>
          <c:cat>
            <c:numRef>
              <c:f>'14-CPI'!$CK$1:$IL$1</c:f>
              <c:numCache>
                <c:formatCode>mmm\-yy</c:formatCode>
                <c:ptCount val="158"/>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formatCode="d\-mmm\-yy">
                  <c:v>43131</c:v>
                </c:pt>
                <c:pt idx="145" formatCode="d\-mmm\-yy">
                  <c:v>43159</c:v>
                </c:pt>
                <c:pt idx="146" formatCode="d\-mmm\-yy">
                  <c:v>43190</c:v>
                </c:pt>
                <c:pt idx="147" formatCode="d\-mmm\-yy">
                  <c:v>43220</c:v>
                </c:pt>
                <c:pt idx="148" formatCode="d\-mmm\-yy">
                  <c:v>43251</c:v>
                </c:pt>
                <c:pt idx="149" formatCode="d\-mmm\-yy">
                  <c:v>43281</c:v>
                </c:pt>
                <c:pt idx="150" formatCode="d\-mmm\-yy">
                  <c:v>43312</c:v>
                </c:pt>
                <c:pt idx="151" formatCode="d\-mmm\-yy">
                  <c:v>43343</c:v>
                </c:pt>
                <c:pt idx="152" formatCode="d\-mmm\-yy">
                  <c:v>43373</c:v>
                </c:pt>
                <c:pt idx="153" formatCode="d\-mmm\-yy">
                  <c:v>43404</c:v>
                </c:pt>
                <c:pt idx="154" formatCode="d\-mmm\-yy">
                  <c:v>43434</c:v>
                </c:pt>
                <c:pt idx="155" formatCode="d\-mmm\-yy">
                  <c:v>43465</c:v>
                </c:pt>
                <c:pt idx="156" formatCode="d\-mmm\-yy">
                  <c:v>43496</c:v>
                </c:pt>
                <c:pt idx="157" formatCode="d\-mmm\-yy">
                  <c:v>43524</c:v>
                </c:pt>
              </c:numCache>
            </c:numRef>
          </c:cat>
          <c:val>
            <c:numRef>
              <c:f>'14-CPI'!$CK$22:$IL$22</c:f>
              <c:numCache>
                <c:formatCode>0.00%</c:formatCode>
                <c:ptCount val="158"/>
                <c:pt idx="0">
                  <c:v>6.1706238861125216E-2</c:v>
                </c:pt>
                <c:pt idx="1">
                  <c:v>6.1847358542349129E-2</c:v>
                </c:pt>
                <c:pt idx="2">
                  <c:v>6.1663342680227551E-2</c:v>
                </c:pt>
                <c:pt idx="3">
                  <c:v>6.1467908954848251E-2</c:v>
                </c:pt>
                <c:pt idx="4">
                  <c:v>6.1151764039400182E-2</c:v>
                </c:pt>
                <c:pt idx="5">
                  <c:v>6.0948269433633996E-2</c:v>
                </c:pt>
                <c:pt idx="6">
                  <c:v>6.0287610569369078E-2</c:v>
                </c:pt>
                <c:pt idx="7">
                  <c:v>6.0651185538877127E-2</c:v>
                </c:pt>
                <c:pt idx="8">
                  <c:v>6.0667202201952618E-2</c:v>
                </c:pt>
                <c:pt idx="9">
                  <c:v>6.1019690156301265E-2</c:v>
                </c:pt>
                <c:pt idx="10">
                  <c:v>6.1601838909181729E-2</c:v>
                </c:pt>
                <c:pt idx="11">
                  <c:v>6.2179442901598346E-2</c:v>
                </c:pt>
                <c:pt idx="12">
                  <c:v>6.1954358005240483E-2</c:v>
                </c:pt>
                <c:pt idx="13">
                  <c:v>6.138214222638786E-2</c:v>
                </c:pt>
                <c:pt idx="14">
                  <c:v>6.1499095742794184E-2</c:v>
                </c:pt>
                <c:pt idx="15">
                  <c:v>6.1121448385657882E-2</c:v>
                </c:pt>
                <c:pt idx="16">
                  <c:v>6.0526907408416229E-2</c:v>
                </c:pt>
                <c:pt idx="17">
                  <c:v>5.949445977589788E-2</c:v>
                </c:pt>
                <c:pt idx="18">
                  <c:v>5.9154601714790034E-2</c:v>
                </c:pt>
                <c:pt idx="19">
                  <c:v>5.8257468899599964E-2</c:v>
                </c:pt>
                <c:pt idx="20">
                  <c:v>5.6989621612663334E-2</c:v>
                </c:pt>
                <c:pt idx="21">
                  <c:v>5.6124986518759933E-2</c:v>
                </c:pt>
                <c:pt idx="22">
                  <c:v>5.5577950268778986E-2</c:v>
                </c:pt>
                <c:pt idx="23">
                  <c:v>5.5389578289709474E-2</c:v>
                </c:pt>
                <c:pt idx="24">
                  <c:v>5.5717366579645954E-2</c:v>
                </c:pt>
                <c:pt idx="25">
                  <c:v>5.6058775151096807E-2</c:v>
                </c:pt>
                <c:pt idx="26">
                  <c:v>5.6302159927750707E-2</c:v>
                </c:pt>
                <c:pt idx="27">
                  <c:v>5.6592281911487241E-2</c:v>
                </c:pt>
                <c:pt idx="28">
                  <c:v>5.668480424438227E-2</c:v>
                </c:pt>
                <c:pt idx="29">
                  <c:v>5.7003941550397265E-2</c:v>
                </c:pt>
                <c:pt idx="30">
                  <c:v>5.6679641087306609E-2</c:v>
                </c:pt>
                <c:pt idx="31">
                  <c:v>5.7002363066214944E-2</c:v>
                </c:pt>
                <c:pt idx="32">
                  <c:v>5.798196789976251E-2</c:v>
                </c:pt>
                <c:pt idx="33">
                  <c:v>5.8365656008494603E-2</c:v>
                </c:pt>
                <c:pt idx="34">
                  <c:v>5.8553566107475863E-2</c:v>
                </c:pt>
                <c:pt idx="35">
                  <c:v>5.8415975206209149E-2</c:v>
                </c:pt>
                <c:pt idx="36">
                  <c:v>5.8133180602162403E-2</c:v>
                </c:pt>
                <c:pt idx="37">
                  <c:v>5.7572798683671565E-2</c:v>
                </c:pt>
                <c:pt idx="38">
                  <c:v>5.6656992848863386E-2</c:v>
                </c:pt>
                <c:pt idx="39">
                  <c:v>5.581566414737904E-2</c:v>
                </c:pt>
                <c:pt idx="40">
                  <c:v>5.5327591187622503E-2</c:v>
                </c:pt>
                <c:pt idx="41">
                  <c:v>5.489487700710808E-2</c:v>
                </c:pt>
                <c:pt idx="42">
                  <c:v>5.4818876002984442E-2</c:v>
                </c:pt>
                <c:pt idx="43">
                  <c:v>5.4437482541665395E-2</c:v>
                </c:pt>
                <c:pt idx="44">
                  <c:v>5.3721658298687101E-2</c:v>
                </c:pt>
                <c:pt idx="45">
                  <c:v>5.3084893231254059E-2</c:v>
                </c:pt>
                <c:pt idx="46">
                  <c:v>5.2105917286534353E-2</c:v>
                </c:pt>
                <c:pt idx="47">
                  <c:v>5.0986034966737925E-2</c:v>
                </c:pt>
                <c:pt idx="48">
                  <c:v>4.9737211982054275E-2</c:v>
                </c:pt>
                <c:pt idx="49">
                  <c:v>4.8798270140853507E-2</c:v>
                </c:pt>
                <c:pt idx="50">
                  <c:v>4.8343970394777336E-2</c:v>
                </c:pt>
                <c:pt idx="51">
                  <c:v>4.8237161651522809E-2</c:v>
                </c:pt>
                <c:pt idx="52">
                  <c:v>4.8038221214867338E-2</c:v>
                </c:pt>
                <c:pt idx="53">
                  <c:v>4.8052264819323419E-2</c:v>
                </c:pt>
                <c:pt idx="54">
                  <c:v>4.7827021072826804E-2</c:v>
                </c:pt>
                <c:pt idx="55">
                  <c:v>4.6982536711061673E-2</c:v>
                </c:pt>
                <c:pt idx="56">
                  <c:v>4.5588426150316885E-2</c:v>
                </c:pt>
                <c:pt idx="57">
                  <c:v>4.3706472065179636E-2</c:v>
                </c:pt>
                <c:pt idx="58">
                  <c:v>4.2277611281807327E-2</c:v>
                </c:pt>
                <c:pt idx="59">
                  <c:v>4.0991584310340001E-2</c:v>
                </c:pt>
                <c:pt idx="60">
                  <c:v>4.0354787404161728E-2</c:v>
                </c:pt>
                <c:pt idx="61">
                  <c:v>4.0023020074414828E-2</c:v>
                </c:pt>
                <c:pt idx="62">
                  <c:v>3.9811462018118325E-2</c:v>
                </c:pt>
                <c:pt idx="63">
                  <c:v>3.9708288176355265E-2</c:v>
                </c:pt>
                <c:pt idx="64">
                  <c:v>3.9606712009408351E-2</c:v>
                </c:pt>
                <c:pt idx="65">
                  <c:v>3.9213276339996862E-2</c:v>
                </c:pt>
                <c:pt idx="66">
                  <c:v>3.8685536543813757E-2</c:v>
                </c:pt>
                <c:pt idx="67">
                  <c:v>3.9262013629503101E-2</c:v>
                </c:pt>
                <c:pt idx="68">
                  <c:v>4.0325768159705379E-2</c:v>
                </c:pt>
                <c:pt idx="69">
                  <c:v>4.2155029278136712E-2</c:v>
                </c:pt>
                <c:pt idx="70">
                  <c:v>4.372275383127907E-2</c:v>
                </c:pt>
                <c:pt idx="71">
                  <c:v>4.525021826109854E-2</c:v>
                </c:pt>
                <c:pt idx="72">
                  <c:v>4.6234890597001033E-2</c:v>
                </c:pt>
                <c:pt idx="73">
                  <c:v>4.6129099444565336E-2</c:v>
                </c:pt>
                <c:pt idx="74">
                  <c:v>4.5743513024046112E-2</c:v>
                </c:pt>
                <c:pt idx="75">
                  <c:v>4.4751842478333081E-2</c:v>
                </c:pt>
                <c:pt idx="76">
                  <c:v>4.3854282716725944E-2</c:v>
                </c:pt>
                <c:pt idx="77">
                  <c:v>4.2960280927388649E-2</c:v>
                </c:pt>
                <c:pt idx="78">
                  <c:v>4.2718335694414668E-2</c:v>
                </c:pt>
                <c:pt idx="79">
                  <c:v>4.1888768170875355E-2</c:v>
                </c:pt>
                <c:pt idx="80">
                  <c:v>4.1360809975974466E-2</c:v>
                </c:pt>
                <c:pt idx="81">
                  <c:v>4.0712655251094021E-2</c:v>
                </c:pt>
                <c:pt idx="82">
                  <c:v>4.0020832635469329E-2</c:v>
                </c:pt>
                <c:pt idx="83">
                  <c:v>3.9509201735122845E-2</c:v>
                </c:pt>
                <c:pt idx="84">
                  <c:v>3.9072535438687862E-2</c:v>
                </c:pt>
                <c:pt idx="85">
                  <c:v>3.9455366151301706E-2</c:v>
                </c:pt>
                <c:pt idx="86">
                  <c:v>3.9570970390196525E-2</c:v>
                </c:pt>
                <c:pt idx="87">
                  <c:v>3.9891762908203475E-2</c:v>
                </c:pt>
                <c:pt idx="88">
                  <c:v>4.0089578017019324E-2</c:v>
                </c:pt>
                <c:pt idx="89">
                  <c:v>4.0200982894992153E-2</c:v>
                </c:pt>
                <c:pt idx="90">
                  <c:v>3.9720824546111665E-2</c:v>
                </c:pt>
                <c:pt idx="91">
                  <c:v>3.9109872879615169E-2</c:v>
                </c:pt>
                <c:pt idx="92">
                  <c:v>3.8074105919902124E-2</c:v>
                </c:pt>
                <c:pt idx="93">
                  <c:v>3.6992300558611725E-2</c:v>
                </c:pt>
                <c:pt idx="94">
                  <c:v>3.6210848332296451E-2</c:v>
                </c:pt>
                <c:pt idx="95">
                  <c:v>3.5577656351063802E-2</c:v>
                </c:pt>
                <c:pt idx="96">
                  <c:v>3.4343854590218714E-2</c:v>
                </c:pt>
                <c:pt idx="97">
                  <c:v>3.3513689958525848E-2</c:v>
                </c:pt>
                <c:pt idx="98">
                  <c:v>3.3154801725767645E-2</c:v>
                </c:pt>
                <c:pt idx="99">
                  <c:v>3.2868927902380975E-2</c:v>
                </c:pt>
                <c:pt idx="100">
                  <c:v>3.2578586993965507E-2</c:v>
                </c:pt>
                <c:pt idx="101">
                  <c:v>3.2391325485048972E-2</c:v>
                </c:pt>
                <c:pt idx="102">
                  <c:v>3.2836182494509293E-2</c:v>
                </c:pt>
                <c:pt idx="103">
                  <c:v>3.3129534662657112E-2</c:v>
                </c:pt>
                <c:pt idx="104">
                  <c:v>3.3411905173700851E-2</c:v>
                </c:pt>
                <c:pt idx="105">
                  <c:v>3.3669747890367106E-2</c:v>
                </c:pt>
                <c:pt idx="106">
                  <c:v>3.3702214965574941E-2</c:v>
                </c:pt>
                <c:pt idx="107">
                  <c:v>3.3423259968515771E-2</c:v>
                </c:pt>
                <c:pt idx="108">
                  <c:v>3.4127453464347868E-2</c:v>
                </c:pt>
                <c:pt idx="109">
                  <c:v>3.428173393509263E-2</c:v>
                </c:pt>
                <c:pt idx="110">
                  <c:v>3.4721405067020927E-2</c:v>
                </c:pt>
                <c:pt idx="111">
                  <c:v>3.537191223248045E-2</c:v>
                </c:pt>
                <c:pt idx="112">
                  <c:v>3.6045606370075443E-2</c:v>
                </c:pt>
                <c:pt idx="113">
                  <c:v>3.6845379454799231E-2</c:v>
                </c:pt>
                <c:pt idx="114">
                  <c:v>3.7003435172173672E-2</c:v>
                </c:pt>
                <c:pt idx="115">
                  <c:v>3.7300204516524528E-2</c:v>
                </c:pt>
                <c:pt idx="116">
                  <c:v>3.7668487673189532E-2</c:v>
                </c:pt>
                <c:pt idx="117">
                  <c:v>3.7589387821348463E-2</c:v>
                </c:pt>
                <c:pt idx="118">
                  <c:v>3.7551754094568977E-2</c:v>
                </c:pt>
                <c:pt idx="119">
                  <c:v>3.7429321208268952E-2</c:v>
                </c:pt>
                <c:pt idx="120">
                  <c:v>3.6657075854881725E-2</c:v>
                </c:pt>
                <c:pt idx="121">
                  <c:v>3.6162557324429377E-2</c:v>
                </c:pt>
                <c:pt idx="122">
                  <c:v>3.4944737591580156E-2</c:v>
                </c:pt>
                <c:pt idx="123">
                  <c:v>3.3765357186284227E-2</c:v>
                </c:pt>
                <c:pt idx="124">
                  <c:v>3.2629107601122399E-2</c:v>
                </c:pt>
                <c:pt idx="125">
                  <c:v>3.1552601771053269E-2</c:v>
                </c:pt>
                <c:pt idx="126">
                  <c:v>3.0695935741390328E-2</c:v>
                </c:pt>
                <c:pt idx="127">
                  <c:v>2.9589843705477053E-2</c:v>
                </c:pt>
                <c:pt idx="128">
                  <c:v>2.8596002977305763E-2</c:v>
                </c:pt>
                <c:pt idx="129">
                  <c:v>2.7932121712348563E-2</c:v>
                </c:pt>
                <c:pt idx="130">
                  <c:v>2.7142816183421476E-2</c:v>
                </c:pt>
                <c:pt idx="131">
                  <c:v>2.660860479525462E-2</c:v>
                </c:pt>
                <c:pt idx="132">
                  <c:v>2.6223184364927876E-2</c:v>
                </c:pt>
                <c:pt idx="133">
                  <c:v>2.6065876426528984E-2</c:v>
                </c:pt>
                <c:pt idx="134">
                  <c:v>2.6119702812791707E-2</c:v>
                </c:pt>
                <c:pt idx="135">
                  <c:v>2.5725088140523322E-2</c:v>
                </c:pt>
                <c:pt idx="136">
                  <c:v>2.5295483423956971E-2</c:v>
                </c:pt>
                <c:pt idx="137">
                  <c:v>2.4721727852143254E-2</c:v>
                </c:pt>
                <c:pt idx="138">
                  <c:v>2.4222099938701908E-2</c:v>
                </c:pt>
                <c:pt idx="139">
                  <c:v>2.3351833570782188E-2</c:v>
                </c:pt>
                <c:pt idx="140">
                  <c:v>2.260081838550243E-2</c:v>
                </c:pt>
                <c:pt idx="141">
                  <c:v>2.2076100601668241E-2</c:v>
                </c:pt>
                <c:pt idx="142">
                  <c:v>2.1879662644042397E-2</c:v>
                </c:pt>
                <c:pt idx="143">
                  <c:v>2.1223193834455367E-2</c:v>
                </c:pt>
                <c:pt idx="144">
                  <c:v>2.069992795171538E-2</c:v>
                </c:pt>
                <c:pt idx="145">
                  <c:v>2.0435653313293261E-2</c:v>
                </c:pt>
                <c:pt idx="146">
                  <c:v>1.9923145723950559E-2</c:v>
                </c:pt>
                <c:pt idx="147">
                  <c:v>1.9552563039914261E-2</c:v>
                </c:pt>
                <c:pt idx="148">
                  <c:v>1.9399045477486609E-2</c:v>
                </c:pt>
                <c:pt idx="149">
                  <c:v>1.951263022378702E-2</c:v>
                </c:pt>
                <c:pt idx="150">
                  <c:v>1.9789926671787139E-2</c:v>
                </c:pt>
                <c:pt idx="151">
                  <c:v>2.0988067228872254E-2</c:v>
                </c:pt>
                <c:pt idx="152">
                  <c:v>2.2199786578895726E-2</c:v>
                </c:pt>
                <c:pt idx="153">
                  <c:v>2.3299966645122832E-2</c:v>
                </c:pt>
                <c:pt idx="154">
                  <c:v>2.3925226372384072E-2</c:v>
                </c:pt>
                <c:pt idx="155">
                  <c:v>2.4904469097722703E-2</c:v>
                </c:pt>
                <c:pt idx="156">
                  <c:v>2.5853357371357705E-2</c:v>
                </c:pt>
                <c:pt idx="157">
                  <c:v>2.6207715239915275E-2</c:v>
                </c:pt>
              </c:numCache>
            </c:numRef>
          </c:val>
          <c:smooth val="0"/>
          <c:extLst>
            <c:ext xmlns:c16="http://schemas.microsoft.com/office/drawing/2014/chart" uri="{C3380CC4-5D6E-409C-BE32-E72D297353CC}">
              <c16:uniqueId val="{00000002-F296-4FE9-935E-197725DF3265}"/>
            </c:ext>
          </c:extLst>
        </c:ser>
        <c:ser>
          <c:idx val="1"/>
          <c:order val="1"/>
          <c:tx>
            <c:v>Health Care</c:v>
          </c:tx>
          <c:spPr>
            <a:ln w="28575" cap="rnd">
              <a:solidFill>
                <a:srgbClr val="70AD47"/>
              </a:solidFill>
              <a:round/>
            </a:ln>
            <a:effectLst>
              <a:outerShdw blurRad="50800" dist="38100" dir="2700000" algn="tl" rotWithShape="0">
                <a:prstClr val="black">
                  <a:alpha val="40000"/>
                </a:prstClr>
              </a:outerShdw>
            </a:effectLst>
          </c:spPr>
          <c:marker>
            <c:symbol val="none"/>
          </c:marker>
          <c:cat>
            <c:numRef>
              <c:f>'14-CPI'!$CK$1:$IL$1</c:f>
              <c:numCache>
                <c:formatCode>mmm\-yy</c:formatCode>
                <c:ptCount val="158"/>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formatCode="d\-mmm\-yy">
                  <c:v>43131</c:v>
                </c:pt>
                <c:pt idx="145" formatCode="d\-mmm\-yy">
                  <c:v>43159</c:v>
                </c:pt>
                <c:pt idx="146" formatCode="d\-mmm\-yy">
                  <c:v>43190</c:v>
                </c:pt>
                <c:pt idx="147" formatCode="d\-mmm\-yy">
                  <c:v>43220</c:v>
                </c:pt>
                <c:pt idx="148" formatCode="d\-mmm\-yy">
                  <c:v>43251</c:v>
                </c:pt>
                <c:pt idx="149" formatCode="d\-mmm\-yy">
                  <c:v>43281</c:v>
                </c:pt>
                <c:pt idx="150" formatCode="d\-mmm\-yy">
                  <c:v>43312</c:v>
                </c:pt>
                <c:pt idx="151" formatCode="d\-mmm\-yy">
                  <c:v>43343</c:v>
                </c:pt>
                <c:pt idx="152" formatCode="d\-mmm\-yy">
                  <c:v>43373</c:v>
                </c:pt>
                <c:pt idx="153" formatCode="d\-mmm\-yy">
                  <c:v>43404</c:v>
                </c:pt>
                <c:pt idx="154" formatCode="d\-mmm\-yy">
                  <c:v>43434</c:v>
                </c:pt>
                <c:pt idx="155" formatCode="d\-mmm\-yy">
                  <c:v>43465</c:v>
                </c:pt>
                <c:pt idx="156" formatCode="d\-mmm\-yy">
                  <c:v>43496</c:v>
                </c:pt>
                <c:pt idx="157" formatCode="d\-mmm\-yy">
                  <c:v>43524</c:v>
                </c:pt>
              </c:numCache>
            </c:numRef>
          </c:cat>
          <c:val>
            <c:numRef>
              <c:f>'14-CPI'!$CK$23:$IL$23</c:f>
              <c:numCache>
                <c:formatCode>0.00%</c:formatCode>
                <c:ptCount val="158"/>
                <c:pt idx="0">
                  <c:v>4.1245937544218271E-2</c:v>
                </c:pt>
                <c:pt idx="1">
                  <c:v>4.1317924590847634E-2</c:v>
                </c:pt>
                <c:pt idx="2">
                  <c:v>4.143810024156469E-2</c:v>
                </c:pt>
                <c:pt idx="3">
                  <c:v>4.1398990597520426E-2</c:v>
                </c:pt>
                <c:pt idx="4">
                  <c:v>4.0821066228788706E-2</c:v>
                </c:pt>
                <c:pt idx="5">
                  <c:v>4.0564445290874517E-2</c:v>
                </c:pt>
                <c:pt idx="6">
                  <c:v>4.0467486902299177E-2</c:v>
                </c:pt>
                <c:pt idx="7">
                  <c:v>4.0913114174998287E-2</c:v>
                </c:pt>
                <c:pt idx="8">
                  <c:v>4.1258455993204914E-2</c:v>
                </c:pt>
                <c:pt idx="9">
                  <c:v>4.1129334703800535E-2</c:v>
                </c:pt>
                <c:pt idx="10">
                  <c:v>4.042807066378732E-2</c:v>
                </c:pt>
                <c:pt idx="11">
                  <c:v>3.968803925574016E-2</c:v>
                </c:pt>
                <c:pt idx="12">
                  <c:v>4.0174377793178707E-2</c:v>
                </c:pt>
                <c:pt idx="13">
                  <c:v>4.0149154674907171E-2</c:v>
                </c:pt>
                <c:pt idx="14">
                  <c:v>3.9742919272422871E-2</c:v>
                </c:pt>
                <c:pt idx="15">
                  <c:v>3.9814565678986225E-2</c:v>
                </c:pt>
                <c:pt idx="16">
                  <c:v>4.0391225579968069E-2</c:v>
                </c:pt>
                <c:pt idx="17">
                  <c:v>4.1018768420717167E-2</c:v>
                </c:pt>
                <c:pt idx="18">
                  <c:v>4.128115700966014E-2</c:v>
                </c:pt>
                <c:pt idx="19">
                  <c:v>4.1690901825460792E-2</c:v>
                </c:pt>
                <c:pt idx="20">
                  <c:v>4.2611032423599461E-2</c:v>
                </c:pt>
                <c:pt idx="21">
                  <c:v>4.3871757702326909E-2</c:v>
                </c:pt>
                <c:pt idx="22">
                  <c:v>4.5449136652645751E-2</c:v>
                </c:pt>
                <c:pt idx="23">
                  <c:v>4.7396122896342173E-2</c:v>
                </c:pt>
                <c:pt idx="24">
                  <c:v>4.8255321311854428E-2</c:v>
                </c:pt>
                <c:pt idx="25">
                  <c:v>4.8157078579053381E-2</c:v>
                </c:pt>
                <c:pt idx="26">
                  <c:v>4.810581429007562E-2</c:v>
                </c:pt>
                <c:pt idx="27">
                  <c:v>4.7173506343287576E-2</c:v>
                </c:pt>
                <c:pt idx="28">
                  <c:v>4.5659589233014865E-2</c:v>
                </c:pt>
                <c:pt idx="29">
                  <c:v>4.3761024717018149E-2</c:v>
                </c:pt>
                <c:pt idx="30">
                  <c:v>4.1464204382299585E-2</c:v>
                </c:pt>
                <c:pt idx="31">
                  <c:v>3.950363974147264E-2</c:v>
                </c:pt>
                <c:pt idx="32">
                  <c:v>3.7287495709686036E-2</c:v>
                </c:pt>
                <c:pt idx="33">
                  <c:v>3.4973133287437119E-2</c:v>
                </c:pt>
                <c:pt idx="34">
                  <c:v>3.2720908414199168E-2</c:v>
                </c:pt>
                <c:pt idx="35">
                  <c:v>3.0539025820151961E-2</c:v>
                </c:pt>
                <c:pt idx="36">
                  <c:v>2.8973819768536451E-2</c:v>
                </c:pt>
                <c:pt idx="37">
                  <c:v>2.8169901335339292E-2</c:v>
                </c:pt>
                <c:pt idx="38">
                  <c:v>2.7542308599802185E-2</c:v>
                </c:pt>
                <c:pt idx="39">
                  <c:v>2.7843455654009325E-2</c:v>
                </c:pt>
                <c:pt idx="40">
                  <c:v>2.8697704687483894E-2</c:v>
                </c:pt>
                <c:pt idx="41">
                  <c:v>2.9401369642065633E-2</c:v>
                </c:pt>
                <c:pt idx="42">
                  <c:v>3.049435135230431E-2</c:v>
                </c:pt>
                <c:pt idx="43">
                  <c:v>3.1358616116699767E-2</c:v>
                </c:pt>
                <c:pt idx="44">
                  <c:v>3.2372167183092028E-2</c:v>
                </c:pt>
                <c:pt idx="45">
                  <c:v>3.3109033327308003E-2</c:v>
                </c:pt>
                <c:pt idx="46">
                  <c:v>3.3623874374443918E-2</c:v>
                </c:pt>
                <c:pt idx="47">
                  <c:v>3.3938620219110059E-2</c:v>
                </c:pt>
                <c:pt idx="48">
                  <c:v>3.4339096951264393E-2</c:v>
                </c:pt>
                <c:pt idx="49">
                  <c:v>3.4854111842560008E-2</c:v>
                </c:pt>
                <c:pt idx="50">
                  <c:v>3.5431788232626826E-2</c:v>
                </c:pt>
                <c:pt idx="51">
                  <c:v>3.5665458308635212E-2</c:v>
                </c:pt>
                <c:pt idx="52">
                  <c:v>3.5442882355195993E-2</c:v>
                </c:pt>
                <c:pt idx="53">
                  <c:v>3.5634993973846472E-2</c:v>
                </c:pt>
                <c:pt idx="54">
                  <c:v>3.5186518479376594E-2</c:v>
                </c:pt>
                <c:pt idx="55">
                  <c:v>3.4429264367212796E-2</c:v>
                </c:pt>
                <c:pt idx="56">
                  <c:v>3.3843954557070489E-2</c:v>
                </c:pt>
                <c:pt idx="57">
                  <c:v>3.3359692719418889E-2</c:v>
                </c:pt>
                <c:pt idx="58">
                  <c:v>3.2984170512545541E-2</c:v>
                </c:pt>
                <c:pt idx="59">
                  <c:v>3.26282860363587E-2</c:v>
                </c:pt>
                <c:pt idx="60">
                  <c:v>3.2188771097991932E-2</c:v>
                </c:pt>
                <c:pt idx="61">
                  <c:v>3.176070690591426E-2</c:v>
                </c:pt>
                <c:pt idx="62">
                  <c:v>3.0636266389992617E-2</c:v>
                </c:pt>
                <c:pt idx="63">
                  <c:v>2.9874858238187325E-2</c:v>
                </c:pt>
                <c:pt idx="64">
                  <c:v>2.9586794374106384E-2</c:v>
                </c:pt>
                <c:pt idx="65">
                  <c:v>2.8983428572195085E-2</c:v>
                </c:pt>
                <c:pt idx="66">
                  <c:v>2.9381373998156619E-2</c:v>
                </c:pt>
                <c:pt idx="67">
                  <c:v>2.9800940438441725E-2</c:v>
                </c:pt>
                <c:pt idx="68">
                  <c:v>2.9878922381659789E-2</c:v>
                </c:pt>
                <c:pt idx="69">
                  <c:v>3.0251694643427252E-2</c:v>
                </c:pt>
                <c:pt idx="70">
                  <c:v>3.0856978539841224E-2</c:v>
                </c:pt>
                <c:pt idx="71">
                  <c:v>3.1845486397266365E-2</c:v>
                </c:pt>
                <c:pt idx="72">
                  <c:v>3.2571111972243126E-2</c:v>
                </c:pt>
                <c:pt idx="73">
                  <c:v>3.2924798165719062E-2</c:v>
                </c:pt>
                <c:pt idx="74">
                  <c:v>3.4150113684616436E-2</c:v>
                </c:pt>
                <c:pt idx="75">
                  <c:v>3.4759067206369308E-2</c:v>
                </c:pt>
                <c:pt idx="76">
                  <c:v>3.5059497698612718E-2</c:v>
                </c:pt>
                <c:pt idx="77">
                  <c:v>3.5873721777090396E-2</c:v>
                </c:pt>
                <c:pt idx="78">
                  <c:v>3.6667637749913218E-2</c:v>
                </c:pt>
                <c:pt idx="79">
                  <c:v>3.7746221090910081E-2</c:v>
                </c:pt>
                <c:pt idx="80">
                  <c:v>3.8606334150215527E-2</c:v>
                </c:pt>
                <c:pt idx="81">
                  <c:v>3.9021893307222021E-2</c:v>
                </c:pt>
                <c:pt idx="82">
                  <c:v>3.8761322762160412E-2</c:v>
                </c:pt>
                <c:pt idx="83">
                  <c:v>3.7495644712757015E-2</c:v>
                </c:pt>
                <c:pt idx="84">
                  <c:v>3.5835525508145359E-2</c:v>
                </c:pt>
                <c:pt idx="85">
                  <c:v>3.4303237565705746E-2</c:v>
                </c:pt>
                <c:pt idx="86">
                  <c:v>3.2782051723835824E-2</c:v>
                </c:pt>
                <c:pt idx="87">
                  <c:v>3.1272440869809959E-2</c:v>
                </c:pt>
                <c:pt idx="88">
                  <c:v>2.9436814605523831E-2</c:v>
                </c:pt>
                <c:pt idx="89">
                  <c:v>2.7689811007373E-2</c:v>
                </c:pt>
                <c:pt idx="90">
                  <c:v>2.5697755598132921E-2</c:v>
                </c:pt>
                <c:pt idx="91">
                  <c:v>2.4353675021254777E-2</c:v>
                </c:pt>
                <c:pt idx="92">
                  <c:v>2.3058685253590339E-2</c:v>
                </c:pt>
                <c:pt idx="93">
                  <c:v>2.2164964338145483E-2</c:v>
                </c:pt>
                <c:pt idx="94">
                  <c:v>2.191541510914341E-2</c:v>
                </c:pt>
                <c:pt idx="95">
                  <c:v>2.1596208511416637E-2</c:v>
                </c:pt>
                <c:pt idx="96">
                  <c:v>2.190970731514193E-2</c:v>
                </c:pt>
                <c:pt idx="97">
                  <c:v>2.1842444870017075E-2</c:v>
                </c:pt>
                <c:pt idx="98">
                  <c:v>2.1517854707278034E-2</c:v>
                </c:pt>
                <c:pt idx="99">
                  <c:v>2.1765748700831627E-2</c:v>
                </c:pt>
                <c:pt idx="100">
                  <c:v>2.2914154234136414E-2</c:v>
                </c:pt>
                <c:pt idx="101">
                  <c:v>2.3904718167800782E-2</c:v>
                </c:pt>
                <c:pt idx="102">
                  <c:v>2.4649384049543793E-2</c:v>
                </c:pt>
                <c:pt idx="103">
                  <c:v>2.4341574856480586E-2</c:v>
                </c:pt>
                <c:pt idx="104">
                  <c:v>2.4173022383139269E-2</c:v>
                </c:pt>
                <c:pt idx="105">
                  <c:v>2.3707325411577829E-2</c:v>
                </c:pt>
                <c:pt idx="106">
                  <c:v>2.3241536358946952E-2</c:v>
                </c:pt>
                <c:pt idx="107">
                  <c:v>2.3952962352610869E-2</c:v>
                </c:pt>
                <c:pt idx="108">
                  <c:v>2.4078070233245152E-2</c:v>
                </c:pt>
                <c:pt idx="109">
                  <c:v>2.4460221449767412E-2</c:v>
                </c:pt>
                <c:pt idx="110">
                  <c:v>2.5107446509297266E-2</c:v>
                </c:pt>
                <c:pt idx="111">
                  <c:v>2.6399962769317702E-2</c:v>
                </c:pt>
                <c:pt idx="112">
                  <c:v>2.6862714096831792E-2</c:v>
                </c:pt>
                <c:pt idx="113">
                  <c:v>2.6035983355534736E-2</c:v>
                </c:pt>
                <c:pt idx="114">
                  <c:v>2.5809813623949556E-2</c:v>
                </c:pt>
                <c:pt idx="115">
                  <c:v>2.6086886662750164E-2</c:v>
                </c:pt>
                <c:pt idx="116">
                  <c:v>2.6115015567430344E-2</c:v>
                </c:pt>
                <c:pt idx="117">
                  <c:v>2.6247835392797587E-2</c:v>
                </c:pt>
                <c:pt idx="118">
                  <c:v>2.6469167098510216E-2</c:v>
                </c:pt>
                <c:pt idx="119">
                  <c:v>2.6604350002175647E-2</c:v>
                </c:pt>
                <c:pt idx="120">
                  <c:v>2.7415058222497162E-2</c:v>
                </c:pt>
                <c:pt idx="121">
                  <c:v>2.9134839001972113E-2</c:v>
                </c:pt>
                <c:pt idx="122">
                  <c:v>3.0493428696044173E-2</c:v>
                </c:pt>
                <c:pt idx="123">
                  <c:v>3.0483099352773196E-2</c:v>
                </c:pt>
                <c:pt idx="124">
                  <c:v>3.0733908900566081E-2</c:v>
                </c:pt>
                <c:pt idx="125">
                  <c:v>3.2328283766905774E-2</c:v>
                </c:pt>
                <c:pt idx="126">
                  <c:v>3.386609365930441E-2</c:v>
                </c:pt>
                <c:pt idx="127">
                  <c:v>3.6187955444875443E-2</c:v>
                </c:pt>
                <c:pt idx="128">
                  <c:v>3.8895313710672973E-2</c:v>
                </c:pt>
                <c:pt idx="129">
                  <c:v>4.1032368871949498E-2</c:v>
                </c:pt>
                <c:pt idx="130">
                  <c:v>4.2495736307103869E-2</c:v>
                </c:pt>
                <c:pt idx="131">
                  <c:v>4.3384059894745398E-2</c:v>
                </c:pt>
                <c:pt idx="132">
                  <c:v>4.3296032819014695E-2</c:v>
                </c:pt>
                <c:pt idx="133">
                  <c:v>4.1049105596577817E-2</c:v>
                </c:pt>
                <c:pt idx="134">
                  <c:v>3.8659215804084712E-2</c:v>
                </c:pt>
                <c:pt idx="135">
                  <c:v>3.646576699993076E-2</c:v>
                </c:pt>
                <c:pt idx="136">
                  <c:v>3.4222347474603398E-2</c:v>
                </c:pt>
                <c:pt idx="137">
                  <c:v>3.1869508255431334E-2</c:v>
                </c:pt>
                <c:pt idx="138">
                  <c:v>2.975630307189751E-2</c:v>
                </c:pt>
                <c:pt idx="139">
                  <c:v>2.6871093651869682E-2</c:v>
                </c:pt>
                <c:pt idx="140">
                  <c:v>2.3715157868053487E-2</c:v>
                </c:pt>
                <c:pt idx="141">
                  <c:v>2.160284082629978E-2</c:v>
                </c:pt>
                <c:pt idx="142">
                  <c:v>1.9999430350039371E-2</c:v>
                </c:pt>
                <c:pt idx="143">
                  <c:v>1.853142291286854E-2</c:v>
                </c:pt>
                <c:pt idx="144">
                  <c:v>1.7513738630972164E-2</c:v>
                </c:pt>
                <c:pt idx="145">
                  <c:v>1.7422988639835341E-2</c:v>
                </c:pt>
                <c:pt idx="146">
                  <c:v>1.8104837747374147E-2</c:v>
                </c:pt>
                <c:pt idx="147">
                  <c:v>1.8955126376874465E-2</c:v>
                </c:pt>
                <c:pt idx="148">
                  <c:v>2.0127433389583633E-2</c:v>
                </c:pt>
                <c:pt idx="149">
                  <c:v>2.1262351426143817E-2</c:v>
                </c:pt>
                <c:pt idx="150">
                  <c:v>2.1147186460876544E-2</c:v>
                </c:pt>
                <c:pt idx="151">
                  <c:v>2.0784981268876662E-2</c:v>
                </c:pt>
                <c:pt idx="152">
                  <c:v>2.0391593987505119E-2</c:v>
                </c:pt>
                <c:pt idx="153">
                  <c:v>1.9583165265720088E-2</c:v>
                </c:pt>
                <c:pt idx="154">
                  <c:v>1.8991385854676118E-2</c:v>
                </c:pt>
                <c:pt idx="155">
                  <c:v>1.8235182939129884E-2</c:v>
                </c:pt>
                <c:pt idx="156">
                  <c:v>1.8230720338470729E-2</c:v>
                </c:pt>
                <c:pt idx="157">
                  <c:v>1.8527068440423882E-2</c:v>
                </c:pt>
              </c:numCache>
            </c:numRef>
          </c:val>
          <c:smooth val="0"/>
          <c:extLst>
            <c:ext xmlns:c16="http://schemas.microsoft.com/office/drawing/2014/chart" uri="{C3380CC4-5D6E-409C-BE32-E72D297353CC}">
              <c16:uniqueId val="{00000003-F296-4FE9-935E-197725DF3265}"/>
            </c:ext>
          </c:extLst>
        </c:ser>
        <c:ser>
          <c:idx val="2"/>
          <c:order val="2"/>
          <c:tx>
            <c:v>Rent</c:v>
          </c:tx>
          <c:spPr>
            <a:ln w="28575" cap="rnd">
              <a:solidFill>
                <a:srgbClr val="C00000"/>
              </a:solidFill>
              <a:round/>
            </a:ln>
            <a:effectLst>
              <a:outerShdw blurRad="50800" dist="38100" dir="2700000" algn="tl" rotWithShape="0">
                <a:prstClr val="black">
                  <a:alpha val="40000"/>
                </a:prstClr>
              </a:outerShdw>
            </a:effectLst>
          </c:spPr>
          <c:marker>
            <c:symbol val="none"/>
          </c:marker>
          <c:cat>
            <c:numRef>
              <c:f>'14-CPI'!$CK$1:$IL$1</c:f>
              <c:numCache>
                <c:formatCode>mmm\-yy</c:formatCode>
                <c:ptCount val="158"/>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formatCode="d\-mmm\-yy">
                  <c:v>43131</c:v>
                </c:pt>
                <c:pt idx="145" formatCode="d\-mmm\-yy">
                  <c:v>43159</c:v>
                </c:pt>
                <c:pt idx="146" formatCode="d\-mmm\-yy">
                  <c:v>43190</c:v>
                </c:pt>
                <c:pt idx="147" formatCode="d\-mmm\-yy">
                  <c:v>43220</c:v>
                </c:pt>
                <c:pt idx="148" formatCode="d\-mmm\-yy">
                  <c:v>43251</c:v>
                </c:pt>
                <c:pt idx="149" formatCode="d\-mmm\-yy">
                  <c:v>43281</c:v>
                </c:pt>
                <c:pt idx="150" formatCode="d\-mmm\-yy">
                  <c:v>43312</c:v>
                </c:pt>
                <c:pt idx="151" formatCode="d\-mmm\-yy">
                  <c:v>43343</c:v>
                </c:pt>
                <c:pt idx="152" formatCode="d\-mmm\-yy">
                  <c:v>43373</c:v>
                </c:pt>
                <c:pt idx="153" formatCode="d\-mmm\-yy">
                  <c:v>43404</c:v>
                </c:pt>
                <c:pt idx="154" formatCode="d\-mmm\-yy">
                  <c:v>43434</c:v>
                </c:pt>
                <c:pt idx="155" formatCode="d\-mmm\-yy">
                  <c:v>43465</c:v>
                </c:pt>
                <c:pt idx="156" formatCode="d\-mmm\-yy">
                  <c:v>43496</c:v>
                </c:pt>
                <c:pt idx="157" formatCode="d\-mmm\-yy">
                  <c:v>43524</c:v>
                </c:pt>
              </c:numCache>
            </c:numRef>
          </c:cat>
          <c:val>
            <c:numRef>
              <c:f>'14-CPI'!$CK$24:$IL$24</c:f>
              <c:numCache>
                <c:formatCode>0.00%</c:formatCode>
                <c:ptCount val="158"/>
                <c:pt idx="0">
                  <c:v>2.4426819689506329E-2</c:v>
                </c:pt>
                <c:pt idx="1">
                  <c:v>2.4805571898186551E-2</c:v>
                </c:pt>
                <c:pt idx="2">
                  <c:v>2.5757912777313614E-2</c:v>
                </c:pt>
                <c:pt idx="3">
                  <c:v>2.6708223324724594E-2</c:v>
                </c:pt>
                <c:pt idx="4">
                  <c:v>2.8014655767584291E-2</c:v>
                </c:pt>
                <c:pt idx="5">
                  <c:v>2.9313763760538698E-2</c:v>
                </c:pt>
                <c:pt idx="6">
                  <c:v>3.0821427936024454E-2</c:v>
                </c:pt>
                <c:pt idx="7">
                  <c:v>3.2834820507265605E-2</c:v>
                </c:pt>
                <c:pt idx="8">
                  <c:v>3.5737012894436537E-2</c:v>
                </c:pt>
                <c:pt idx="9">
                  <c:v>3.7818034859732008E-2</c:v>
                </c:pt>
                <c:pt idx="10">
                  <c:v>3.916007788240361E-2</c:v>
                </c:pt>
                <c:pt idx="11">
                  <c:v>4.0349811621079423E-2</c:v>
                </c:pt>
                <c:pt idx="12">
                  <c:v>4.1394882581797798E-2</c:v>
                </c:pt>
                <c:pt idx="13">
                  <c:v>4.2059853337971499E-2</c:v>
                </c:pt>
                <c:pt idx="14">
                  <c:v>4.1601222314250452E-2</c:v>
                </c:pt>
                <c:pt idx="15">
                  <c:v>4.139639215523646E-2</c:v>
                </c:pt>
                <c:pt idx="16">
                  <c:v>4.0846325316716947E-2</c:v>
                </c:pt>
                <c:pt idx="17">
                  <c:v>4.0205863214716385E-2</c:v>
                </c:pt>
                <c:pt idx="18">
                  <c:v>3.9361192101675067E-2</c:v>
                </c:pt>
                <c:pt idx="19">
                  <c:v>3.799679942951132E-2</c:v>
                </c:pt>
                <c:pt idx="20">
                  <c:v>3.7089753931818126E-2</c:v>
                </c:pt>
                <c:pt idx="21">
                  <c:v>3.5883094695836282E-2</c:v>
                </c:pt>
                <c:pt idx="22">
                  <c:v>3.4771839012499174E-2</c:v>
                </c:pt>
                <c:pt idx="23">
                  <c:v>3.3561561798165163E-2</c:v>
                </c:pt>
                <c:pt idx="24">
                  <c:v>3.2598856700894387E-2</c:v>
                </c:pt>
                <c:pt idx="25">
                  <c:v>3.1636541442323862E-2</c:v>
                </c:pt>
                <c:pt idx="26">
                  <c:v>3.0963187730127E-2</c:v>
                </c:pt>
                <c:pt idx="27">
                  <c:v>3.0003864213992554E-2</c:v>
                </c:pt>
                <c:pt idx="28">
                  <c:v>2.908766721908566E-2</c:v>
                </c:pt>
                <c:pt idx="29">
                  <c:v>2.8183852062227548E-2</c:v>
                </c:pt>
                <c:pt idx="30">
                  <c:v>2.7183071822458566E-2</c:v>
                </c:pt>
                <c:pt idx="31">
                  <c:v>2.6388193067454102E-2</c:v>
                </c:pt>
                <c:pt idx="32">
                  <c:v>2.5187671582343214E-2</c:v>
                </c:pt>
                <c:pt idx="33">
                  <c:v>2.4380976204680532E-2</c:v>
                </c:pt>
                <c:pt idx="34">
                  <c:v>2.355003326552892E-2</c:v>
                </c:pt>
                <c:pt idx="35">
                  <c:v>2.2407287486606437E-2</c:v>
                </c:pt>
                <c:pt idx="36">
                  <c:v>2.1106314783947273E-2</c:v>
                </c:pt>
                <c:pt idx="37">
                  <c:v>1.9877200534815048E-2</c:v>
                </c:pt>
                <c:pt idx="38">
                  <c:v>1.8514132123439664E-2</c:v>
                </c:pt>
                <c:pt idx="39">
                  <c:v>1.7528068868611208E-2</c:v>
                </c:pt>
                <c:pt idx="40">
                  <c:v>1.655147726385986E-2</c:v>
                </c:pt>
                <c:pt idx="41">
                  <c:v>1.5654423868600425E-2</c:v>
                </c:pt>
                <c:pt idx="42">
                  <c:v>1.4398634708938873E-2</c:v>
                </c:pt>
                <c:pt idx="43">
                  <c:v>1.317056625607127E-2</c:v>
                </c:pt>
                <c:pt idx="44">
                  <c:v>1.1783689211695295E-2</c:v>
                </c:pt>
                <c:pt idx="45">
                  <c:v>1.0128338544185192E-2</c:v>
                </c:pt>
                <c:pt idx="46">
                  <c:v>7.9566279723630728E-3</c:v>
                </c:pt>
                <c:pt idx="47">
                  <c:v>5.9787832453376266E-3</c:v>
                </c:pt>
                <c:pt idx="48">
                  <c:v>3.9718514062729486E-3</c:v>
                </c:pt>
                <c:pt idx="49">
                  <c:v>1.7927336406641607E-3</c:v>
                </c:pt>
                <c:pt idx="50">
                  <c:v>-3.4963499907660528E-4</c:v>
                </c:pt>
                <c:pt idx="51">
                  <c:v>-2.6027833203295381E-3</c:v>
                </c:pt>
                <c:pt idx="52">
                  <c:v>-4.1516988659110092E-3</c:v>
                </c:pt>
                <c:pt idx="53">
                  <c:v>-5.5348841452709796E-3</c:v>
                </c:pt>
                <c:pt idx="54">
                  <c:v>-6.2953784709440241E-3</c:v>
                </c:pt>
                <c:pt idx="55">
                  <c:v>-6.7775190062555613E-3</c:v>
                </c:pt>
                <c:pt idx="56">
                  <c:v>-6.4974651678224209E-3</c:v>
                </c:pt>
                <c:pt idx="57">
                  <c:v>-5.9485501828565783E-3</c:v>
                </c:pt>
                <c:pt idx="58">
                  <c:v>-4.601566590220485E-3</c:v>
                </c:pt>
                <c:pt idx="59">
                  <c:v>-2.8712418168049259E-3</c:v>
                </c:pt>
                <c:pt idx="60">
                  <c:v>-8.2200517374680926E-4</c:v>
                </c:pt>
                <c:pt idx="61">
                  <c:v>1.5239630068151211E-3</c:v>
                </c:pt>
                <c:pt idx="62">
                  <c:v>3.7933056158533187E-3</c:v>
                </c:pt>
                <c:pt idx="63">
                  <c:v>6.1171713226056594E-3</c:v>
                </c:pt>
                <c:pt idx="64">
                  <c:v>7.7361646733333416E-3</c:v>
                </c:pt>
                <c:pt idx="65">
                  <c:v>9.2393508531063064E-3</c:v>
                </c:pt>
                <c:pt idx="66">
                  <c:v>1.0659736346787E-2</c:v>
                </c:pt>
                <c:pt idx="67">
                  <c:v>1.2130977735519263E-2</c:v>
                </c:pt>
                <c:pt idx="68">
                  <c:v>1.3376152285411188E-2</c:v>
                </c:pt>
                <c:pt idx="69">
                  <c:v>1.4654381061411629E-2</c:v>
                </c:pt>
                <c:pt idx="70">
                  <c:v>1.5852684407580253E-2</c:v>
                </c:pt>
                <c:pt idx="71">
                  <c:v>1.693874979539815E-2</c:v>
                </c:pt>
                <c:pt idx="72">
                  <c:v>1.7801371748952466E-2</c:v>
                </c:pt>
                <c:pt idx="73">
                  <c:v>1.8431718675641678E-2</c:v>
                </c:pt>
                <c:pt idx="74">
                  <c:v>1.9158656337638358E-2</c:v>
                </c:pt>
                <c:pt idx="75">
                  <c:v>1.9939179750519325E-2</c:v>
                </c:pt>
                <c:pt idx="76">
                  <c:v>2.0741126356316347E-2</c:v>
                </c:pt>
                <c:pt idx="77">
                  <c:v>2.1305554165205076E-2</c:v>
                </c:pt>
                <c:pt idx="78">
                  <c:v>2.1583539775999288E-2</c:v>
                </c:pt>
                <c:pt idx="79">
                  <c:v>2.1757564234581306E-2</c:v>
                </c:pt>
                <c:pt idx="80">
                  <c:v>2.1909176261048085E-2</c:v>
                </c:pt>
                <c:pt idx="81">
                  <c:v>2.1913284287522667E-2</c:v>
                </c:pt>
                <c:pt idx="82">
                  <c:v>2.1810642805526137E-2</c:v>
                </c:pt>
                <c:pt idx="83">
                  <c:v>2.1719389381404681E-2</c:v>
                </c:pt>
                <c:pt idx="84">
                  <c:v>2.1828670858304384E-2</c:v>
                </c:pt>
                <c:pt idx="85">
                  <c:v>2.1995885833859363E-2</c:v>
                </c:pt>
                <c:pt idx="86">
                  <c:v>2.2002186347252522E-2</c:v>
                </c:pt>
                <c:pt idx="87">
                  <c:v>2.1910048457206566E-2</c:v>
                </c:pt>
                <c:pt idx="88">
                  <c:v>2.2001652594243432E-2</c:v>
                </c:pt>
                <c:pt idx="89">
                  <c:v>2.2269733301179317E-2</c:v>
                </c:pt>
                <c:pt idx="90">
                  <c:v>2.2667032149388294E-2</c:v>
                </c:pt>
                <c:pt idx="91">
                  <c:v>2.3031942268751826E-2</c:v>
                </c:pt>
                <c:pt idx="92">
                  <c:v>2.3285693108151356E-2</c:v>
                </c:pt>
                <c:pt idx="93">
                  <c:v>2.340032264696516E-2</c:v>
                </c:pt>
                <c:pt idx="94">
                  <c:v>2.3641932082855994E-2</c:v>
                </c:pt>
                <c:pt idx="95">
                  <c:v>2.3963774251628989E-2</c:v>
                </c:pt>
                <c:pt idx="96">
                  <c:v>2.4256560881261897E-2</c:v>
                </c:pt>
                <c:pt idx="97">
                  <c:v>2.4494251753815328E-2</c:v>
                </c:pt>
                <c:pt idx="98">
                  <c:v>2.509929740152439E-2</c:v>
                </c:pt>
                <c:pt idx="99">
                  <c:v>2.5933837061345815E-2</c:v>
                </c:pt>
                <c:pt idx="100">
                  <c:v>2.6596258501942287E-2</c:v>
                </c:pt>
                <c:pt idx="101">
                  <c:v>2.7061026426990448E-2</c:v>
                </c:pt>
                <c:pt idx="102">
                  <c:v>2.7590388057025295E-2</c:v>
                </c:pt>
                <c:pt idx="103">
                  <c:v>2.8082345941522629E-2</c:v>
                </c:pt>
                <c:pt idx="104">
                  <c:v>2.8413526287194662E-2</c:v>
                </c:pt>
                <c:pt idx="105">
                  <c:v>2.8819734712535405E-2</c:v>
                </c:pt>
                <c:pt idx="106">
                  <c:v>2.9061223098774347E-2</c:v>
                </c:pt>
                <c:pt idx="107">
                  <c:v>2.9176930918103954E-2</c:v>
                </c:pt>
                <c:pt idx="108">
                  <c:v>2.918357917765339E-2</c:v>
                </c:pt>
                <c:pt idx="109">
                  <c:v>2.9327638351897629E-2</c:v>
                </c:pt>
                <c:pt idx="110">
                  <c:v>2.9396695171024129E-2</c:v>
                </c:pt>
                <c:pt idx="111">
                  <c:v>2.9392047938967363E-2</c:v>
                </c:pt>
                <c:pt idx="112">
                  <c:v>2.9290469882842524E-2</c:v>
                </c:pt>
                <c:pt idx="113">
                  <c:v>2.9535689033942141E-2</c:v>
                </c:pt>
                <c:pt idx="114">
                  <c:v>2.990540418832684E-2</c:v>
                </c:pt>
                <c:pt idx="115">
                  <c:v>3.0165542285103302E-2</c:v>
                </c:pt>
                <c:pt idx="116">
                  <c:v>3.0545103347680087E-2</c:v>
                </c:pt>
                <c:pt idx="117">
                  <c:v>3.0875311224055069E-2</c:v>
                </c:pt>
                <c:pt idx="118">
                  <c:v>3.1360249796094898E-2</c:v>
                </c:pt>
                <c:pt idx="119">
                  <c:v>3.1697189671901639E-2</c:v>
                </c:pt>
                <c:pt idx="120">
                  <c:v>3.19277299738309E-2</c:v>
                </c:pt>
                <c:pt idx="121">
                  <c:v>3.2245018787510737E-2</c:v>
                </c:pt>
                <c:pt idx="122">
                  <c:v>3.23222352610412E-2</c:v>
                </c:pt>
                <c:pt idx="123">
                  <c:v>3.238505566850125E-2</c:v>
                </c:pt>
                <c:pt idx="124">
                  <c:v>3.2759542098376837E-2</c:v>
                </c:pt>
                <c:pt idx="125">
                  <c:v>3.3194668038625218E-2</c:v>
                </c:pt>
                <c:pt idx="126">
                  <c:v>3.3304395663967847E-2</c:v>
                </c:pt>
                <c:pt idx="127">
                  <c:v>3.3499434873702917E-2</c:v>
                </c:pt>
                <c:pt idx="128">
                  <c:v>3.3870455088554796E-2</c:v>
                </c:pt>
                <c:pt idx="129">
                  <c:v>3.4387636247798468E-2</c:v>
                </c:pt>
                <c:pt idx="130">
                  <c:v>3.4676065621777274E-2</c:v>
                </c:pt>
                <c:pt idx="131">
                  <c:v>3.4949122630253328E-2</c:v>
                </c:pt>
                <c:pt idx="132">
                  <c:v>3.5376452664280245E-2</c:v>
                </c:pt>
                <c:pt idx="133">
                  <c:v>3.560967309427069E-2</c:v>
                </c:pt>
                <c:pt idx="134">
                  <c:v>3.5688407490279982E-2</c:v>
                </c:pt>
                <c:pt idx="135">
                  <c:v>3.5589475897545242E-2</c:v>
                </c:pt>
                <c:pt idx="136">
                  <c:v>3.5235637410187391E-2</c:v>
                </c:pt>
                <c:pt idx="137">
                  <c:v>3.4630382751627588E-2</c:v>
                </c:pt>
                <c:pt idx="138">
                  <c:v>3.3971463049527917E-2</c:v>
                </c:pt>
                <c:pt idx="139">
                  <c:v>3.3573093577983958E-2</c:v>
                </c:pt>
                <c:pt idx="140">
                  <c:v>3.3164421449378888E-2</c:v>
                </c:pt>
                <c:pt idx="141">
                  <c:v>3.2788288514443341E-2</c:v>
                </c:pt>
                <c:pt idx="142">
                  <c:v>3.2477672366422329E-2</c:v>
                </c:pt>
                <c:pt idx="143">
                  <c:v>3.2376465824233036E-2</c:v>
                </c:pt>
                <c:pt idx="144">
                  <c:v>3.2414468328047542E-2</c:v>
                </c:pt>
                <c:pt idx="145">
                  <c:v>3.2127747684379947E-2</c:v>
                </c:pt>
                <c:pt idx="146">
                  <c:v>3.2296718114408964E-2</c:v>
                </c:pt>
                <c:pt idx="147">
                  <c:v>3.2573590113075257E-2</c:v>
                </c:pt>
                <c:pt idx="148">
                  <c:v>3.3174048897022655E-2</c:v>
                </c:pt>
                <c:pt idx="149">
                  <c:v>3.3493781003311164E-2</c:v>
                </c:pt>
                <c:pt idx="150">
                  <c:v>3.4036198065369581E-2</c:v>
                </c:pt>
                <c:pt idx="151">
                  <c:v>3.4465594297568604E-2</c:v>
                </c:pt>
                <c:pt idx="152">
                  <c:v>3.4377845658751648E-2</c:v>
                </c:pt>
                <c:pt idx="153">
                  <c:v>3.3972670998583622E-2</c:v>
                </c:pt>
                <c:pt idx="154">
                  <c:v>3.3495409799538023E-2</c:v>
                </c:pt>
                <c:pt idx="155">
                  <c:v>3.3158561999160195E-2</c:v>
                </c:pt>
                <c:pt idx="156">
                  <c:v>3.2660860893107123E-2</c:v>
                </c:pt>
                <c:pt idx="157">
                  <c:v>3.2632216724621653E-2</c:v>
                </c:pt>
              </c:numCache>
            </c:numRef>
          </c:val>
          <c:smooth val="0"/>
          <c:extLst>
            <c:ext xmlns:c16="http://schemas.microsoft.com/office/drawing/2014/chart" uri="{C3380CC4-5D6E-409C-BE32-E72D297353CC}">
              <c16:uniqueId val="{00000004-F296-4FE9-935E-197725DF3265}"/>
            </c:ext>
          </c:extLst>
        </c:ser>
        <c:ser>
          <c:idx val="3"/>
          <c:order val="3"/>
          <c:tx>
            <c:v>CPI</c:v>
          </c:tx>
          <c:spPr>
            <a:ln w="28575" cap="rnd">
              <a:solidFill>
                <a:schemeClr val="bg2">
                  <a:lumMod val="90000"/>
                </a:schemeClr>
              </a:solidFill>
              <a:prstDash val="dash"/>
              <a:round/>
            </a:ln>
            <a:effectLst>
              <a:outerShdw blurRad="50800" dist="38100" dir="2700000" algn="tl" rotWithShape="0">
                <a:prstClr val="black">
                  <a:alpha val="40000"/>
                </a:prstClr>
              </a:outerShdw>
            </a:effectLst>
          </c:spPr>
          <c:marker>
            <c:symbol val="none"/>
          </c:marker>
          <c:cat>
            <c:numRef>
              <c:f>'14-CPI'!$CK$1:$IL$1</c:f>
              <c:numCache>
                <c:formatCode>mmm\-yy</c:formatCode>
                <c:ptCount val="158"/>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formatCode="d\-mmm\-yy">
                  <c:v>43131</c:v>
                </c:pt>
                <c:pt idx="145" formatCode="d\-mmm\-yy">
                  <c:v>43159</c:v>
                </c:pt>
                <c:pt idx="146" formatCode="d\-mmm\-yy">
                  <c:v>43190</c:v>
                </c:pt>
                <c:pt idx="147" formatCode="d\-mmm\-yy">
                  <c:v>43220</c:v>
                </c:pt>
                <c:pt idx="148" formatCode="d\-mmm\-yy">
                  <c:v>43251</c:v>
                </c:pt>
                <c:pt idx="149" formatCode="d\-mmm\-yy">
                  <c:v>43281</c:v>
                </c:pt>
                <c:pt idx="150" formatCode="d\-mmm\-yy">
                  <c:v>43312</c:v>
                </c:pt>
                <c:pt idx="151" formatCode="d\-mmm\-yy">
                  <c:v>43343</c:v>
                </c:pt>
                <c:pt idx="152" formatCode="d\-mmm\-yy">
                  <c:v>43373</c:v>
                </c:pt>
                <c:pt idx="153" formatCode="d\-mmm\-yy">
                  <c:v>43404</c:v>
                </c:pt>
                <c:pt idx="154" formatCode="d\-mmm\-yy">
                  <c:v>43434</c:v>
                </c:pt>
                <c:pt idx="155" formatCode="d\-mmm\-yy">
                  <c:v>43465</c:v>
                </c:pt>
                <c:pt idx="156" formatCode="d\-mmm\-yy">
                  <c:v>43496</c:v>
                </c:pt>
                <c:pt idx="157" formatCode="d\-mmm\-yy">
                  <c:v>43524</c:v>
                </c:pt>
              </c:numCache>
            </c:numRef>
          </c:cat>
          <c:val>
            <c:numRef>
              <c:f>'14-CPI'!$CK$25:$IK$25</c:f>
              <c:numCache>
                <c:formatCode>0.00%</c:formatCode>
                <c:ptCount val="157"/>
                <c:pt idx="0">
                  <c:v>3.9057935950906529E-2</c:v>
                </c:pt>
                <c:pt idx="1">
                  <c:v>3.904346791318266E-2</c:v>
                </c:pt>
                <c:pt idx="2">
                  <c:v>3.6836942360105152E-2</c:v>
                </c:pt>
                <c:pt idx="3">
                  <c:v>3.5609827371435143E-2</c:v>
                </c:pt>
                <c:pt idx="4">
                  <c:v>3.6674365554517939E-2</c:v>
                </c:pt>
                <c:pt idx="5">
                  <c:v>3.8079656385400375E-2</c:v>
                </c:pt>
                <c:pt idx="6">
                  <c:v>3.8222789580411774E-2</c:v>
                </c:pt>
                <c:pt idx="7">
                  <c:v>3.8703313645841529E-2</c:v>
                </c:pt>
                <c:pt idx="8">
                  <c:v>3.6360237408337083E-2</c:v>
                </c:pt>
                <c:pt idx="9">
                  <c:v>3.2681058490921698E-2</c:v>
                </c:pt>
                <c:pt idx="10">
                  <c:v>2.9333441737827926E-2</c:v>
                </c:pt>
                <c:pt idx="11">
                  <c:v>2.6570530859566139E-2</c:v>
                </c:pt>
                <c:pt idx="12">
                  <c:v>2.3189024388010255E-2</c:v>
                </c:pt>
                <c:pt idx="13">
                  <c:v>2.067851222940283E-2</c:v>
                </c:pt>
                <c:pt idx="14">
                  <c:v>2.198872033162998E-2</c:v>
                </c:pt>
                <c:pt idx="15">
                  <c:v>2.3966380806924408E-2</c:v>
                </c:pt>
                <c:pt idx="16">
                  <c:v>2.5201685919017985E-2</c:v>
                </c:pt>
                <c:pt idx="17">
                  <c:v>2.5482998127315953E-2</c:v>
                </c:pt>
                <c:pt idx="18">
                  <c:v>2.5886540474603259E-2</c:v>
                </c:pt>
                <c:pt idx="19">
                  <c:v>2.5015186635526338E-2</c:v>
                </c:pt>
                <c:pt idx="20">
                  <c:v>2.5074568525586909E-2</c:v>
                </c:pt>
                <c:pt idx="21">
                  <c:v>2.6770857862585446E-2</c:v>
                </c:pt>
                <c:pt idx="22">
                  <c:v>2.9543160502685534E-2</c:v>
                </c:pt>
                <c:pt idx="23">
                  <c:v>3.1903240966757708E-2</c:v>
                </c:pt>
                <c:pt idx="24">
                  <c:v>3.5197916081208001E-2</c:v>
                </c:pt>
                <c:pt idx="25">
                  <c:v>3.894043406739315E-2</c:v>
                </c:pt>
                <c:pt idx="26">
                  <c:v>4.0842229267650097E-2</c:v>
                </c:pt>
                <c:pt idx="27">
                  <c:v>4.1330666951752325E-2</c:v>
                </c:pt>
                <c:pt idx="28">
                  <c:v>4.0855911112404532E-2</c:v>
                </c:pt>
                <c:pt idx="29">
                  <c:v>4.2234498968288424E-2</c:v>
                </c:pt>
                <c:pt idx="30">
                  <c:v>4.4239193006914847E-2</c:v>
                </c:pt>
                <c:pt idx="31">
                  <c:v>4.6180956159380303E-2</c:v>
                </c:pt>
                <c:pt idx="32">
                  <c:v>4.7811650034383035E-2</c:v>
                </c:pt>
                <c:pt idx="33">
                  <c:v>4.7523811557662533E-2</c:v>
                </c:pt>
                <c:pt idx="34">
                  <c:v>4.2542984303483689E-2</c:v>
                </c:pt>
                <c:pt idx="35">
                  <c:v>3.4279327455980814E-2</c:v>
                </c:pt>
                <c:pt idx="36">
                  <c:v>2.4927497293707541E-2</c:v>
                </c:pt>
                <c:pt idx="37">
                  <c:v>1.6094907258007995E-2</c:v>
                </c:pt>
                <c:pt idx="38">
                  <c:v>7.0952428533438971E-3</c:v>
                </c:pt>
                <c:pt idx="39">
                  <c:v>-8.3727670544801277E-5</c:v>
                </c:pt>
                <c:pt idx="40">
                  <c:v>-3.6098592813312291E-3</c:v>
                </c:pt>
                <c:pt idx="41">
                  <c:v>-5.6214369740929899E-3</c:v>
                </c:pt>
                <c:pt idx="42">
                  <c:v>-8.6967286153265735E-3</c:v>
                </c:pt>
                <c:pt idx="43">
                  <c:v>-1.1183893126990363E-2</c:v>
                </c:pt>
                <c:pt idx="44">
                  <c:v>-1.2736333285697177E-2</c:v>
                </c:pt>
                <c:pt idx="45">
                  <c:v>-1.2149073068736563E-2</c:v>
                </c:pt>
                <c:pt idx="46">
                  <c:v>-7.2651586181930643E-3</c:v>
                </c:pt>
                <c:pt idx="47">
                  <c:v>-5.263290491609266E-4</c:v>
                </c:pt>
                <c:pt idx="48">
                  <c:v>7.1067916054040614E-3</c:v>
                </c:pt>
                <c:pt idx="49">
                  <c:v>1.3165411479059549E-2</c:v>
                </c:pt>
                <c:pt idx="50">
                  <c:v>1.9272268649416984E-2</c:v>
                </c:pt>
                <c:pt idx="51">
                  <c:v>2.3323500393968282E-2</c:v>
                </c:pt>
                <c:pt idx="52">
                  <c:v>2.3471769985214348E-2</c:v>
                </c:pt>
                <c:pt idx="53">
                  <c:v>2.0650832436648114E-2</c:v>
                </c:pt>
                <c:pt idx="54">
                  <c:v>1.8516944255823769E-2</c:v>
                </c:pt>
                <c:pt idx="55">
                  <c:v>1.6848346225231643E-2</c:v>
                </c:pt>
                <c:pt idx="56">
                  <c:v>1.4901914238406958E-2</c:v>
                </c:pt>
                <c:pt idx="57">
                  <c:v>1.3168454899075329E-2</c:v>
                </c:pt>
                <c:pt idx="58">
                  <c:v>1.1636781311378278E-2</c:v>
                </c:pt>
                <c:pt idx="59">
                  <c:v>1.2163835358293795E-2</c:v>
                </c:pt>
                <c:pt idx="60">
                  <c:v>1.2763843709995245E-2</c:v>
                </c:pt>
                <c:pt idx="61">
                  <c:v>1.4388378099698396E-2</c:v>
                </c:pt>
                <c:pt idx="62">
                  <c:v>1.6889926871566614E-2</c:v>
                </c:pt>
                <c:pt idx="63">
                  <c:v>2.0074159031325627E-2</c:v>
                </c:pt>
                <c:pt idx="64">
                  <c:v>2.4031537538485897E-2</c:v>
                </c:pt>
                <c:pt idx="65">
                  <c:v>2.7472412752516068E-2</c:v>
                </c:pt>
                <c:pt idx="66">
                  <c:v>3.0604241895010469E-2</c:v>
                </c:pt>
                <c:pt idx="67">
                  <c:v>3.3321071657302026E-2</c:v>
                </c:pt>
                <c:pt idx="68">
                  <c:v>3.5310038628076322E-2</c:v>
                </c:pt>
                <c:pt idx="69">
                  <c:v>3.6051761437871623E-2</c:v>
                </c:pt>
                <c:pt idx="70">
                  <c:v>3.6039195327347007E-2</c:v>
                </c:pt>
                <c:pt idx="71">
                  <c:v>3.5305443140319248E-2</c:v>
                </c:pt>
                <c:pt idx="72">
                  <c:v>3.435358540862906E-2</c:v>
                </c:pt>
                <c:pt idx="73">
                  <c:v>3.2925556094694573E-2</c:v>
                </c:pt>
                <c:pt idx="74">
                  <c:v>3.0875978742216925E-2</c:v>
                </c:pt>
                <c:pt idx="75">
                  <c:v>2.8794137481334931E-2</c:v>
                </c:pt>
                <c:pt idx="76">
                  <c:v>2.5938322019475508E-2</c:v>
                </c:pt>
                <c:pt idx="77">
                  <c:v>2.3591328035939257E-2</c:v>
                </c:pt>
                <c:pt idx="78">
                  <c:v>2.093923660570755E-2</c:v>
                </c:pt>
                <c:pt idx="79">
                  <c:v>1.8918830727598774E-2</c:v>
                </c:pt>
                <c:pt idx="80">
                  <c:v>1.7863566755848548E-2</c:v>
                </c:pt>
                <c:pt idx="81">
                  <c:v>1.7667757898185348E-2</c:v>
                </c:pt>
                <c:pt idx="82">
                  <c:v>1.7764552508062931E-2</c:v>
                </c:pt>
                <c:pt idx="83">
                  <c:v>1.7940610060382795E-2</c:v>
                </c:pt>
                <c:pt idx="84">
                  <c:v>1.8384860530802499E-2</c:v>
                </c:pt>
                <c:pt idx="85">
                  <c:v>1.8938536488761426E-2</c:v>
                </c:pt>
                <c:pt idx="86">
                  <c:v>1.822025372683252E-2</c:v>
                </c:pt>
                <c:pt idx="87">
                  <c:v>1.6525470373565738E-2</c:v>
                </c:pt>
                <c:pt idx="88">
                  <c:v>1.5849418914444208E-2</c:v>
                </c:pt>
                <c:pt idx="89">
                  <c:v>1.577656649355641E-2</c:v>
                </c:pt>
                <c:pt idx="90">
                  <c:v>1.6112249899085589E-2</c:v>
                </c:pt>
                <c:pt idx="91">
                  <c:v>1.5313364896323586E-2</c:v>
                </c:pt>
                <c:pt idx="92">
                  <c:v>1.4606676341407221E-2</c:v>
                </c:pt>
                <c:pt idx="93">
                  <c:v>1.4169994834597688E-2</c:v>
                </c:pt>
                <c:pt idx="94">
                  <c:v>1.3907463781723917E-2</c:v>
                </c:pt>
                <c:pt idx="95">
                  <c:v>1.3569205181058011E-2</c:v>
                </c:pt>
                <c:pt idx="96">
                  <c:v>1.3023016831323194E-2</c:v>
                </c:pt>
                <c:pt idx="97">
                  <c:v>1.2325792074943553E-2</c:v>
                </c:pt>
                <c:pt idx="98">
                  <c:v>1.3189060084553561E-2</c:v>
                </c:pt>
                <c:pt idx="99">
                  <c:v>1.5086270351411931E-2</c:v>
                </c:pt>
                <c:pt idx="100">
                  <c:v>1.664306616955254E-2</c:v>
                </c:pt>
                <c:pt idx="101">
                  <c:v>1.7553305049281025E-2</c:v>
                </c:pt>
                <c:pt idx="102">
                  <c:v>1.8247436840540494E-2</c:v>
                </c:pt>
                <c:pt idx="103">
                  <c:v>1.9238476363081181E-2</c:v>
                </c:pt>
                <c:pt idx="104">
                  <c:v>1.9357403125051853E-2</c:v>
                </c:pt>
                <c:pt idx="105">
                  <c:v>1.8681430455960452E-2</c:v>
                </c:pt>
                <c:pt idx="106">
                  <c:v>1.7122392626362098E-2</c:v>
                </c:pt>
                <c:pt idx="107">
                  <c:v>1.4779292121975263E-2</c:v>
                </c:pt>
                <c:pt idx="108">
                  <c:v>1.1085135173651303E-2</c:v>
                </c:pt>
                <c:pt idx="109">
                  <c:v>8.0065827641088907E-3</c:v>
                </c:pt>
                <c:pt idx="110">
                  <c:v>5.1835901346167041E-3</c:v>
                </c:pt>
                <c:pt idx="111">
                  <c:v>2.2811177266212623E-3</c:v>
                </c:pt>
                <c:pt idx="112">
                  <c:v>2.6797086132111331E-4</c:v>
                </c:pt>
                <c:pt idx="113">
                  <c:v>-5.0230958921454461E-4</c:v>
                </c:pt>
                <c:pt idx="114">
                  <c:v>2.909278725749716E-4</c:v>
                </c:pt>
                <c:pt idx="115">
                  <c:v>9.0964666953291529E-4</c:v>
                </c:pt>
                <c:pt idx="116">
                  <c:v>9.4624052869205866E-4</c:v>
                </c:pt>
                <c:pt idx="117">
                  <c:v>1.4125318423173032E-3</c:v>
                </c:pt>
                <c:pt idx="118">
                  <c:v>2.0996308016199006E-3</c:v>
                </c:pt>
                <c:pt idx="119">
                  <c:v>2.8854226898444115E-3</c:v>
                </c:pt>
                <c:pt idx="120">
                  <c:v>4.7078198329123895E-3</c:v>
                </c:pt>
                <c:pt idx="121">
                  <c:v>5.8912553101492975E-3</c:v>
                </c:pt>
                <c:pt idx="122">
                  <c:v>7.3066065077618996E-3</c:v>
                </c:pt>
                <c:pt idx="123">
                  <c:v>8.9452714813387235E-3</c:v>
                </c:pt>
                <c:pt idx="124">
                  <c:v>9.9700247107099571E-3</c:v>
                </c:pt>
                <c:pt idx="125">
                  <c:v>1.0607084860176252E-2</c:v>
                </c:pt>
                <c:pt idx="126">
                  <c:v>9.8633712047558521E-3</c:v>
                </c:pt>
                <c:pt idx="127">
                  <c:v>1.0083581064995628E-2</c:v>
                </c:pt>
                <c:pt idx="128">
                  <c:v>1.1135533471365236E-2</c:v>
                </c:pt>
                <c:pt idx="129">
                  <c:v>1.1991097154977296E-2</c:v>
                </c:pt>
                <c:pt idx="130">
                  <c:v>1.3049885362443411E-2</c:v>
                </c:pt>
                <c:pt idx="131">
                  <c:v>1.4781336153333102E-2</c:v>
                </c:pt>
                <c:pt idx="132">
                  <c:v>1.7480665775235993E-2</c:v>
                </c:pt>
                <c:pt idx="133">
                  <c:v>2.0234741004909667E-2</c:v>
                </c:pt>
                <c:pt idx="134">
                  <c:v>2.1745745830893098E-2</c:v>
                </c:pt>
                <c:pt idx="135">
                  <c:v>2.2650724390890664E-2</c:v>
                </c:pt>
                <c:pt idx="136">
                  <c:v>2.2971292001859805E-2</c:v>
                </c:pt>
                <c:pt idx="137">
                  <c:v>2.2284989645415105E-2</c:v>
                </c:pt>
                <c:pt idx="138">
                  <c:v>2.1060104887969944E-2</c:v>
                </c:pt>
                <c:pt idx="139">
                  <c:v>1.975597960345854E-2</c:v>
                </c:pt>
                <c:pt idx="140">
                  <c:v>1.9468151302541054E-2</c:v>
                </c:pt>
                <c:pt idx="141">
                  <c:v>1.9198767450677796E-2</c:v>
                </c:pt>
                <c:pt idx="142">
                  <c:v>1.9719930908398076E-2</c:v>
                </c:pt>
                <c:pt idx="143">
                  <c:v>2.0454811663318861E-2</c:v>
                </c:pt>
                <c:pt idx="144">
                  <c:v>2.1001691402027862E-2</c:v>
                </c:pt>
                <c:pt idx="145">
                  <c:v>2.1444012082917019E-2</c:v>
                </c:pt>
                <c:pt idx="146">
                  <c:v>2.1664135403603606E-2</c:v>
                </c:pt>
                <c:pt idx="147">
                  <c:v>2.2320550689256018E-2</c:v>
                </c:pt>
                <c:pt idx="148">
                  <c:v>2.3235069354083E-2</c:v>
                </c:pt>
                <c:pt idx="149">
                  <c:v>2.4459027430302076E-2</c:v>
                </c:pt>
                <c:pt idx="150">
                  <c:v>2.5884500707099651E-2</c:v>
                </c:pt>
                <c:pt idx="151">
                  <c:v>2.6662050812985966E-2</c:v>
                </c:pt>
                <c:pt idx="152">
                  <c:v>2.6513285751075404E-2</c:v>
                </c:pt>
                <c:pt idx="153">
                  <c:v>2.6675932569880507E-2</c:v>
                </c:pt>
                <c:pt idx="154">
                  <c:v>2.5767349315425347E-2</c:v>
                </c:pt>
                <c:pt idx="155">
                  <c:v>2.4264140347055523E-2</c:v>
                </c:pt>
                <c:pt idx="156">
                  <c:v>2.1886508641485818E-2</c:v>
                </c:pt>
              </c:numCache>
            </c:numRef>
          </c:val>
          <c:smooth val="0"/>
          <c:extLst>
            <c:ext xmlns:c16="http://schemas.microsoft.com/office/drawing/2014/chart" uri="{C3380CC4-5D6E-409C-BE32-E72D297353CC}">
              <c16:uniqueId val="{00000005-F296-4FE9-935E-197725DF3265}"/>
            </c:ext>
          </c:extLst>
        </c:ser>
        <c:ser>
          <c:idx val="4"/>
          <c:order val="4"/>
          <c:tx>
            <c:v>CPI Less Education, Health Care and Rent</c:v>
          </c:tx>
          <c:spPr>
            <a:ln w="28575" cap="rnd">
              <a:solidFill>
                <a:srgbClr val="2F5496"/>
              </a:solidFill>
              <a:round/>
            </a:ln>
            <a:effectLst>
              <a:outerShdw blurRad="50800" dist="38100" dir="2700000" algn="tl" rotWithShape="0">
                <a:prstClr val="black">
                  <a:alpha val="40000"/>
                </a:prstClr>
              </a:outerShdw>
            </a:effectLst>
          </c:spPr>
          <c:marker>
            <c:symbol val="none"/>
          </c:marker>
          <c:cat>
            <c:numRef>
              <c:f>'14-CPI'!$CK$1:$IL$1</c:f>
              <c:numCache>
                <c:formatCode>mmm\-yy</c:formatCode>
                <c:ptCount val="158"/>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formatCode="d\-mmm\-yy">
                  <c:v>43131</c:v>
                </c:pt>
                <c:pt idx="145" formatCode="d\-mmm\-yy">
                  <c:v>43159</c:v>
                </c:pt>
                <c:pt idx="146" formatCode="d\-mmm\-yy">
                  <c:v>43190</c:v>
                </c:pt>
                <c:pt idx="147" formatCode="d\-mmm\-yy">
                  <c:v>43220</c:v>
                </c:pt>
                <c:pt idx="148" formatCode="d\-mmm\-yy">
                  <c:v>43251</c:v>
                </c:pt>
                <c:pt idx="149" formatCode="d\-mmm\-yy">
                  <c:v>43281</c:v>
                </c:pt>
                <c:pt idx="150" formatCode="d\-mmm\-yy">
                  <c:v>43312</c:v>
                </c:pt>
                <c:pt idx="151" formatCode="d\-mmm\-yy">
                  <c:v>43343</c:v>
                </c:pt>
                <c:pt idx="152" formatCode="d\-mmm\-yy">
                  <c:v>43373</c:v>
                </c:pt>
                <c:pt idx="153" formatCode="d\-mmm\-yy">
                  <c:v>43404</c:v>
                </c:pt>
                <c:pt idx="154" formatCode="d\-mmm\-yy">
                  <c:v>43434</c:v>
                </c:pt>
                <c:pt idx="155" formatCode="d\-mmm\-yy">
                  <c:v>43465</c:v>
                </c:pt>
                <c:pt idx="156" formatCode="d\-mmm\-yy">
                  <c:v>43496</c:v>
                </c:pt>
                <c:pt idx="157" formatCode="d\-mmm\-yy">
                  <c:v>43524</c:v>
                </c:pt>
              </c:numCache>
            </c:numRef>
          </c:cat>
          <c:val>
            <c:numRef>
              <c:f>'14-CPI'!$CK$26:$IL$26</c:f>
              <c:numCache>
                <c:formatCode>0.00%</c:formatCode>
                <c:ptCount val="158"/>
                <c:pt idx="0">
                  <c:v>3.9058628352714751E-2</c:v>
                </c:pt>
                <c:pt idx="1">
                  <c:v>3.9014628827941565E-2</c:v>
                </c:pt>
                <c:pt idx="2">
                  <c:v>3.647514059105994E-2</c:v>
                </c:pt>
                <c:pt idx="3">
                  <c:v>3.5050432888762896E-2</c:v>
                </c:pt>
                <c:pt idx="4">
                  <c:v>3.6226651503966312E-2</c:v>
                </c:pt>
                <c:pt idx="5">
                  <c:v>3.7768180763509296E-2</c:v>
                </c:pt>
                <c:pt idx="6">
                  <c:v>3.7878718133202538E-2</c:v>
                </c:pt>
                <c:pt idx="7">
                  <c:v>3.8289946549843856E-2</c:v>
                </c:pt>
                <c:pt idx="8">
                  <c:v>3.5493545090945156E-2</c:v>
                </c:pt>
                <c:pt idx="9">
                  <c:v>3.1244978195833422E-2</c:v>
                </c:pt>
                <c:pt idx="10">
                  <c:v>2.7425232468519838E-2</c:v>
                </c:pt>
                <c:pt idx="11">
                  <c:v>2.4273633255439037E-2</c:v>
                </c:pt>
                <c:pt idx="12">
                  <c:v>2.0385369869314236E-2</c:v>
                </c:pt>
                <c:pt idx="13">
                  <c:v>1.7533536349739014E-2</c:v>
                </c:pt>
                <c:pt idx="14">
                  <c:v>1.904292461523982E-2</c:v>
                </c:pt>
                <c:pt idx="15">
                  <c:v>2.128137477634473E-2</c:v>
                </c:pt>
                <c:pt idx="16">
                  <c:v>2.2682627817504113E-2</c:v>
                </c:pt>
                <c:pt idx="17">
                  <c:v>2.3020990989825574E-2</c:v>
                </c:pt>
                <c:pt idx="18">
                  <c:v>2.3507835480678214E-2</c:v>
                </c:pt>
                <c:pt idx="19">
                  <c:v>2.2588208157216072E-2</c:v>
                </c:pt>
                <c:pt idx="20">
                  <c:v>2.267796026937104E-2</c:v>
                </c:pt>
                <c:pt idx="21">
                  <c:v>2.4600666807380118E-2</c:v>
                </c:pt>
                <c:pt idx="22">
                  <c:v>2.7711498152718006E-2</c:v>
                </c:pt>
                <c:pt idx="23">
                  <c:v>3.0330832014491788E-2</c:v>
                </c:pt>
                <c:pt idx="24">
                  <c:v>3.4040266985971811E-2</c:v>
                </c:pt>
                <c:pt idx="25">
                  <c:v>3.8308747293168577E-2</c:v>
                </c:pt>
                <c:pt idx="26">
                  <c:v>4.0486435476843829E-2</c:v>
                </c:pt>
                <c:pt idx="27">
                  <c:v>4.1129355244342913E-2</c:v>
                </c:pt>
                <c:pt idx="28">
                  <c:v>4.071807872450358E-2</c:v>
                </c:pt>
                <c:pt idx="29">
                  <c:v>4.2419645322445874E-2</c:v>
                </c:pt>
                <c:pt idx="30">
                  <c:v>4.4876572900099977E-2</c:v>
                </c:pt>
                <c:pt idx="31">
                  <c:v>4.7216766784692922E-2</c:v>
                </c:pt>
                <c:pt idx="32">
                  <c:v>4.9219840820498829E-2</c:v>
                </c:pt>
                <c:pt idx="33">
                  <c:v>4.9052522744468884E-2</c:v>
                </c:pt>
                <c:pt idx="34">
                  <c:v>4.3573439172534277E-2</c:v>
                </c:pt>
                <c:pt idx="35">
                  <c:v>3.4396489522624231E-2</c:v>
                </c:pt>
                <c:pt idx="36">
                  <c:v>2.396255144431279E-2</c:v>
                </c:pt>
                <c:pt idx="37">
                  <c:v>1.4076727251675377E-2</c:v>
                </c:pt>
                <c:pt idx="38">
                  <c:v>4.0093198051617818E-3</c:v>
                </c:pt>
                <c:pt idx="39">
                  <c:v>-4.0680191837186479E-3</c:v>
                </c:pt>
                <c:pt idx="40">
                  <c:v>-8.0459507100149961E-3</c:v>
                </c:pt>
                <c:pt idx="41">
                  <c:v>-1.0297393173603434E-2</c:v>
                </c:pt>
                <c:pt idx="42">
                  <c:v>-1.3759971123962119E-2</c:v>
                </c:pt>
                <c:pt idx="43">
                  <c:v>-1.6543743330835081E-2</c:v>
                </c:pt>
                <c:pt idx="44">
                  <c:v>-1.8264206944213008E-2</c:v>
                </c:pt>
                <c:pt idx="45">
                  <c:v>-1.7546957861583019E-2</c:v>
                </c:pt>
                <c:pt idx="46">
                  <c:v>-1.1925631556177763E-2</c:v>
                </c:pt>
                <c:pt idx="47">
                  <c:v>-4.2000475671008326E-3</c:v>
                </c:pt>
                <c:pt idx="48">
                  <c:v>4.5293873582683735E-3</c:v>
                </c:pt>
                <c:pt idx="49">
                  <c:v>1.1471456327240429E-2</c:v>
                </c:pt>
                <c:pt idx="50">
                  <c:v>1.8452615668202221E-2</c:v>
                </c:pt>
                <c:pt idx="51">
                  <c:v>2.3131784753641416E-2</c:v>
                </c:pt>
                <c:pt idx="52">
                  <c:v>2.3389231007709916E-2</c:v>
                </c:pt>
                <c:pt idx="53">
                  <c:v>2.0234534586076085E-2</c:v>
                </c:pt>
                <c:pt idx="54">
                  <c:v>1.7874348811823187E-2</c:v>
                </c:pt>
                <c:pt idx="55">
                  <c:v>1.6066024425380781E-2</c:v>
                </c:pt>
                <c:pt idx="56">
                  <c:v>1.3910588371578362E-2</c:v>
                </c:pt>
                <c:pt idx="57">
                  <c:v>1.1993419226313399E-2</c:v>
                </c:pt>
                <c:pt idx="58">
                  <c:v>1.0248214354388385E-2</c:v>
                </c:pt>
                <c:pt idx="59">
                  <c:v>1.0819173619631695E-2</c:v>
                </c:pt>
                <c:pt idx="60">
                  <c:v>1.144361415196656E-2</c:v>
                </c:pt>
                <c:pt idx="61">
                  <c:v>1.3208750144681813E-2</c:v>
                </c:pt>
                <c:pt idx="62">
                  <c:v>1.6013419602258883E-2</c:v>
                </c:pt>
                <c:pt idx="63">
                  <c:v>1.9567704164851357E-2</c:v>
                </c:pt>
                <c:pt idx="64">
                  <c:v>2.4007998058185098E-2</c:v>
                </c:pt>
                <c:pt idx="65">
                  <c:v>2.789564057724303E-2</c:v>
                </c:pt>
                <c:pt idx="66">
                  <c:v>3.1381093383402746E-2</c:v>
                </c:pt>
                <c:pt idx="67">
                  <c:v>3.4358355695890443E-2</c:v>
                </c:pt>
                <c:pt idx="68">
                  <c:v>3.652531179822497E-2</c:v>
                </c:pt>
                <c:pt idx="69">
                  <c:v>3.7229539670085722E-2</c:v>
                </c:pt>
                <c:pt idx="70">
                  <c:v>3.7072643311471788E-2</c:v>
                </c:pt>
                <c:pt idx="71">
                  <c:v>3.6077922254971563E-2</c:v>
                </c:pt>
                <c:pt idx="72">
                  <c:v>3.4878401216985454E-2</c:v>
                </c:pt>
                <c:pt idx="73">
                  <c:v>3.3203976742647003E-2</c:v>
                </c:pt>
                <c:pt idx="74">
                  <c:v>3.0774098566766717E-2</c:v>
                </c:pt>
                <c:pt idx="75">
                  <c:v>2.8362358325880077E-2</c:v>
                </c:pt>
                <c:pt idx="76">
                  <c:v>2.508595463851478E-2</c:v>
                </c:pt>
                <c:pt idx="77">
                  <c:v>2.2368701802392994E-2</c:v>
                </c:pt>
                <c:pt idx="78">
                  <c:v>1.9299214811966465E-2</c:v>
                </c:pt>
                <c:pt idx="79">
                  <c:v>1.6954184094522134E-2</c:v>
                </c:pt>
                <c:pt idx="80">
                  <c:v>1.5711453562416506E-2</c:v>
                </c:pt>
                <c:pt idx="81">
                  <c:v>1.5481893865026889E-2</c:v>
                </c:pt>
                <c:pt idx="82">
                  <c:v>1.563064399527625E-2</c:v>
                </c:pt>
                <c:pt idx="83">
                  <c:v>1.5923423875162473E-2</c:v>
                </c:pt>
                <c:pt idx="84">
                  <c:v>1.6532957898778251E-2</c:v>
                </c:pt>
                <c:pt idx="85">
                  <c:v>1.7232139037683319E-2</c:v>
                </c:pt>
                <c:pt idx="86">
                  <c:v>1.6498894568392524E-2</c:v>
                </c:pt>
                <c:pt idx="87">
                  <c:v>1.4652980589149397E-2</c:v>
                </c:pt>
                <c:pt idx="88">
                  <c:v>1.3980510388846326E-2</c:v>
                </c:pt>
                <c:pt idx="89">
                  <c:v>1.398451407557344E-2</c:v>
                </c:pt>
                <c:pt idx="90">
                  <c:v>1.4481172076390695E-2</c:v>
                </c:pt>
                <c:pt idx="91">
                  <c:v>1.3652014759062858E-2</c:v>
                </c:pt>
                <c:pt idx="92">
                  <c:v>1.2943342921646858E-2</c:v>
                </c:pt>
                <c:pt idx="93">
                  <c:v>1.25260546660008E-2</c:v>
                </c:pt>
                <c:pt idx="94">
                  <c:v>1.2253808385561485E-2</c:v>
                </c:pt>
                <c:pt idx="95">
                  <c:v>1.1891704045664123E-2</c:v>
                </c:pt>
                <c:pt idx="96">
                  <c:v>1.1274891099342025E-2</c:v>
                </c:pt>
                <c:pt idx="97">
                  <c:v>1.049923100617034E-2</c:v>
                </c:pt>
                <c:pt idx="98">
                  <c:v>1.1483551915386006E-2</c:v>
                </c:pt>
                <c:pt idx="99">
                  <c:v>1.3597747656164024E-2</c:v>
                </c:pt>
                <c:pt idx="100">
                  <c:v>1.527852218946805E-2</c:v>
                </c:pt>
                <c:pt idx="101">
                  <c:v>1.6238322449743142E-2</c:v>
                </c:pt>
                <c:pt idx="102">
                  <c:v>1.6943499120685601E-2</c:v>
                </c:pt>
                <c:pt idx="103">
                  <c:v>1.805658268001531E-2</c:v>
                </c:pt>
                <c:pt idx="104">
                  <c:v>1.8175950780727756E-2</c:v>
                </c:pt>
                <c:pt idx="105">
                  <c:v>1.7404207166192842E-2</c:v>
                </c:pt>
                <c:pt idx="106">
                  <c:v>1.5639152513160615E-2</c:v>
                </c:pt>
                <c:pt idx="107">
                  <c:v>1.2922768722022212E-2</c:v>
                </c:pt>
                <c:pt idx="108">
                  <c:v>8.6731894626682435E-3</c:v>
                </c:pt>
                <c:pt idx="109">
                  <c:v>5.1206431700038428E-3</c:v>
                </c:pt>
                <c:pt idx="110">
                  <c:v>1.8375718951669229E-3</c:v>
                </c:pt>
                <c:pt idx="111">
                  <c:v>-1.5798121746836331E-3</c:v>
                </c:pt>
                <c:pt idx="112">
                  <c:v>-3.9268699171683408E-3</c:v>
                </c:pt>
                <c:pt idx="113">
                  <c:v>-4.7966301289418074E-3</c:v>
                </c:pt>
                <c:pt idx="114">
                  <c:v>-3.9041820038386113E-3</c:v>
                </c:pt>
                <c:pt idx="115">
                  <c:v>-3.2412591718712544E-3</c:v>
                </c:pt>
                <c:pt idx="116">
                  <c:v>-3.2374430567237433E-3</c:v>
                </c:pt>
                <c:pt idx="117">
                  <c:v>-2.7337198808212726E-3</c:v>
                </c:pt>
                <c:pt idx="118">
                  <c:v>-1.9944372657529539E-3</c:v>
                </c:pt>
                <c:pt idx="119">
                  <c:v>-1.1293045527577632E-3</c:v>
                </c:pt>
                <c:pt idx="120">
                  <c:v>9.0408151929751346E-4</c:v>
                </c:pt>
                <c:pt idx="121">
                  <c:v>2.135570273775552E-3</c:v>
                </c:pt>
                <c:pt idx="122">
                  <c:v>3.6919097568786641E-3</c:v>
                </c:pt>
                <c:pt idx="123">
                  <c:v>5.5902404321628669E-3</c:v>
                </c:pt>
                <c:pt idx="124">
                  <c:v>6.7573965630124038E-3</c:v>
                </c:pt>
                <c:pt idx="125">
                  <c:v>7.3960632678051379E-3</c:v>
                </c:pt>
                <c:pt idx="126">
                  <c:v>6.4682511026940004E-3</c:v>
                </c:pt>
                <c:pt idx="127">
                  <c:v>6.5990937895899311E-3</c:v>
                </c:pt>
                <c:pt idx="128">
                  <c:v>7.6443326079794023E-3</c:v>
                </c:pt>
                <c:pt idx="129">
                  <c:v>8.4830505912122378E-3</c:v>
                </c:pt>
                <c:pt idx="130">
                  <c:v>9.6118863785902287E-3</c:v>
                </c:pt>
                <c:pt idx="131">
                  <c:v>1.1539871727280659E-2</c:v>
                </c:pt>
                <c:pt idx="132">
                  <c:v>1.4629576353245207E-2</c:v>
                </c:pt>
                <c:pt idx="133">
                  <c:v>1.7922847399516328E-2</c:v>
                </c:pt>
                <c:pt idx="134">
                  <c:v>1.9801041487314357E-2</c:v>
                </c:pt>
                <c:pt idx="135">
                  <c:v>2.0997505099726716E-2</c:v>
                </c:pt>
                <c:pt idx="136">
                  <c:v>2.1540338451312979E-2</c:v>
                </c:pt>
                <c:pt idx="137">
                  <c:v>2.0951108006215729E-2</c:v>
                </c:pt>
                <c:pt idx="138">
                  <c:v>1.9727731804689935E-2</c:v>
                </c:pt>
                <c:pt idx="139">
                  <c:v>1.8465578495644602E-2</c:v>
                </c:pt>
                <c:pt idx="140">
                  <c:v>1.8387932089542296E-2</c:v>
                </c:pt>
                <c:pt idx="141">
                  <c:v>1.8253001147494469E-2</c:v>
                </c:pt>
                <c:pt idx="142">
                  <c:v>1.8980158303523398E-2</c:v>
                </c:pt>
                <c:pt idx="143">
                  <c:v>1.9949758007533219E-2</c:v>
                </c:pt>
                <c:pt idx="144">
                  <c:v>2.0662611935416703E-2</c:v>
                </c:pt>
                <c:pt idx="145">
                  <c:v>2.1201527124068458E-2</c:v>
                </c:pt>
                <c:pt idx="146">
                  <c:v>2.1418805350539267E-2</c:v>
                </c:pt>
                <c:pt idx="147">
                  <c:v>2.2117201970914602E-2</c:v>
                </c:pt>
                <c:pt idx="148">
                  <c:v>2.3067677675925213E-2</c:v>
                </c:pt>
                <c:pt idx="149">
                  <c:v>2.4382400806001774E-2</c:v>
                </c:pt>
                <c:pt idx="150">
                  <c:v>2.5995115451315054E-2</c:v>
                </c:pt>
                <c:pt idx="151">
                  <c:v>2.6850776623438228E-2</c:v>
                </c:pt>
                <c:pt idx="152">
                  <c:v>2.6666678511043169E-2</c:v>
                </c:pt>
                <c:pt idx="153">
                  <c:v>2.6889176479159449E-2</c:v>
                </c:pt>
                <c:pt idx="154">
                  <c:v>2.5883320871193716E-2</c:v>
                </c:pt>
                <c:pt idx="155">
                  <c:v>2.4183247695390968E-2</c:v>
                </c:pt>
                <c:pt idx="156">
                  <c:v>2.1435069771137776E-2</c:v>
                </c:pt>
                <c:pt idx="157">
                  <c:v>1.9134357105689448E-2</c:v>
                </c:pt>
              </c:numCache>
            </c:numRef>
          </c:val>
          <c:smooth val="0"/>
          <c:extLst>
            <c:ext xmlns:c16="http://schemas.microsoft.com/office/drawing/2014/chart" uri="{C3380CC4-5D6E-409C-BE32-E72D297353CC}">
              <c16:uniqueId val="{00000006-F296-4FE9-935E-197725DF3265}"/>
            </c:ext>
          </c:extLst>
        </c:ser>
        <c:ser>
          <c:idx val="5"/>
          <c:order val="5"/>
          <c:spPr>
            <a:ln w="28575" cap="rnd">
              <a:solidFill>
                <a:schemeClr val="tx1"/>
              </a:solidFill>
              <a:round/>
            </a:ln>
            <a:effectLst/>
          </c:spPr>
          <c:marker>
            <c:symbol val="none"/>
          </c:marker>
          <c:cat>
            <c:numRef>
              <c:f>'14-CPI'!$CK$1:$IL$1</c:f>
              <c:numCache>
                <c:formatCode>mmm\-yy</c:formatCode>
                <c:ptCount val="158"/>
                <c:pt idx="0">
                  <c:v>38748</c:v>
                </c:pt>
                <c:pt idx="1">
                  <c:v>38776</c:v>
                </c:pt>
                <c:pt idx="2">
                  <c:v>38807</c:v>
                </c:pt>
                <c:pt idx="3">
                  <c:v>38837</c:v>
                </c:pt>
                <c:pt idx="4">
                  <c:v>38868</c:v>
                </c:pt>
                <c:pt idx="5">
                  <c:v>38898</c:v>
                </c:pt>
                <c:pt idx="6">
                  <c:v>38929</c:v>
                </c:pt>
                <c:pt idx="7">
                  <c:v>38960</c:v>
                </c:pt>
                <c:pt idx="8">
                  <c:v>38990</c:v>
                </c:pt>
                <c:pt idx="9">
                  <c:v>39021</c:v>
                </c:pt>
                <c:pt idx="10">
                  <c:v>39051</c:v>
                </c:pt>
                <c:pt idx="11">
                  <c:v>39082</c:v>
                </c:pt>
                <c:pt idx="12">
                  <c:v>39113</c:v>
                </c:pt>
                <c:pt idx="13">
                  <c:v>39141</c:v>
                </c:pt>
                <c:pt idx="14">
                  <c:v>39172</c:v>
                </c:pt>
                <c:pt idx="15">
                  <c:v>39202</c:v>
                </c:pt>
                <c:pt idx="16">
                  <c:v>39233</c:v>
                </c:pt>
                <c:pt idx="17">
                  <c:v>39263</c:v>
                </c:pt>
                <c:pt idx="18">
                  <c:v>39294</c:v>
                </c:pt>
                <c:pt idx="19">
                  <c:v>39325</c:v>
                </c:pt>
                <c:pt idx="20">
                  <c:v>39355</c:v>
                </c:pt>
                <c:pt idx="21">
                  <c:v>39386</c:v>
                </c:pt>
                <c:pt idx="22">
                  <c:v>39416</c:v>
                </c:pt>
                <c:pt idx="23">
                  <c:v>39447</c:v>
                </c:pt>
                <c:pt idx="24">
                  <c:v>39478</c:v>
                </c:pt>
                <c:pt idx="25">
                  <c:v>39507</c:v>
                </c:pt>
                <c:pt idx="26">
                  <c:v>39538</c:v>
                </c:pt>
                <c:pt idx="27">
                  <c:v>39568</c:v>
                </c:pt>
                <c:pt idx="28">
                  <c:v>39599</c:v>
                </c:pt>
                <c:pt idx="29">
                  <c:v>39629</c:v>
                </c:pt>
                <c:pt idx="30">
                  <c:v>39660</c:v>
                </c:pt>
                <c:pt idx="31">
                  <c:v>39691</c:v>
                </c:pt>
                <c:pt idx="32">
                  <c:v>39721</c:v>
                </c:pt>
                <c:pt idx="33">
                  <c:v>39752</c:v>
                </c:pt>
                <c:pt idx="34">
                  <c:v>39782</c:v>
                </c:pt>
                <c:pt idx="35">
                  <c:v>39813</c:v>
                </c:pt>
                <c:pt idx="36">
                  <c:v>39844</c:v>
                </c:pt>
                <c:pt idx="37">
                  <c:v>39872</c:v>
                </c:pt>
                <c:pt idx="38">
                  <c:v>39903</c:v>
                </c:pt>
                <c:pt idx="39">
                  <c:v>39933</c:v>
                </c:pt>
                <c:pt idx="40">
                  <c:v>39964</c:v>
                </c:pt>
                <c:pt idx="41">
                  <c:v>39994</c:v>
                </c:pt>
                <c:pt idx="42">
                  <c:v>40025</c:v>
                </c:pt>
                <c:pt idx="43">
                  <c:v>40056</c:v>
                </c:pt>
                <c:pt idx="44">
                  <c:v>40086</c:v>
                </c:pt>
                <c:pt idx="45">
                  <c:v>40117</c:v>
                </c:pt>
                <c:pt idx="46">
                  <c:v>40147</c:v>
                </c:pt>
                <c:pt idx="47">
                  <c:v>40178</c:v>
                </c:pt>
                <c:pt idx="48">
                  <c:v>40209</c:v>
                </c:pt>
                <c:pt idx="49">
                  <c:v>40237</c:v>
                </c:pt>
                <c:pt idx="50">
                  <c:v>40268</c:v>
                </c:pt>
                <c:pt idx="51">
                  <c:v>40298</c:v>
                </c:pt>
                <c:pt idx="52">
                  <c:v>40329</c:v>
                </c:pt>
                <c:pt idx="53">
                  <c:v>40359</c:v>
                </c:pt>
                <c:pt idx="54">
                  <c:v>40390</c:v>
                </c:pt>
                <c:pt idx="55">
                  <c:v>40421</c:v>
                </c:pt>
                <c:pt idx="56">
                  <c:v>40451</c:v>
                </c:pt>
                <c:pt idx="57">
                  <c:v>40482</c:v>
                </c:pt>
                <c:pt idx="58">
                  <c:v>40512</c:v>
                </c:pt>
                <c:pt idx="59">
                  <c:v>40543</c:v>
                </c:pt>
                <c:pt idx="60">
                  <c:v>40574</c:v>
                </c:pt>
                <c:pt idx="61">
                  <c:v>40602</c:v>
                </c:pt>
                <c:pt idx="62">
                  <c:v>40633</c:v>
                </c:pt>
                <c:pt idx="63">
                  <c:v>40663</c:v>
                </c:pt>
                <c:pt idx="64">
                  <c:v>40694</c:v>
                </c:pt>
                <c:pt idx="65">
                  <c:v>40724</c:v>
                </c:pt>
                <c:pt idx="66">
                  <c:v>40755</c:v>
                </c:pt>
                <c:pt idx="67">
                  <c:v>40786</c:v>
                </c:pt>
                <c:pt idx="68">
                  <c:v>40816</c:v>
                </c:pt>
                <c:pt idx="69">
                  <c:v>40847</c:v>
                </c:pt>
                <c:pt idx="70">
                  <c:v>40877</c:v>
                </c:pt>
                <c:pt idx="71">
                  <c:v>40908</c:v>
                </c:pt>
                <c:pt idx="72">
                  <c:v>40939</c:v>
                </c:pt>
                <c:pt idx="73">
                  <c:v>40968</c:v>
                </c:pt>
                <c:pt idx="74">
                  <c:v>40999</c:v>
                </c:pt>
                <c:pt idx="75">
                  <c:v>41029</c:v>
                </c:pt>
                <c:pt idx="76">
                  <c:v>41060</c:v>
                </c:pt>
                <c:pt idx="77">
                  <c:v>41090</c:v>
                </c:pt>
                <c:pt idx="78">
                  <c:v>41121</c:v>
                </c:pt>
                <c:pt idx="79">
                  <c:v>41152</c:v>
                </c:pt>
                <c:pt idx="80">
                  <c:v>41182</c:v>
                </c:pt>
                <c:pt idx="81">
                  <c:v>41213</c:v>
                </c:pt>
                <c:pt idx="82">
                  <c:v>41243</c:v>
                </c:pt>
                <c:pt idx="83">
                  <c:v>41274</c:v>
                </c:pt>
                <c:pt idx="84">
                  <c:v>41305</c:v>
                </c:pt>
                <c:pt idx="85">
                  <c:v>41333</c:v>
                </c:pt>
                <c:pt idx="86">
                  <c:v>41364</c:v>
                </c:pt>
                <c:pt idx="87">
                  <c:v>41394</c:v>
                </c:pt>
                <c:pt idx="88">
                  <c:v>41425</c:v>
                </c:pt>
                <c:pt idx="89">
                  <c:v>41455</c:v>
                </c:pt>
                <c:pt idx="90">
                  <c:v>41486</c:v>
                </c:pt>
                <c:pt idx="91">
                  <c:v>41517</c:v>
                </c:pt>
                <c:pt idx="92">
                  <c:v>41547</c:v>
                </c:pt>
                <c:pt idx="93">
                  <c:v>41578</c:v>
                </c:pt>
                <c:pt idx="94">
                  <c:v>41608</c:v>
                </c:pt>
                <c:pt idx="95">
                  <c:v>41639</c:v>
                </c:pt>
                <c:pt idx="96">
                  <c:v>41670</c:v>
                </c:pt>
                <c:pt idx="97">
                  <c:v>41698</c:v>
                </c:pt>
                <c:pt idx="98">
                  <c:v>41729</c:v>
                </c:pt>
                <c:pt idx="99">
                  <c:v>41759</c:v>
                </c:pt>
                <c:pt idx="100">
                  <c:v>41790</c:v>
                </c:pt>
                <c:pt idx="101">
                  <c:v>41820</c:v>
                </c:pt>
                <c:pt idx="102">
                  <c:v>41851</c:v>
                </c:pt>
                <c:pt idx="103">
                  <c:v>41882</c:v>
                </c:pt>
                <c:pt idx="104">
                  <c:v>41912</c:v>
                </c:pt>
                <c:pt idx="105">
                  <c:v>41943</c:v>
                </c:pt>
                <c:pt idx="106">
                  <c:v>41973</c:v>
                </c:pt>
                <c:pt idx="107">
                  <c:v>42004</c:v>
                </c:pt>
                <c:pt idx="108">
                  <c:v>42035</c:v>
                </c:pt>
                <c:pt idx="109">
                  <c:v>42063</c:v>
                </c:pt>
                <c:pt idx="110">
                  <c:v>42094</c:v>
                </c:pt>
                <c:pt idx="111">
                  <c:v>42124</c:v>
                </c:pt>
                <c:pt idx="112">
                  <c:v>42155</c:v>
                </c:pt>
                <c:pt idx="113">
                  <c:v>42185</c:v>
                </c:pt>
                <c:pt idx="114">
                  <c:v>42216</c:v>
                </c:pt>
                <c:pt idx="115">
                  <c:v>42247</c:v>
                </c:pt>
                <c:pt idx="116">
                  <c:v>42277</c:v>
                </c:pt>
                <c:pt idx="117">
                  <c:v>42308</c:v>
                </c:pt>
                <c:pt idx="118">
                  <c:v>42338</c:v>
                </c:pt>
                <c:pt idx="119">
                  <c:v>42369</c:v>
                </c:pt>
                <c:pt idx="120">
                  <c:v>42400</c:v>
                </c:pt>
                <c:pt idx="121">
                  <c:v>42429</c:v>
                </c:pt>
                <c:pt idx="122">
                  <c:v>42460</c:v>
                </c:pt>
                <c:pt idx="123">
                  <c:v>42490</c:v>
                </c:pt>
                <c:pt idx="124">
                  <c:v>42521</c:v>
                </c:pt>
                <c:pt idx="125">
                  <c:v>42551</c:v>
                </c:pt>
                <c:pt idx="126">
                  <c:v>42582</c:v>
                </c:pt>
                <c:pt idx="127">
                  <c:v>42613</c:v>
                </c:pt>
                <c:pt idx="128">
                  <c:v>42643</c:v>
                </c:pt>
                <c:pt idx="129">
                  <c:v>42674</c:v>
                </c:pt>
                <c:pt idx="130">
                  <c:v>42704</c:v>
                </c:pt>
                <c:pt idx="131">
                  <c:v>42735</c:v>
                </c:pt>
                <c:pt idx="132">
                  <c:v>42766</c:v>
                </c:pt>
                <c:pt idx="133">
                  <c:v>42794</c:v>
                </c:pt>
                <c:pt idx="134">
                  <c:v>42825</c:v>
                </c:pt>
                <c:pt idx="135">
                  <c:v>42855</c:v>
                </c:pt>
                <c:pt idx="136">
                  <c:v>42886</c:v>
                </c:pt>
                <c:pt idx="137">
                  <c:v>42916</c:v>
                </c:pt>
                <c:pt idx="138">
                  <c:v>42947</c:v>
                </c:pt>
                <c:pt idx="139">
                  <c:v>42978</c:v>
                </c:pt>
                <c:pt idx="140">
                  <c:v>43008</c:v>
                </c:pt>
                <c:pt idx="141">
                  <c:v>43039</c:v>
                </c:pt>
                <c:pt idx="142">
                  <c:v>43069</c:v>
                </c:pt>
                <c:pt idx="143">
                  <c:v>43100</c:v>
                </c:pt>
                <c:pt idx="144" formatCode="d\-mmm\-yy">
                  <c:v>43131</c:v>
                </c:pt>
                <c:pt idx="145" formatCode="d\-mmm\-yy">
                  <c:v>43159</c:v>
                </c:pt>
                <c:pt idx="146" formatCode="d\-mmm\-yy">
                  <c:v>43190</c:v>
                </c:pt>
                <c:pt idx="147" formatCode="d\-mmm\-yy">
                  <c:v>43220</c:v>
                </c:pt>
                <c:pt idx="148" formatCode="d\-mmm\-yy">
                  <c:v>43251</c:v>
                </c:pt>
                <c:pt idx="149" formatCode="d\-mmm\-yy">
                  <c:v>43281</c:v>
                </c:pt>
                <c:pt idx="150" formatCode="d\-mmm\-yy">
                  <c:v>43312</c:v>
                </c:pt>
                <c:pt idx="151" formatCode="d\-mmm\-yy">
                  <c:v>43343</c:v>
                </c:pt>
                <c:pt idx="152" formatCode="d\-mmm\-yy">
                  <c:v>43373</c:v>
                </c:pt>
                <c:pt idx="153" formatCode="d\-mmm\-yy">
                  <c:v>43404</c:v>
                </c:pt>
                <c:pt idx="154" formatCode="d\-mmm\-yy">
                  <c:v>43434</c:v>
                </c:pt>
                <c:pt idx="155" formatCode="d\-mmm\-yy">
                  <c:v>43465</c:v>
                </c:pt>
                <c:pt idx="156" formatCode="d\-mmm\-yy">
                  <c:v>43496</c:v>
                </c:pt>
                <c:pt idx="157" formatCode="d\-mmm\-yy">
                  <c:v>43524</c:v>
                </c:pt>
              </c:numCache>
            </c:numRef>
          </c:cat>
          <c:val>
            <c:numRef>
              <c:f>'14-CPI'!$CK$27:$IL$27</c:f>
              <c:numCache>
                <c:formatCode>0.00%</c:formatCode>
                <c:ptCount val="158"/>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numCache>
            </c:numRef>
          </c:val>
          <c:smooth val="0"/>
          <c:extLst>
            <c:ext xmlns:c16="http://schemas.microsoft.com/office/drawing/2014/chart" uri="{C3380CC4-5D6E-409C-BE32-E72D297353CC}">
              <c16:uniqueId val="{00000007-F296-4FE9-935E-197725DF3265}"/>
            </c:ext>
          </c:extLst>
        </c:ser>
        <c:dLbls>
          <c:showLegendKey val="0"/>
          <c:showVal val="0"/>
          <c:showCatName val="0"/>
          <c:showSerName val="0"/>
          <c:showPercent val="0"/>
          <c:showBubbleSize val="0"/>
        </c:dLbls>
        <c:smooth val="0"/>
        <c:axId val="608170464"/>
        <c:axId val="608179088"/>
      </c:lineChart>
      <c:dateAx>
        <c:axId val="608170464"/>
        <c:scaling>
          <c:orientation val="minMax"/>
          <c:min val="38749"/>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08179088"/>
        <c:crosses val="autoZero"/>
        <c:auto val="1"/>
        <c:lblOffset val="100"/>
        <c:baseTimeUnit val="months"/>
        <c:majorUnit val="6"/>
        <c:majorTimeUnit val="months"/>
      </c:dateAx>
      <c:valAx>
        <c:axId val="60817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608170464"/>
        <c:crosses val="autoZero"/>
        <c:crossBetween val="between"/>
      </c:valAx>
      <c:spPr>
        <a:noFill/>
        <a:ln>
          <a:noFill/>
        </a:ln>
        <a:effectLst/>
      </c:spPr>
    </c:plotArea>
    <c:legend>
      <c:legendPos val="b"/>
      <c:legendEntry>
        <c:idx val="5"/>
        <c:delete val="1"/>
      </c:legendEntry>
      <c:layout>
        <c:manualLayout>
          <c:xMode val="edge"/>
          <c:yMode val="edge"/>
          <c:x val="0"/>
          <c:y val="0.90028325690723909"/>
          <c:w val="1"/>
          <c:h val="7.211999879127666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r>
              <a:rPr lang="en-US" sz="1400" b="1" dirty="0"/>
              <a:t>10-Year Treasury Bond Yields </a:t>
            </a:r>
          </a:p>
        </c:rich>
      </c:tx>
      <c:layout>
        <c:manualLayout>
          <c:xMode val="edge"/>
          <c:yMode val="edge"/>
          <c:x val="0.3087410852328094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0.10687928251871327"/>
          <c:y val="0.12059648898346692"/>
          <c:w val="0.87029586692115479"/>
          <c:h val="0.46566827930593557"/>
        </c:manualLayout>
      </c:layout>
      <c:lineChart>
        <c:grouping val="standard"/>
        <c:varyColors val="0"/>
        <c:ser>
          <c:idx val="0"/>
          <c:order val="0"/>
          <c:tx>
            <c:v>Germany</c:v>
          </c:tx>
          <c:spPr>
            <a:ln w="28575" cap="rnd">
              <a:solidFill>
                <a:srgbClr val="48A1FA"/>
              </a:solidFill>
              <a:round/>
            </a:ln>
            <a:effectLst/>
          </c:spPr>
          <c:marker>
            <c:symbol val="none"/>
          </c:marker>
          <c:cat>
            <c:numRef>
              <c:f>'German Bund'!$A$273:$A$879</c:f>
              <c:numCache>
                <c:formatCode>d\-mmm\-yy</c:formatCode>
                <c:ptCount val="60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42812</c:v>
                </c:pt>
                <c:pt idx="56">
                  <c:v>42814</c:v>
                </c:pt>
                <c:pt idx="57">
                  <c:v>42815</c:v>
                </c:pt>
                <c:pt idx="58">
                  <c:v>42816</c:v>
                </c:pt>
                <c:pt idx="59">
                  <c:v>42817</c:v>
                </c:pt>
                <c:pt idx="60">
                  <c:v>42818</c:v>
                </c:pt>
                <c:pt idx="61">
                  <c:v>42820</c:v>
                </c:pt>
                <c:pt idx="62">
                  <c:v>42821</c:v>
                </c:pt>
                <c:pt idx="63">
                  <c:v>42822</c:v>
                </c:pt>
                <c:pt idx="64">
                  <c:v>42823</c:v>
                </c:pt>
                <c:pt idx="65">
                  <c:v>42824</c:v>
                </c:pt>
                <c:pt idx="66">
                  <c:v>42825</c:v>
                </c:pt>
                <c:pt idx="67">
                  <c:v>42828</c:v>
                </c:pt>
                <c:pt idx="68">
                  <c:v>42829</c:v>
                </c:pt>
                <c:pt idx="69">
                  <c:v>42830</c:v>
                </c:pt>
                <c:pt idx="70">
                  <c:v>42831</c:v>
                </c:pt>
                <c:pt idx="71">
                  <c:v>42832</c:v>
                </c:pt>
                <c:pt idx="72">
                  <c:v>42835</c:v>
                </c:pt>
                <c:pt idx="73">
                  <c:v>42836</c:v>
                </c:pt>
                <c:pt idx="74">
                  <c:v>42837</c:v>
                </c:pt>
                <c:pt idx="75">
                  <c:v>42838</c:v>
                </c:pt>
                <c:pt idx="76">
                  <c:v>42839</c:v>
                </c:pt>
                <c:pt idx="77">
                  <c:v>42842</c:v>
                </c:pt>
                <c:pt idx="78">
                  <c:v>42843</c:v>
                </c:pt>
                <c:pt idx="79">
                  <c:v>42844</c:v>
                </c:pt>
                <c:pt idx="80">
                  <c:v>42845</c:v>
                </c:pt>
                <c:pt idx="81">
                  <c:v>42846</c:v>
                </c:pt>
                <c:pt idx="82">
                  <c:v>42847</c:v>
                </c:pt>
                <c:pt idx="83">
                  <c:v>42849</c:v>
                </c:pt>
                <c:pt idx="84">
                  <c:v>42850</c:v>
                </c:pt>
                <c:pt idx="85">
                  <c:v>42851</c:v>
                </c:pt>
                <c:pt idx="86">
                  <c:v>42852</c:v>
                </c:pt>
                <c:pt idx="87">
                  <c:v>42853</c:v>
                </c:pt>
                <c:pt idx="88">
                  <c:v>42856</c:v>
                </c:pt>
                <c:pt idx="89">
                  <c:v>42857</c:v>
                </c:pt>
                <c:pt idx="90">
                  <c:v>42858</c:v>
                </c:pt>
                <c:pt idx="91">
                  <c:v>42859</c:v>
                </c:pt>
                <c:pt idx="92">
                  <c:v>42860</c:v>
                </c:pt>
                <c:pt idx="93">
                  <c:v>42862</c:v>
                </c:pt>
                <c:pt idx="94">
                  <c:v>42863</c:v>
                </c:pt>
                <c:pt idx="95">
                  <c:v>42864</c:v>
                </c:pt>
                <c:pt idx="96">
                  <c:v>42865</c:v>
                </c:pt>
                <c:pt idx="97">
                  <c:v>42866</c:v>
                </c:pt>
                <c:pt idx="98">
                  <c:v>42867</c:v>
                </c:pt>
                <c:pt idx="99">
                  <c:v>42870</c:v>
                </c:pt>
                <c:pt idx="100">
                  <c:v>42871</c:v>
                </c:pt>
                <c:pt idx="101">
                  <c:v>42872</c:v>
                </c:pt>
                <c:pt idx="102">
                  <c:v>42873</c:v>
                </c:pt>
                <c:pt idx="103">
                  <c:v>42874</c:v>
                </c:pt>
                <c:pt idx="104">
                  <c:v>42877</c:v>
                </c:pt>
                <c:pt idx="105">
                  <c:v>42878</c:v>
                </c:pt>
                <c:pt idx="106">
                  <c:v>42879</c:v>
                </c:pt>
                <c:pt idx="107">
                  <c:v>42880</c:v>
                </c:pt>
                <c:pt idx="108">
                  <c:v>42881</c:v>
                </c:pt>
                <c:pt idx="109">
                  <c:v>42884</c:v>
                </c:pt>
                <c:pt idx="110">
                  <c:v>42885</c:v>
                </c:pt>
                <c:pt idx="111">
                  <c:v>42886</c:v>
                </c:pt>
                <c:pt idx="112">
                  <c:v>42887</c:v>
                </c:pt>
                <c:pt idx="113">
                  <c:v>42888</c:v>
                </c:pt>
                <c:pt idx="114">
                  <c:v>42891</c:v>
                </c:pt>
                <c:pt idx="115">
                  <c:v>42892</c:v>
                </c:pt>
                <c:pt idx="116">
                  <c:v>42893</c:v>
                </c:pt>
                <c:pt idx="117">
                  <c:v>42894</c:v>
                </c:pt>
                <c:pt idx="118">
                  <c:v>42895</c:v>
                </c:pt>
                <c:pt idx="119">
                  <c:v>42898</c:v>
                </c:pt>
                <c:pt idx="120">
                  <c:v>42899</c:v>
                </c:pt>
                <c:pt idx="121">
                  <c:v>42900</c:v>
                </c:pt>
                <c:pt idx="122">
                  <c:v>42901</c:v>
                </c:pt>
                <c:pt idx="123">
                  <c:v>42902</c:v>
                </c:pt>
                <c:pt idx="124">
                  <c:v>42903</c:v>
                </c:pt>
                <c:pt idx="125">
                  <c:v>42904</c:v>
                </c:pt>
                <c:pt idx="126">
                  <c:v>42905</c:v>
                </c:pt>
                <c:pt idx="127">
                  <c:v>42906</c:v>
                </c:pt>
                <c:pt idx="128">
                  <c:v>42907</c:v>
                </c:pt>
                <c:pt idx="129">
                  <c:v>42908</c:v>
                </c:pt>
                <c:pt idx="130">
                  <c:v>42909</c:v>
                </c:pt>
                <c:pt idx="131">
                  <c:v>42911</c:v>
                </c:pt>
                <c:pt idx="132">
                  <c:v>42912</c:v>
                </c:pt>
                <c:pt idx="133">
                  <c:v>42913</c:v>
                </c:pt>
                <c:pt idx="134">
                  <c:v>42914</c:v>
                </c:pt>
                <c:pt idx="135">
                  <c:v>42915</c:v>
                </c:pt>
                <c:pt idx="136">
                  <c:v>42916</c:v>
                </c:pt>
                <c:pt idx="137">
                  <c:v>42917</c:v>
                </c:pt>
                <c:pt idx="138">
                  <c:v>42918</c:v>
                </c:pt>
                <c:pt idx="139">
                  <c:v>42919</c:v>
                </c:pt>
                <c:pt idx="140">
                  <c:v>42920</c:v>
                </c:pt>
                <c:pt idx="141">
                  <c:v>42921</c:v>
                </c:pt>
                <c:pt idx="142">
                  <c:v>42922</c:v>
                </c:pt>
                <c:pt idx="143">
                  <c:v>42923</c:v>
                </c:pt>
                <c:pt idx="144">
                  <c:v>42924</c:v>
                </c:pt>
                <c:pt idx="145">
                  <c:v>42926</c:v>
                </c:pt>
                <c:pt idx="146">
                  <c:v>42927</c:v>
                </c:pt>
                <c:pt idx="147">
                  <c:v>42928</c:v>
                </c:pt>
                <c:pt idx="148">
                  <c:v>42929</c:v>
                </c:pt>
                <c:pt idx="149">
                  <c:v>42930</c:v>
                </c:pt>
                <c:pt idx="150">
                  <c:v>42932</c:v>
                </c:pt>
                <c:pt idx="151">
                  <c:v>42933</c:v>
                </c:pt>
                <c:pt idx="152">
                  <c:v>42934</c:v>
                </c:pt>
                <c:pt idx="153">
                  <c:v>42935</c:v>
                </c:pt>
                <c:pt idx="154">
                  <c:v>42936</c:v>
                </c:pt>
                <c:pt idx="155">
                  <c:v>42937</c:v>
                </c:pt>
                <c:pt idx="156">
                  <c:v>42940</c:v>
                </c:pt>
                <c:pt idx="157">
                  <c:v>42941</c:v>
                </c:pt>
                <c:pt idx="158">
                  <c:v>42942</c:v>
                </c:pt>
                <c:pt idx="159">
                  <c:v>42943</c:v>
                </c:pt>
                <c:pt idx="160">
                  <c:v>42944</c:v>
                </c:pt>
                <c:pt idx="161">
                  <c:v>42947</c:v>
                </c:pt>
                <c:pt idx="162">
                  <c:v>42948</c:v>
                </c:pt>
                <c:pt idx="163">
                  <c:v>42949</c:v>
                </c:pt>
                <c:pt idx="164">
                  <c:v>42950</c:v>
                </c:pt>
                <c:pt idx="165">
                  <c:v>42951</c:v>
                </c:pt>
                <c:pt idx="166">
                  <c:v>42953</c:v>
                </c:pt>
                <c:pt idx="167">
                  <c:v>42954</c:v>
                </c:pt>
                <c:pt idx="168">
                  <c:v>42955</c:v>
                </c:pt>
                <c:pt idx="169">
                  <c:v>42956</c:v>
                </c:pt>
                <c:pt idx="170">
                  <c:v>42957</c:v>
                </c:pt>
                <c:pt idx="171">
                  <c:v>42958</c:v>
                </c:pt>
                <c:pt idx="172">
                  <c:v>42961</c:v>
                </c:pt>
                <c:pt idx="173">
                  <c:v>42962</c:v>
                </c:pt>
                <c:pt idx="174">
                  <c:v>42963</c:v>
                </c:pt>
                <c:pt idx="175">
                  <c:v>42964</c:v>
                </c:pt>
                <c:pt idx="176">
                  <c:v>42965</c:v>
                </c:pt>
                <c:pt idx="177">
                  <c:v>42968</c:v>
                </c:pt>
                <c:pt idx="178">
                  <c:v>42969</c:v>
                </c:pt>
                <c:pt idx="179">
                  <c:v>42970</c:v>
                </c:pt>
                <c:pt idx="180">
                  <c:v>42971</c:v>
                </c:pt>
                <c:pt idx="181">
                  <c:v>42972</c:v>
                </c:pt>
                <c:pt idx="182">
                  <c:v>42975</c:v>
                </c:pt>
                <c:pt idx="183">
                  <c:v>42976</c:v>
                </c:pt>
                <c:pt idx="184">
                  <c:v>42977</c:v>
                </c:pt>
                <c:pt idx="185">
                  <c:v>42978</c:v>
                </c:pt>
                <c:pt idx="186">
                  <c:v>42979</c:v>
                </c:pt>
                <c:pt idx="187">
                  <c:v>42982</c:v>
                </c:pt>
                <c:pt idx="188">
                  <c:v>42983</c:v>
                </c:pt>
                <c:pt idx="189">
                  <c:v>42984</c:v>
                </c:pt>
                <c:pt idx="190">
                  <c:v>42985</c:v>
                </c:pt>
                <c:pt idx="191">
                  <c:v>42986</c:v>
                </c:pt>
                <c:pt idx="192">
                  <c:v>42989</c:v>
                </c:pt>
                <c:pt idx="193">
                  <c:v>42990</c:v>
                </c:pt>
                <c:pt idx="194">
                  <c:v>42991</c:v>
                </c:pt>
                <c:pt idx="195">
                  <c:v>42992</c:v>
                </c:pt>
                <c:pt idx="196">
                  <c:v>42993</c:v>
                </c:pt>
                <c:pt idx="197">
                  <c:v>42996</c:v>
                </c:pt>
                <c:pt idx="198">
                  <c:v>42997</c:v>
                </c:pt>
                <c:pt idx="199">
                  <c:v>42998</c:v>
                </c:pt>
                <c:pt idx="200">
                  <c:v>42999</c:v>
                </c:pt>
                <c:pt idx="201">
                  <c:v>43000</c:v>
                </c:pt>
                <c:pt idx="202">
                  <c:v>43003</c:v>
                </c:pt>
                <c:pt idx="203">
                  <c:v>43004</c:v>
                </c:pt>
                <c:pt idx="204">
                  <c:v>43005</c:v>
                </c:pt>
                <c:pt idx="205">
                  <c:v>43006</c:v>
                </c:pt>
                <c:pt idx="206">
                  <c:v>43007</c:v>
                </c:pt>
                <c:pt idx="207">
                  <c:v>43010</c:v>
                </c:pt>
                <c:pt idx="208">
                  <c:v>43011</c:v>
                </c:pt>
                <c:pt idx="209">
                  <c:v>43012</c:v>
                </c:pt>
                <c:pt idx="210">
                  <c:v>43013</c:v>
                </c:pt>
                <c:pt idx="211">
                  <c:v>43014</c:v>
                </c:pt>
                <c:pt idx="212">
                  <c:v>43017</c:v>
                </c:pt>
                <c:pt idx="213">
                  <c:v>43018</c:v>
                </c:pt>
                <c:pt idx="214">
                  <c:v>43019</c:v>
                </c:pt>
                <c:pt idx="215">
                  <c:v>43020</c:v>
                </c:pt>
                <c:pt idx="216">
                  <c:v>43021</c:v>
                </c:pt>
                <c:pt idx="217">
                  <c:v>43024</c:v>
                </c:pt>
                <c:pt idx="218">
                  <c:v>43025</c:v>
                </c:pt>
                <c:pt idx="219">
                  <c:v>43026</c:v>
                </c:pt>
                <c:pt idx="220">
                  <c:v>43027</c:v>
                </c:pt>
                <c:pt idx="221">
                  <c:v>43028</c:v>
                </c:pt>
                <c:pt idx="222">
                  <c:v>43029</c:v>
                </c:pt>
                <c:pt idx="223">
                  <c:v>43030</c:v>
                </c:pt>
                <c:pt idx="224">
                  <c:v>43031</c:v>
                </c:pt>
                <c:pt idx="225">
                  <c:v>43032</c:v>
                </c:pt>
                <c:pt idx="226">
                  <c:v>43033</c:v>
                </c:pt>
                <c:pt idx="227">
                  <c:v>43034</c:v>
                </c:pt>
                <c:pt idx="228">
                  <c:v>43035</c:v>
                </c:pt>
                <c:pt idx="229">
                  <c:v>43037</c:v>
                </c:pt>
                <c:pt idx="230">
                  <c:v>43038</c:v>
                </c:pt>
                <c:pt idx="231">
                  <c:v>43039</c:v>
                </c:pt>
                <c:pt idx="232">
                  <c:v>43040</c:v>
                </c:pt>
                <c:pt idx="233">
                  <c:v>43041</c:v>
                </c:pt>
                <c:pt idx="234">
                  <c:v>43042</c:v>
                </c:pt>
                <c:pt idx="235">
                  <c:v>43045</c:v>
                </c:pt>
                <c:pt idx="236">
                  <c:v>43046</c:v>
                </c:pt>
                <c:pt idx="237">
                  <c:v>43047</c:v>
                </c:pt>
                <c:pt idx="238">
                  <c:v>43048</c:v>
                </c:pt>
                <c:pt idx="239">
                  <c:v>43049</c:v>
                </c:pt>
                <c:pt idx="240">
                  <c:v>43052</c:v>
                </c:pt>
                <c:pt idx="241">
                  <c:v>43053</c:v>
                </c:pt>
                <c:pt idx="242">
                  <c:v>43054</c:v>
                </c:pt>
                <c:pt idx="243">
                  <c:v>43055</c:v>
                </c:pt>
                <c:pt idx="244">
                  <c:v>43056</c:v>
                </c:pt>
                <c:pt idx="245">
                  <c:v>43059</c:v>
                </c:pt>
                <c:pt idx="246">
                  <c:v>43060</c:v>
                </c:pt>
                <c:pt idx="247">
                  <c:v>43061</c:v>
                </c:pt>
                <c:pt idx="248">
                  <c:v>43062</c:v>
                </c:pt>
                <c:pt idx="249">
                  <c:v>43063</c:v>
                </c:pt>
                <c:pt idx="250">
                  <c:v>43064</c:v>
                </c:pt>
                <c:pt idx="251">
                  <c:v>43066</c:v>
                </c:pt>
                <c:pt idx="252">
                  <c:v>43067</c:v>
                </c:pt>
                <c:pt idx="253">
                  <c:v>43068</c:v>
                </c:pt>
                <c:pt idx="254">
                  <c:v>43069</c:v>
                </c:pt>
                <c:pt idx="255">
                  <c:v>43070</c:v>
                </c:pt>
                <c:pt idx="256">
                  <c:v>43073</c:v>
                </c:pt>
                <c:pt idx="257">
                  <c:v>43074</c:v>
                </c:pt>
                <c:pt idx="258">
                  <c:v>43075</c:v>
                </c:pt>
                <c:pt idx="259">
                  <c:v>43076</c:v>
                </c:pt>
                <c:pt idx="260">
                  <c:v>43077</c:v>
                </c:pt>
                <c:pt idx="261">
                  <c:v>43080</c:v>
                </c:pt>
                <c:pt idx="262">
                  <c:v>43081</c:v>
                </c:pt>
                <c:pt idx="263">
                  <c:v>43082</c:v>
                </c:pt>
                <c:pt idx="264">
                  <c:v>43083</c:v>
                </c:pt>
                <c:pt idx="265">
                  <c:v>43084</c:v>
                </c:pt>
                <c:pt idx="266">
                  <c:v>43085</c:v>
                </c:pt>
                <c:pt idx="267">
                  <c:v>43087</c:v>
                </c:pt>
                <c:pt idx="268">
                  <c:v>43088</c:v>
                </c:pt>
                <c:pt idx="269">
                  <c:v>43089</c:v>
                </c:pt>
                <c:pt idx="270">
                  <c:v>43090</c:v>
                </c:pt>
                <c:pt idx="271">
                  <c:v>43091</c:v>
                </c:pt>
                <c:pt idx="272">
                  <c:v>43094</c:v>
                </c:pt>
                <c:pt idx="273">
                  <c:v>43095</c:v>
                </c:pt>
                <c:pt idx="274">
                  <c:v>43096</c:v>
                </c:pt>
                <c:pt idx="275">
                  <c:v>43097</c:v>
                </c:pt>
                <c:pt idx="276">
                  <c:v>43098</c:v>
                </c:pt>
                <c:pt idx="277">
                  <c:v>43101</c:v>
                </c:pt>
                <c:pt idx="278">
                  <c:v>43102</c:v>
                </c:pt>
                <c:pt idx="279">
                  <c:v>43103</c:v>
                </c:pt>
                <c:pt idx="280">
                  <c:v>43104</c:v>
                </c:pt>
                <c:pt idx="281">
                  <c:v>43105</c:v>
                </c:pt>
                <c:pt idx="282">
                  <c:v>43108</c:v>
                </c:pt>
                <c:pt idx="283">
                  <c:v>43109</c:v>
                </c:pt>
                <c:pt idx="284">
                  <c:v>43110</c:v>
                </c:pt>
                <c:pt idx="285">
                  <c:v>43111</c:v>
                </c:pt>
                <c:pt idx="286">
                  <c:v>43112</c:v>
                </c:pt>
                <c:pt idx="287">
                  <c:v>43115</c:v>
                </c:pt>
                <c:pt idx="288">
                  <c:v>43116</c:v>
                </c:pt>
                <c:pt idx="289">
                  <c:v>43117</c:v>
                </c:pt>
                <c:pt idx="290">
                  <c:v>43118</c:v>
                </c:pt>
                <c:pt idx="291">
                  <c:v>43119</c:v>
                </c:pt>
                <c:pt idx="292">
                  <c:v>43122</c:v>
                </c:pt>
                <c:pt idx="293">
                  <c:v>43123</c:v>
                </c:pt>
                <c:pt idx="294">
                  <c:v>43124</c:v>
                </c:pt>
                <c:pt idx="295">
                  <c:v>43125</c:v>
                </c:pt>
                <c:pt idx="296">
                  <c:v>43126</c:v>
                </c:pt>
                <c:pt idx="297">
                  <c:v>43127</c:v>
                </c:pt>
                <c:pt idx="298">
                  <c:v>43129</c:v>
                </c:pt>
                <c:pt idx="299">
                  <c:v>43130</c:v>
                </c:pt>
                <c:pt idx="300">
                  <c:v>43131</c:v>
                </c:pt>
                <c:pt idx="301">
                  <c:v>43132</c:v>
                </c:pt>
                <c:pt idx="302">
                  <c:v>43133</c:v>
                </c:pt>
                <c:pt idx="303">
                  <c:v>43136</c:v>
                </c:pt>
                <c:pt idx="304">
                  <c:v>43137</c:v>
                </c:pt>
                <c:pt idx="305">
                  <c:v>43138</c:v>
                </c:pt>
                <c:pt idx="306">
                  <c:v>43139</c:v>
                </c:pt>
                <c:pt idx="307">
                  <c:v>43140</c:v>
                </c:pt>
                <c:pt idx="308">
                  <c:v>43143</c:v>
                </c:pt>
                <c:pt idx="309">
                  <c:v>43144</c:v>
                </c:pt>
                <c:pt idx="310">
                  <c:v>43145</c:v>
                </c:pt>
                <c:pt idx="311">
                  <c:v>43146</c:v>
                </c:pt>
                <c:pt idx="312">
                  <c:v>43147</c:v>
                </c:pt>
                <c:pt idx="313">
                  <c:v>43149</c:v>
                </c:pt>
                <c:pt idx="314">
                  <c:v>43150</c:v>
                </c:pt>
                <c:pt idx="315">
                  <c:v>43151</c:v>
                </c:pt>
                <c:pt idx="316">
                  <c:v>43152</c:v>
                </c:pt>
                <c:pt idx="317">
                  <c:v>43153</c:v>
                </c:pt>
                <c:pt idx="318">
                  <c:v>43154</c:v>
                </c:pt>
                <c:pt idx="319">
                  <c:v>43157</c:v>
                </c:pt>
                <c:pt idx="320">
                  <c:v>43158</c:v>
                </c:pt>
                <c:pt idx="321">
                  <c:v>43159</c:v>
                </c:pt>
                <c:pt idx="322">
                  <c:v>43160</c:v>
                </c:pt>
                <c:pt idx="323">
                  <c:v>43161</c:v>
                </c:pt>
                <c:pt idx="324">
                  <c:v>43164</c:v>
                </c:pt>
                <c:pt idx="325">
                  <c:v>43165</c:v>
                </c:pt>
                <c:pt idx="326">
                  <c:v>43166</c:v>
                </c:pt>
                <c:pt idx="327">
                  <c:v>43167</c:v>
                </c:pt>
                <c:pt idx="328">
                  <c:v>43168</c:v>
                </c:pt>
                <c:pt idx="329">
                  <c:v>43171</c:v>
                </c:pt>
                <c:pt idx="330">
                  <c:v>43172</c:v>
                </c:pt>
                <c:pt idx="331">
                  <c:v>43173</c:v>
                </c:pt>
                <c:pt idx="332">
                  <c:v>43174</c:v>
                </c:pt>
                <c:pt idx="333">
                  <c:v>43175</c:v>
                </c:pt>
                <c:pt idx="334">
                  <c:v>43178</c:v>
                </c:pt>
                <c:pt idx="335">
                  <c:v>43179</c:v>
                </c:pt>
                <c:pt idx="336">
                  <c:v>43180</c:v>
                </c:pt>
                <c:pt idx="337">
                  <c:v>43181</c:v>
                </c:pt>
                <c:pt idx="338">
                  <c:v>43182</c:v>
                </c:pt>
                <c:pt idx="339">
                  <c:v>43183</c:v>
                </c:pt>
                <c:pt idx="340">
                  <c:v>43185</c:v>
                </c:pt>
                <c:pt idx="341">
                  <c:v>43186</c:v>
                </c:pt>
                <c:pt idx="342">
                  <c:v>43187</c:v>
                </c:pt>
                <c:pt idx="343">
                  <c:v>43188</c:v>
                </c:pt>
                <c:pt idx="344">
                  <c:v>43189</c:v>
                </c:pt>
                <c:pt idx="345">
                  <c:v>43193</c:v>
                </c:pt>
                <c:pt idx="346">
                  <c:v>43194</c:v>
                </c:pt>
                <c:pt idx="347">
                  <c:v>43195</c:v>
                </c:pt>
                <c:pt idx="348">
                  <c:v>43196</c:v>
                </c:pt>
                <c:pt idx="349">
                  <c:v>43199</c:v>
                </c:pt>
                <c:pt idx="350">
                  <c:v>43200</c:v>
                </c:pt>
                <c:pt idx="351">
                  <c:v>43201</c:v>
                </c:pt>
                <c:pt idx="352">
                  <c:v>43202</c:v>
                </c:pt>
                <c:pt idx="353">
                  <c:v>43203</c:v>
                </c:pt>
                <c:pt idx="354">
                  <c:v>43204</c:v>
                </c:pt>
                <c:pt idx="355">
                  <c:v>43206</c:v>
                </c:pt>
                <c:pt idx="356">
                  <c:v>43207</c:v>
                </c:pt>
                <c:pt idx="357">
                  <c:v>43208</c:v>
                </c:pt>
                <c:pt idx="358">
                  <c:v>43209</c:v>
                </c:pt>
                <c:pt idx="359">
                  <c:v>43210</c:v>
                </c:pt>
                <c:pt idx="360">
                  <c:v>43213</c:v>
                </c:pt>
                <c:pt idx="361">
                  <c:v>43214</c:v>
                </c:pt>
                <c:pt idx="362">
                  <c:v>43215</c:v>
                </c:pt>
                <c:pt idx="363">
                  <c:v>43216</c:v>
                </c:pt>
                <c:pt idx="364">
                  <c:v>43217</c:v>
                </c:pt>
                <c:pt idx="365">
                  <c:v>43220</c:v>
                </c:pt>
                <c:pt idx="366">
                  <c:v>43222</c:v>
                </c:pt>
                <c:pt idx="367">
                  <c:v>43223</c:v>
                </c:pt>
                <c:pt idx="368">
                  <c:v>43224</c:v>
                </c:pt>
                <c:pt idx="369">
                  <c:v>43227</c:v>
                </c:pt>
                <c:pt idx="370">
                  <c:v>43228</c:v>
                </c:pt>
                <c:pt idx="371">
                  <c:v>43229</c:v>
                </c:pt>
                <c:pt idx="372">
                  <c:v>43230</c:v>
                </c:pt>
                <c:pt idx="373">
                  <c:v>43231</c:v>
                </c:pt>
                <c:pt idx="374">
                  <c:v>43234</c:v>
                </c:pt>
                <c:pt idx="375">
                  <c:v>43235</c:v>
                </c:pt>
                <c:pt idx="376">
                  <c:v>43236</c:v>
                </c:pt>
                <c:pt idx="377">
                  <c:v>43237</c:v>
                </c:pt>
                <c:pt idx="378">
                  <c:v>43238</c:v>
                </c:pt>
                <c:pt idx="379">
                  <c:v>43240</c:v>
                </c:pt>
                <c:pt idx="380">
                  <c:v>43241</c:v>
                </c:pt>
                <c:pt idx="381">
                  <c:v>43242</c:v>
                </c:pt>
                <c:pt idx="382">
                  <c:v>43243</c:v>
                </c:pt>
                <c:pt idx="383">
                  <c:v>43244</c:v>
                </c:pt>
                <c:pt idx="384">
                  <c:v>43245</c:v>
                </c:pt>
                <c:pt idx="385">
                  <c:v>43248</c:v>
                </c:pt>
                <c:pt idx="386">
                  <c:v>43249</c:v>
                </c:pt>
                <c:pt idx="387">
                  <c:v>43250</c:v>
                </c:pt>
                <c:pt idx="388">
                  <c:v>43251</c:v>
                </c:pt>
                <c:pt idx="389">
                  <c:v>43252</c:v>
                </c:pt>
                <c:pt idx="390">
                  <c:v>43255</c:v>
                </c:pt>
                <c:pt idx="391">
                  <c:v>43256</c:v>
                </c:pt>
                <c:pt idx="392">
                  <c:v>43257</c:v>
                </c:pt>
                <c:pt idx="393">
                  <c:v>43258</c:v>
                </c:pt>
                <c:pt idx="394">
                  <c:v>43259</c:v>
                </c:pt>
                <c:pt idx="395">
                  <c:v>43262</c:v>
                </c:pt>
                <c:pt idx="396">
                  <c:v>43263</c:v>
                </c:pt>
                <c:pt idx="397">
                  <c:v>43264</c:v>
                </c:pt>
                <c:pt idx="398">
                  <c:v>43265</c:v>
                </c:pt>
                <c:pt idx="399">
                  <c:v>43266</c:v>
                </c:pt>
                <c:pt idx="400">
                  <c:v>43267</c:v>
                </c:pt>
                <c:pt idx="401">
                  <c:v>43269</c:v>
                </c:pt>
                <c:pt idx="402">
                  <c:v>43270</c:v>
                </c:pt>
                <c:pt idx="403">
                  <c:v>43271</c:v>
                </c:pt>
                <c:pt idx="404">
                  <c:v>43272</c:v>
                </c:pt>
                <c:pt idx="405">
                  <c:v>43273</c:v>
                </c:pt>
                <c:pt idx="406">
                  <c:v>43274</c:v>
                </c:pt>
                <c:pt idx="407">
                  <c:v>43276</c:v>
                </c:pt>
                <c:pt idx="408">
                  <c:v>43277</c:v>
                </c:pt>
                <c:pt idx="409">
                  <c:v>43278</c:v>
                </c:pt>
                <c:pt idx="410">
                  <c:v>43279</c:v>
                </c:pt>
                <c:pt idx="411">
                  <c:v>43280</c:v>
                </c:pt>
                <c:pt idx="412">
                  <c:v>43283</c:v>
                </c:pt>
                <c:pt idx="413">
                  <c:v>43284</c:v>
                </c:pt>
                <c:pt idx="414">
                  <c:v>43285</c:v>
                </c:pt>
                <c:pt idx="415">
                  <c:v>43286</c:v>
                </c:pt>
                <c:pt idx="416">
                  <c:v>43287</c:v>
                </c:pt>
                <c:pt idx="417">
                  <c:v>43290</c:v>
                </c:pt>
                <c:pt idx="418">
                  <c:v>43291</c:v>
                </c:pt>
                <c:pt idx="419">
                  <c:v>43292</c:v>
                </c:pt>
                <c:pt idx="420">
                  <c:v>43293</c:v>
                </c:pt>
                <c:pt idx="421">
                  <c:v>43294</c:v>
                </c:pt>
                <c:pt idx="422">
                  <c:v>43297</c:v>
                </c:pt>
                <c:pt idx="423">
                  <c:v>43298</c:v>
                </c:pt>
                <c:pt idx="424">
                  <c:v>43299</c:v>
                </c:pt>
                <c:pt idx="425">
                  <c:v>43300</c:v>
                </c:pt>
                <c:pt idx="426">
                  <c:v>43301</c:v>
                </c:pt>
                <c:pt idx="427">
                  <c:v>43304</c:v>
                </c:pt>
                <c:pt idx="428">
                  <c:v>43305</c:v>
                </c:pt>
                <c:pt idx="429">
                  <c:v>43306</c:v>
                </c:pt>
                <c:pt idx="430">
                  <c:v>43307</c:v>
                </c:pt>
                <c:pt idx="431">
                  <c:v>43308</c:v>
                </c:pt>
                <c:pt idx="432">
                  <c:v>43309</c:v>
                </c:pt>
                <c:pt idx="433">
                  <c:v>43311</c:v>
                </c:pt>
                <c:pt idx="434">
                  <c:v>43312</c:v>
                </c:pt>
                <c:pt idx="435">
                  <c:v>43313</c:v>
                </c:pt>
                <c:pt idx="436">
                  <c:v>43314</c:v>
                </c:pt>
                <c:pt idx="437">
                  <c:v>43315</c:v>
                </c:pt>
                <c:pt idx="438">
                  <c:v>43316</c:v>
                </c:pt>
                <c:pt idx="439">
                  <c:v>43318</c:v>
                </c:pt>
                <c:pt idx="440">
                  <c:v>43319</c:v>
                </c:pt>
                <c:pt idx="441">
                  <c:v>43320</c:v>
                </c:pt>
                <c:pt idx="442">
                  <c:v>43321</c:v>
                </c:pt>
                <c:pt idx="443">
                  <c:v>43322</c:v>
                </c:pt>
                <c:pt idx="444">
                  <c:v>43325</c:v>
                </c:pt>
                <c:pt idx="445">
                  <c:v>43326</c:v>
                </c:pt>
                <c:pt idx="446">
                  <c:v>43327</c:v>
                </c:pt>
                <c:pt idx="447">
                  <c:v>43328</c:v>
                </c:pt>
                <c:pt idx="448">
                  <c:v>43329</c:v>
                </c:pt>
                <c:pt idx="449">
                  <c:v>43330</c:v>
                </c:pt>
                <c:pt idx="450">
                  <c:v>43332</c:v>
                </c:pt>
                <c:pt idx="451">
                  <c:v>43333</c:v>
                </c:pt>
                <c:pt idx="452">
                  <c:v>43334</c:v>
                </c:pt>
                <c:pt idx="453">
                  <c:v>43335</c:v>
                </c:pt>
                <c:pt idx="454">
                  <c:v>43336</c:v>
                </c:pt>
                <c:pt idx="455">
                  <c:v>43337</c:v>
                </c:pt>
                <c:pt idx="456">
                  <c:v>43339</c:v>
                </c:pt>
                <c:pt idx="457">
                  <c:v>43340</c:v>
                </c:pt>
                <c:pt idx="458">
                  <c:v>43341</c:v>
                </c:pt>
                <c:pt idx="459">
                  <c:v>43342</c:v>
                </c:pt>
                <c:pt idx="460">
                  <c:v>43343</c:v>
                </c:pt>
                <c:pt idx="461">
                  <c:v>43346</c:v>
                </c:pt>
                <c:pt idx="462">
                  <c:v>43347</c:v>
                </c:pt>
                <c:pt idx="463">
                  <c:v>43348</c:v>
                </c:pt>
                <c:pt idx="464">
                  <c:v>43349</c:v>
                </c:pt>
                <c:pt idx="465">
                  <c:v>43350</c:v>
                </c:pt>
                <c:pt idx="466">
                  <c:v>43353</c:v>
                </c:pt>
                <c:pt idx="467">
                  <c:v>43354</c:v>
                </c:pt>
                <c:pt idx="468">
                  <c:v>43355</c:v>
                </c:pt>
                <c:pt idx="469">
                  <c:v>43356</c:v>
                </c:pt>
                <c:pt idx="470">
                  <c:v>43357</c:v>
                </c:pt>
                <c:pt idx="471">
                  <c:v>43359</c:v>
                </c:pt>
                <c:pt idx="472">
                  <c:v>43360</c:v>
                </c:pt>
                <c:pt idx="473">
                  <c:v>43361</c:v>
                </c:pt>
                <c:pt idx="474">
                  <c:v>43362</c:v>
                </c:pt>
                <c:pt idx="475">
                  <c:v>43363</c:v>
                </c:pt>
                <c:pt idx="476">
                  <c:v>43364</c:v>
                </c:pt>
                <c:pt idx="477">
                  <c:v>43367</c:v>
                </c:pt>
                <c:pt idx="478">
                  <c:v>43368</c:v>
                </c:pt>
                <c:pt idx="479">
                  <c:v>43369</c:v>
                </c:pt>
                <c:pt idx="480">
                  <c:v>43370</c:v>
                </c:pt>
                <c:pt idx="481">
                  <c:v>43371</c:v>
                </c:pt>
                <c:pt idx="482">
                  <c:v>43374</c:v>
                </c:pt>
                <c:pt idx="483">
                  <c:v>43375</c:v>
                </c:pt>
                <c:pt idx="484">
                  <c:v>43376</c:v>
                </c:pt>
                <c:pt idx="485">
                  <c:v>43377</c:v>
                </c:pt>
                <c:pt idx="486">
                  <c:v>43378</c:v>
                </c:pt>
                <c:pt idx="487">
                  <c:v>43381</c:v>
                </c:pt>
                <c:pt idx="488">
                  <c:v>43382</c:v>
                </c:pt>
                <c:pt idx="489">
                  <c:v>43383</c:v>
                </c:pt>
                <c:pt idx="490">
                  <c:v>43384</c:v>
                </c:pt>
                <c:pt idx="491">
                  <c:v>43385</c:v>
                </c:pt>
                <c:pt idx="492">
                  <c:v>43388</c:v>
                </c:pt>
                <c:pt idx="493">
                  <c:v>43389</c:v>
                </c:pt>
                <c:pt idx="494">
                  <c:v>43390</c:v>
                </c:pt>
                <c:pt idx="495">
                  <c:v>43391</c:v>
                </c:pt>
                <c:pt idx="496">
                  <c:v>43392</c:v>
                </c:pt>
                <c:pt idx="497">
                  <c:v>43393</c:v>
                </c:pt>
                <c:pt idx="498">
                  <c:v>43395</c:v>
                </c:pt>
                <c:pt idx="499">
                  <c:v>43396</c:v>
                </c:pt>
                <c:pt idx="500">
                  <c:v>43397</c:v>
                </c:pt>
                <c:pt idx="501">
                  <c:v>43398</c:v>
                </c:pt>
                <c:pt idx="502">
                  <c:v>43399</c:v>
                </c:pt>
                <c:pt idx="503">
                  <c:v>43402</c:v>
                </c:pt>
                <c:pt idx="504">
                  <c:v>43403</c:v>
                </c:pt>
                <c:pt idx="505">
                  <c:v>43404</c:v>
                </c:pt>
                <c:pt idx="506">
                  <c:v>43405</c:v>
                </c:pt>
                <c:pt idx="507">
                  <c:v>43406</c:v>
                </c:pt>
                <c:pt idx="508">
                  <c:v>43409</c:v>
                </c:pt>
                <c:pt idx="509">
                  <c:v>43410</c:v>
                </c:pt>
                <c:pt idx="510">
                  <c:v>43411</c:v>
                </c:pt>
                <c:pt idx="511">
                  <c:v>43412</c:v>
                </c:pt>
                <c:pt idx="512">
                  <c:v>43413</c:v>
                </c:pt>
                <c:pt idx="513">
                  <c:v>43415</c:v>
                </c:pt>
                <c:pt idx="514">
                  <c:v>43416</c:v>
                </c:pt>
                <c:pt idx="515">
                  <c:v>43417</c:v>
                </c:pt>
                <c:pt idx="516">
                  <c:v>43418</c:v>
                </c:pt>
                <c:pt idx="517">
                  <c:v>43419</c:v>
                </c:pt>
                <c:pt idx="518">
                  <c:v>43420</c:v>
                </c:pt>
                <c:pt idx="519">
                  <c:v>43423</c:v>
                </c:pt>
                <c:pt idx="520">
                  <c:v>43424</c:v>
                </c:pt>
                <c:pt idx="521">
                  <c:v>43425</c:v>
                </c:pt>
                <c:pt idx="522">
                  <c:v>43426</c:v>
                </c:pt>
                <c:pt idx="523">
                  <c:v>43427</c:v>
                </c:pt>
                <c:pt idx="524">
                  <c:v>43430</c:v>
                </c:pt>
                <c:pt idx="525">
                  <c:v>43431</c:v>
                </c:pt>
                <c:pt idx="526">
                  <c:v>43432</c:v>
                </c:pt>
                <c:pt idx="527">
                  <c:v>43433</c:v>
                </c:pt>
                <c:pt idx="528">
                  <c:v>43434</c:v>
                </c:pt>
                <c:pt idx="529">
                  <c:v>43435</c:v>
                </c:pt>
                <c:pt idx="530">
                  <c:v>43437</c:v>
                </c:pt>
                <c:pt idx="531">
                  <c:v>43438</c:v>
                </c:pt>
                <c:pt idx="532">
                  <c:v>43439</c:v>
                </c:pt>
                <c:pt idx="533">
                  <c:v>43440</c:v>
                </c:pt>
                <c:pt idx="534">
                  <c:v>43441</c:v>
                </c:pt>
                <c:pt idx="535">
                  <c:v>43444</c:v>
                </c:pt>
                <c:pt idx="536">
                  <c:v>43445</c:v>
                </c:pt>
                <c:pt idx="537">
                  <c:v>43446</c:v>
                </c:pt>
                <c:pt idx="538">
                  <c:v>43447</c:v>
                </c:pt>
                <c:pt idx="539">
                  <c:v>43448</c:v>
                </c:pt>
                <c:pt idx="540">
                  <c:v>43451</c:v>
                </c:pt>
                <c:pt idx="541">
                  <c:v>43452</c:v>
                </c:pt>
                <c:pt idx="542">
                  <c:v>43453</c:v>
                </c:pt>
                <c:pt idx="543">
                  <c:v>43454</c:v>
                </c:pt>
                <c:pt idx="544">
                  <c:v>43455</c:v>
                </c:pt>
                <c:pt idx="545">
                  <c:v>43458</c:v>
                </c:pt>
                <c:pt idx="546">
                  <c:v>43459</c:v>
                </c:pt>
                <c:pt idx="547">
                  <c:v>43460</c:v>
                </c:pt>
                <c:pt idx="548">
                  <c:v>43461</c:v>
                </c:pt>
                <c:pt idx="549">
                  <c:v>43462</c:v>
                </c:pt>
                <c:pt idx="550">
                  <c:v>43465</c:v>
                </c:pt>
                <c:pt idx="551">
                  <c:v>43466</c:v>
                </c:pt>
                <c:pt idx="552">
                  <c:v>43467</c:v>
                </c:pt>
                <c:pt idx="553">
                  <c:v>43468</c:v>
                </c:pt>
                <c:pt idx="554">
                  <c:v>43469</c:v>
                </c:pt>
                <c:pt idx="555">
                  <c:v>43472</c:v>
                </c:pt>
                <c:pt idx="556">
                  <c:v>43473</c:v>
                </c:pt>
                <c:pt idx="557">
                  <c:v>43474</c:v>
                </c:pt>
                <c:pt idx="558">
                  <c:v>43475</c:v>
                </c:pt>
                <c:pt idx="559">
                  <c:v>43476</c:v>
                </c:pt>
                <c:pt idx="560">
                  <c:v>43479</c:v>
                </c:pt>
                <c:pt idx="561">
                  <c:v>43480</c:v>
                </c:pt>
                <c:pt idx="562">
                  <c:v>43481</c:v>
                </c:pt>
                <c:pt idx="563">
                  <c:v>43482</c:v>
                </c:pt>
                <c:pt idx="564">
                  <c:v>43483</c:v>
                </c:pt>
                <c:pt idx="565">
                  <c:v>43486</c:v>
                </c:pt>
                <c:pt idx="566">
                  <c:v>43487</c:v>
                </c:pt>
                <c:pt idx="567">
                  <c:v>43488</c:v>
                </c:pt>
                <c:pt idx="568">
                  <c:v>43489</c:v>
                </c:pt>
                <c:pt idx="569">
                  <c:v>43490</c:v>
                </c:pt>
                <c:pt idx="570">
                  <c:v>43491</c:v>
                </c:pt>
                <c:pt idx="571">
                  <c:v>43493</c:v>
                </c:pt>
                <c:pt idx="572">
                  <c:v>43494</c:v>
                </c:pt>
                <c:pt idx="573">
                  <c:v>43495</c:v>
                </c:pt>
                <c:pt idx="574">
                  <c:v>43496</c:v>
                </c:pt>
                <c:pt idx="575">
                  <c:v>43497</c:v>
                </c:pt>
                <c:pt idx="576">
                  <c:v>43500</c:v>
                </c:pt>
                <c:pt idx="577">
                  <c:v>43501</c:v>
                </c:pt>
                <c:pt idx="578">
                  <c:v>43502</c:v>
                </c:pt>
                <c:pt idx="579">
                  <c:v>43503</c:v>
                </c:pt>
                <c:pt idx="580">
                  <c:v>43504</c:v>
                </c:pt>
                <c:pt idx="581">
                  <c:v>43507</c:v>
                </c:pt>
                <c:pt idx="582">
                  <c:v>43508</c:v>
                </c:pt>
                <c:pt idx="583">
                  <c:v>43509</c:v>
                </c:pt>
                <c:pt idx="584">
                  <c:v>43510</c:v>
                </c:pt>
                <c:pt idx="585">
                  <c:v>43511</c:v>
                </c:pt>
                <c:pt idx="586">
                  <c:v>43512</c:v>
                </c:pt>
                <c:pt idx="587">
                  <c:v>43514</c:v>
                </c:pt>
                <c:pt idx="588">
                  <c:v>43515</c:v>
                </c:pt>
                <c:pt idx="589">
                  <c:v>43516</c:v>
                </c:pt>
                <c:pt idx="590">
                  <c:v>43517</c:v>
                </c:pt>
                <c:pt idx="591">
                  <c:v>43518</c:v>
                </c:pt>
                <c:pt idx="592">
                  <c:v>43521</c:v>
                </c:pt>
                <c:pt idx="593">
                  <c:v>43522</c:v>
                </c:pt>
                <c:pt idx="594">
                  <c:v>43523</c:v>
                </c:pt>
                <c:pt idx="595">
                  <c:v>43524</c:v>
                </c:pt>
                <c:pt idx="596">
                  <c:v>43525</c:v>
                </c:pt>
                <c:pt idx="597">
                  <c:v>43526</c:v>
                </c:pt>
                <c:pt idx="598">
                  <c:v>43528</c:v>
                </c:pt>
                <c:pt idx="599">
                  <c:v>43529</c:v>
                </c:pt>
                <c:pt idx="600">
                  <c:v>43530</c:v>
                </c:pt>
                <c:pt idx="601">
                  <c:v>43531</c:v>
                </c:pt>
                <c:pt idx="602">
                  <c:v>43532</c:v>
                </c:pt>
                <c:pt idx="603">
                  <c:v>43533</c:v>
                </c:pt>
                <c:pt idx="604">
                  <c:v>43535</c:v>
                </c:pt>
                <c:pt idx="605">
                  <c:v>43536</c:v>
                </c:pt>
                <c:pt idx="606">
                  <c:v>43537</c:v>
                </c:pt>
              </c:numCache>
            </c:numRef>
          </c:cat>
          <c:val>
            <c:numRef>
              <c:f>'German Bund'!$C$273:$C$879</c:f>
              <c:numCache>
                <c:formatCode>0.0%</c:formatCode>
                <c:ptCount val="607"/>
                <c:pt idx="0">
                  <c:v>1.9E-3</c:v>
                </c:pt>
                <c:pt idx="1">
                  <c:v>2.66E-3</c:v>
                </c:pt>
                <c:pt idx="2">
                  <c:v>2.7600000000000003E-3</c:v>
                </c:pt>
                <c:pt idx="3">
                  <c:v>2.4399999999999999E-3</c:v>
                </c:pt>
                <c:pt idx="4">
                  <c:v>2.99E-3</c:v>
                </c:pt>
                <c:pt idx="5">
                  <c:v>2.7800000000000004E-3</c:v>
                </c:pt>
                <c:pt idx="6">
                  <c:v>2.8599999999999997E-3</c:v>
                </c:pt>
                <c:pt idx="7">
                  <c:v>2.5100000000000001E-3</c:v>
                </c:pt>
                <c:pt idx="8">
                  <c:v>3.14E-3</c:v>
                </c:pt>
                <c:pt idx="9">
                  <c:v>3.4000000000000002E-3</c:v>
                </c:pt>
                <c:pt idx="10">
                  <c:v>3.2400000000000003E-3</c:v>
                </c:pt>
                <c:pt idx="11">
                  <c:v>3.1900000000000001E-3</c:v>
                </c:pt>
                <c:pt idx="12">
                  <c:v>3.5699999999999998E-3</c:v>
                </c:pt>
                <c:pt idx="13">
                  <c:v>3.81E-3</c:v>
                </c:pt>
                <c:pt idx="14">
                  <c:v>4.2300000000000003E-3</c:v>
                </c:pt>
                <c:pt idx="15">
                  <c:v>3.64E-3</c:v>
                </c:pt>
                <c:pt idx="16">
                  <c:v>4.0899999999999999E-3</c:v>
                </c:pt>
                <c:pt idx="17">
                  <c:v>4.6500000000000005E-3</c:v>
                </c:pt>
                <c:pt idx="18">
                  <c:v>4.8399999999999997E-3</c:v>
                </c:pt>
                <c:pt idx="19">
                  <c:v>4.6300000000000004E-3</c:v>
                </c:pt>
                <c:pt idx="20">
                  <c:v>4.5000000000000005E-3</c:v>
                </c:pt>
                <c:pt idx="21">
                  <c:v>4.3699999999999998E-3</c:v>
                </c:pt>
                <c:pt idx="22">
                  <c:v>4.6899999999999997E-3</c:v>
                </c:pt>
                <c:pt idx="23">
                  <c:v>4.2599999999999999E-3</c:v>
                </c:pt>
                <c:pt idx="24">
                  <c:v>4.1199999999999995E-3</c:v>
                </c:pt>
                <c:pt idx="25">
                  <c:v>3.7000000000000002E-3</c:v>
                </c:pt>
                <c:pt idx="26">
                  <c:v>3.5099999999999997E-3</c:v>
                </c:pt>
                <c:pt idx="27">
                  <c:v>2.96E-3</c:v>
                </c:pt>
                <c:pt idx="28">
                  <c:v>3.13E-3</c:v>
                </c:pt>
                <c:pt idx="29">
                  <c:v>3.14E-3</c:v>
                </c:pt>
                <c:pt idx="30">
                  <c:v>3.32E-3</c:v>
                </c:pt>
                <c:pt idx="31">
                  <c:v>3.6700000000000001E-3</c:v>
                </c:pt>
                <c:pt idx="32">
                  <c:v>3.7399999999999998E-3</c:v>
                </c:pt>
                <c:pt idx="33">
                  <c:v>3.5099999999999997E-3</c:v>
                </c:pt>
                <c:pt idx="34">
                  <c:v>3.0200000000000001E-3</c:v>
                </c:pt>
                <c:pt idx="35">
                  <c:v>2.97E-3</c:v>
                </c:pt>
                <c:pt idx="36">
                  <c:v>3.0100000000000001E-3</c:v>
                </c:pt>
                <c:pt idx="37">
                  <c:v>2.7900000000000004E-3</c:v>
                </c:pt>
                <c:pt idx="38">
                  <c:v>2.32E-3</c:v>
                </c:pt>
                <c:pt idx="39">
                  <c:v>1.82E-3</c:v>
                </c:pt>
                <c:pt idx="40">
                  <c:v>1.99E-3</c:v>
                </c:pt>
                <c:pt idx="41">
                  <c:v>2.0799999999999998E-3</c:v>
                </c:pt>
                <c:pt idx="42">
                  <c:v>2.8199999999999996E-3</c:v>
                </c:pt>
                <c:pt idx="43">
                  <c:v>3.2500000000000003E-3</c:v>
                </c:pt>
                <c:pt idx="44">
                  <c:v>3.5499999999999998E-3</c:v>
                </c:pt>
                <c:pt idx="45">
                  <c:v>3.4000000000000002E-3</c:v>
                </c:pt>
                <c:pt idx="46">
                  <c:v>3.2000000000000002E-3</c:v>
                </c:pt>
                <c:pt idx="47">
                  <c:v>3.6900000000000001E-3</c:v>
                </c:pt>
                <c:pt idx="48">
                  <c:v>4.2500000000000003E-3</c:v>
                </c:pt>
                <c:pt idx="49">
                  <c:v>4.8399999999999997E-3</c:v>
                </c:pt>
                <c:pt idx="50">
                  <c:v>4.7199999999999994E-3</c:v>
                </c:pt>
                <c:pt idx="51">
                  <c:v>4.4800000000000005E-3</c:v>
                </c:pt>
                <c:pt idx="52">
                  <c:v>4.1399999999999996E-3</c:v>
                </c:pt>
                <c:pt idx="53">
                  <c:v>4.4900000000000001E-3</c:v>
                </c:pt>
                <c:pt idx="54">
                  <c:v>4.3600000000000002E-3</c:v>
                </c:pt>
                <c:pt idx="55">
                  <c:v>4.3400000000000001E-3</c:v>
                </c:pt>
                <c:pt idx="56">
                  <c:v>4.3899999999999998E-3</c:v>
                </c:pt>
                <c:pt idx="57">
                  <c:v>4.5900000000000003E-3</c:v>
                </c:pt>
                <c:pt idx="58">
                  <c:v>4.0699999999999998E-3</c:v>
                </c:pt>
                <c:pt idx="59">
                  <c:v>4.3099999999999996E-3</c:v>
                </c:pt>
                <c:pt idx="60">
                  <c:v>4.0600000000000002E-3</c:v>
                </c:pt>
                <c:pt idx="61">
                  <c:v>4.0300000000000006E-3</c:v>
                </c:pt>
                <c:pt idx="62">
                  <c:v>4.0500000000000006E-3</c:v>
                </c:pt>
                <c:pt idx="63">
                  <c:v>3.8900000000000002E-3</c:v>
                </c:pt>
                <c:pt idx="64">
                  <c:v>3.4599999999999995E-3</c:v>
                </c:pt>
                <c:pt idx="65">
                  <c:v>3.4200000000000003E-3</c:v>
                </c:pt>
                <c:pt idx="66">
                  <c:v>3.31E-3</c:v>
                </c:pt>
                <c:pt idx="67">
                  <c:v>2.7900000000000004E-3</c:v>
                </c:pt>
                <c:pt idx="68">
                  <c:v>2.6199999999999999E-3</c:v>
                </c:pt>
                <c:pt idx="69">
                  <c:v>2.5999999999999999E-3</c:v>
                </c:pt>
                <c:pt idx="70">
                  <c:v>2.63E-3</c:v>
                </c:pt>
                <c:pt idx="71">
                  <c:v>2.2799999999999999E-3</c:v>
                </c:pt>
                <c:pt idx="72">
                  <c:v>2.0899999999999998E-3</c:v>
                </c:pt>
                <c:pt idx="73">
                  <c:v>2.0599999999999998E-3</c:v>
                </c:pt>
                <c:pt idx="74">
                  <c:v>2.0200000000000001E-3</c:v>
                </c:pt>
                <c:pt idx="75">
                  <c:v>1.89E-3</c:v>
                </c:pt>
                <c:pt idx="76">
                  <c:v>1.8799999999999999E-3</c:v>
                </c:pt>
                <c:pt idx="77">
                  <c:v>1.8799999999999999E-3</c:v>
                </c:pt>
                <c:pt idx="78">
                  <c:v>1.5399999999999999E-3</c:v>
                </c:pt>
                <c:pt idx="79">
                  <c:v>2.0699999999999998E-3</c:v>
                </c:pt>
                <c:pt idx="80">
                  <c:v>2.48E-3</c:v>
                </c:pt>
                <c:pt idx="81">
                  <c:v>2.5300000000000001E-3</c:v>
                </c:pt>
                <c:pt idx="82">
                  <c:v>2.5300000000000001E-3</c:v>
                </c:pt>
                <c:pt idx="83">
                  <c:v>3.32E-3</c:v>
                </c:pt>
                <c:pt idx="84">
                  <c:v>3.7799999999999999E-3</c:v>
                </c:pt>
                <c:pt idx="85">
                  <c:v>3.5799999999999998E-3</c:v>
                </c:pt>
                <c:pt idx="86">
                  <c:v>3.0000000000000001E-3</c:v>
                </c:pt>
                <c:pt idx="87">
                  <c:v>3.2400000000000003E-3</c:v>
                </c:pt>
                <c:pt idx="88">
                  <c:v>3.1800000000000001E-3</c:v>
                </c:pt>
                <c:pt idx="89">
                  <c:v>3.2799999999999999E-3</c:v>
                </c:pt>
                <c:pt idx="90">
                  <c:v>3.2700000000000003E-3</c:v>
                </c:pt>
                <c:pt idx="91">
                  <c:v>3.9900000000000005E-3</c:v>
                </c:pt>
                <c:pt idx="92">
                  <c:v>4.15E-3</c:v>
                </c:pt>
                <c:pt idx="93">
                  <c:v>4.2399999999999998E-3</c:v>
                </c:pt>
                <c:pt idx="94">
                  <c:v>4.1900000000000001E-3</c:v>
                </c:pt>
                <c:pt idx="95">
                  <c:v>4.3099999999999996E-3</c:v>
                </c:pt>
                <c:pt idx="96">
                  <c:v>4.1999999999999997E-3</c:v>
                </c:pt>
                <c:pt idx="97">
                  <c:v>4.3099999999999996E-3</c:v>
                </c:pt>
                <c:pt idx="98">
                  <c:v>3.9399999999999999E-3</c:v>
                </c:pt>
                <c:pt idx="99">
                  <c:v>4.1900000000000001E-3</c:v>
                </c:pt>
                <c:pt idx="100">
                  <c:v>4.3099999999999996E-3</c:v>
                </c:pt>
                <c:pt idx="101">
                  <c:v>3.7799999999999999E-3</c:v>
                </c:pt>
                <c:pt idx="102">
                  <c:v>3.4300000000000003E-3</c:v>
                </c:pt>
                <c:pt idx="103">
                  <c:v>3.7599999999999999E-3</c:v>
                </c:pt>
                <c:pt idx="104">
                  <c:v>3.96E-3</c:v>
                </c:pt>
                <c:pt idx="105">
                  <c:v>4.1199999999999995E-3</c:v>
                </c:pt>
                <c:pt idx="106">
                  <c:v>4.0699999999999998E-3</c:v>
                </c:pt>
                <c:pt idx="107">
                  <c:v>3.6600000000000001E-3</c:v>
                </c:pt>
                <c:pt idx="108">
                  <c:v>3.3300000000000001E-3</c:v>
                </c:pt>
                <c:pt idx="109">
                  <c:v>3.0100000000000001E-3</c:v>
                </c:pt>
                <c:pt idx="110">
                  <c:v>2.98E-3</c:v>
                </c:pt>
                <c:pt idx="111">
                  <c:v>3.1099999999999999E-3</c:v>
                </c:pt>
                <c:pt idx="112">
                  <c:v>3.0799999999999998E-3</c:v>
                </c:pt>
                <c:pt idx="113">
                  <c:v>2.7300000000000002E-3</c:v>
                </c:pt>
                <c:pt idx="114">
                  <c:v>2.8699999999999997E-3</c:v>
                </c:pt>
                <c:pt idx="115">
                  <c:v>2.5800000000000003E-3</c:v>
                </c:pt>
                <c:pt idx="116">
                  <c:v>2.7200000000000002E-3</c:v>
                </c:pt>
                <c:pt idx="117">
                  <c:v>2.5600000000000002E-3</c:v>
                </c:pt>
                <c:pt idx="118">
                  <c:v>2.63E-3</c:v>
                </c:pt>
                <c:pt idx="119">
                  <c:v>2.4499999999999999E-3</c:v>
                </c:pt>
                <c:pt idx="120">
                  <c:v>2.66E-3</c:v>
                </c:pt>
                <c:pt idx="121">
                  <c:v>2.2699999999999999E-3</c:v>
                </c:pt>
                <c:pt idx="122">
                  <c:v>2.8599999999999997E-3</c:v>
                </c:pt>
                <c:pt idx="123">
                  <c:v>2.7700000000000003E-3</c:v>
                </c:pt>
                <c:pt idx="124">
                  <c:v>2.7700000000000003E-3</c:v>
                </c:pt>
                <c:pt idx="125">
                  <c:v>2.7700000000000003E-3</c:v>
                </c:pt>
                <c:pt idx="126">
                  <c:v>2.8299999999999996E-3</c:v>
                </c:pt>
                <c:pt idx="127">
                  <c:v>2.5900000000000003E-3</c:v>
                </c:pt>
                <c:pt idx="128">
                  <c:v>2.64E-3</c:v>
                </c:pt>
                <c:pt idx="129">
                  <c:v>2.5400000000000002E-3</c:v>
                </c:pt>
                <c:pt idx="130">
                  <c:v>2.5600000000000002E-3</c:v>
                </c:pt>
                <c:pt idx="131">
                  <c:v>2.5800000000000003E-3</c:v>
                </c:pt>
                <c:pt idx="132">
                  <c:v>2.4399999999999999E-3</c:v>
                </c:pt>
                <c:pt idx="133">
                  <c:v>3.6800000000000001E-3</c:v>
                </c:pt>
                <c:pt idx="134">
                  <c:v>3.6800000000000001E-3</c:v>
                </c:pt>
                <c:pt idx="135">
                  <c:v>4.5100000000000001E-3</c:v>
                </c:pt>
                <c:pt idx="136">
                  <c:v>4.6500000000000005E-3</c:v>
                </c:pt>
                <c:pt idx="137">
                  <c:v>4.6700000000000005E-3</c:v>
                </c:pt>
                <c:pt idx="138">
                  <c:v>4.6700000000000005E-3</c:v>
                </c:pt>
                <c:pt idx="139">
                  <c:v>4.7399999999999994E-3</c:v>
                </c:pt>
                <c:pt idx="140">
                  <c:v>4.7499999999999999E-3</c:v>
                </c:pt>
                <c:pt idx="141">
                  <c:v>4.6899999999999997E-3</c:v>
                </c:pt>
                <c:pt idx="142">
                  <c:v>5.6000000000000008E-3</c:v>
                </c:pt>
                <c:pt idx="143">
                  <c:v>5.7299999999999999E-3</c:v>
                </c:pt>
                <c:pt idx="144">
                  <c:v>5.7199999999999994E-3</c:v>
                </c:pt>
                <c:pt idx="145">
                  <c:v>5.4300000000000008E-3</c:v>
                </c:pt>
                <c:pt idx="146">
                  <c:v>5.5200000000000006E-3</c:v>
                </c:pt>
                <c:pt idx="147">
                  <c:v>5.79E-3</c:v>
                </c:pt>
                <c:pt idx="148">
                  <c:v>6.0400000000000002E-3</c:v>
                </c:pt>
                <c:pt idx="149">
                  <c:v>5.94E-3</c:v>
                </c:pt>
                <c:pt idx="150">
                  <c:v>5.94E-3</c:v>
                </c:pt>
                <c:pt idx="151">
                  <c:v>5.79E-3</c:v>
                </c:pt>
                <c:pt idx="152">
                  <c:v>5.5400000000000007E-3</c:v>
                </c:pt>
                <c:pt idx="153">
                  <c:v>5.4100000000000007E-3</c:v>
                </c:pt>
                <c:pt idx="154">
                  <c:v>5.3100000000000005E-3</c:v>
                </c:pt>
                <c:pt idx="155">
                  <c:v>5.0499999999999998E-3</c:v>
                </c:pt>
                <c:pt idx="156">
                  <c:v>5.0699999999999999E-3</c:v>
                </c:pt>
                <c:pt idx="157">
                  <c:v>5.6299999999999996E-3</c:v>
                </c:pt>
                <c:pt idx="158">
                  <c:v>5.5900000000000004E-3</c:v>
                </c:pt>
                <c:pt idx="159">
                  <c:v>5.3500000000000006E-3</c:v>
                </c:pt>
                <c:pt idx="160">
                  <c:v>5.4200000000000003E-3</c:v>
                </c:pt>
                <c:pt idx="161">
                  <c:v>5.3300000000000005E-3</c:v>
                </c:pt>
                <c:pt idx="162">
                  <c:v>4.8900000000000002E-3</c:v>
                </c:pt>
                <c:pt idx="163">
                  <c:v>4.8799999999999998E-3</c:v>
                </c:pt>
                <c:pt idx="164">
                  <c:v>4.5100000000000001E-3</c:v>
                </c:pt>
                <c:pt idx="165">
                  <c:v>4.7099999999999998E-3</c:v>
                </c:pt>
                <c:pt idx="166">
                  <c:v>4.6800000000000001E-3</c:v>
                </c:pt>
                <c:pt idx="167">
                  <c:v>4.5799999999999999E-3</c:v>
                </c:pt>
                <c:pt idx="168">
                  <c:v>4.7199999999999994E-3</c:v>
                </c:pt>
                <c:pt idx="169">
                  <c:v>4.2500000000000003E-3</c:v>
                </c:pt>
                <c:pt idx="170">
                  <c:v>4.1399999999999996E-3</c:v>
                </c:pt>
                <c:pt idx="171">
                  <c:v>3.8500000000000001E-3</c:v>
                </c:pt>
                <c:pt idx="172">
                  <c:v>4.0500000000000006E-3</c:v>
                </c:pt>
                <c:pt idx="173">
                  <c:v>4.3200000000000001E-3</c:v>
                </c:pt>
                <c:pt idx="174">
                  <c:v>4.45E-3</c:v>
                </c:pt>
                <c:pt idx="175">
                  <c:v>4.2300000000000003E-3</c:v>
                </c:pt>
                <c:pt idx="176">
                  <c:v>4.1599999999999996E-3</c:v>
                </c:pt>
                <c:pt idx="177">
                  <c:v>4.0400000000000002E-3</c:v>
                </c:pt>
                <c:pt idx="178">
                  <c:v>4.0200000000000001E-3</c:v>
                </c:pt>
                <c:pt idx="179">
                  <c:v>3.7699999999999999E-3</c:v>
                </c:pt>
                <c:pt idx="180">
                  <c:v>3.7499999999999999E-3</c:v>
                </c:pt>
                <c:pt idx="181">
                  <c:v>3.8E-3</c:v>
                </c:pt>
                <c:pt idx="182">
                  <c:v>3.7399999999999998E-3</c:v>
                </c:pt>
                <c:pt idx="183">
                  <c:v>3.4300000000000003E-3</c:v>
                </c:pt>
                <c:pt idx="184">
                  <c:v>3.5899999999999999E-3</c:v>
                </c:pt>
                <c:pt idx="185">
                  <c:v>3.5899999999999999E-3</c:v>
                </c:pt>
                <c:pt idx="186">
                  <c:v>3.79E-3</c:v>
                </c:pt>
                <c:pt idx="187">
                  <c:v>3.6800000000000001E-3</c:v>
                </c:pt>
                <c:pt idx="188">
                  <c:v>3.3500000000000001E-3</c:v>
                </c:pt>
                <c:pt idx="189">
                  <c:v>3.4699999999999996E-3</c:v>
                </c:pt>
                <c:pt idx="190">
                  <c:v>3.0499999999999998E-3</c:v>
                </c:pt>
                <c:pt idx="191">
                  <c:v>3.1199999999999999E-3</c:v>
                </c:pt>
                <c:pt idx="192">
                  <c:v>3.3700000000000002E-3</c:v>
                </c:pt>
                <c:pt idx="193">
                  <c:v>4.0200000000000001E-3</c:v>
                </c:pt>
                <c:pt idx="194">
                  <c:v>4.0300000000000006E-3</c:v>
                </c:pt>
                <c:pt idx="195">
                  <c:v>4.15E-3</c:v>
                </c:pt>
                <c:pt idx="196">
                  <c:v>4.3200000000000001E-3</c:v>
                </c:pt>
                <c:pt idx="197">
                  <c:v>4.5599999999999998E-3</c:v>
                </c:pt>
                <c:pt idx="198">
                  <c:v>4.5000000000000005E-3</c:v>
                </c:pt>
                <c:pt idx="199">
                  <c:v>4.4200000000000003E-3</c:v>
                </c:pt>
                <c:pt idx="200">
                  <c:v>4.5399999999999998E-3</c:v>
                </c:pt>
                <c:pt idx="201">
                  <c:v>4.47E-3</c:v>
                </c:pt>
                <c:pt idx="202">
                  <c:v>4.0100000000000005E-3</c:v>
                </c:pt>
                <c:pt idx="203">
                  <c:v>4.0699999999999998E-3</c:v>
                </c:pt>
                <c:pt idx="204">
                  <c:v>4.6600000000000001E-3</c:v>
                </c:pt>
                <c:pt idx="205">
                  <c:v>4.7599999999999995E-3</c:v>
                </c:pt>
                <c:pt idx="206">
                  <c:v>4.64E-3</c:v>
                </c:pt>
                <c:pt idx="207">
                  <c:v>4.5300000000000002E-3</c:v>
                </c:pt>
                <c:pt idx="208">
                  <c:v>4.6300000000000004E-3</c:v>
                </c:pt>
                <c:pt idx="209">
                  <c:v>4.5300000000000002E-3</c:v>
                </c:pt>
                <c:pt idx="210">
                  <c:v>4.5799999999999999E-3</c:v>
                </c:pt>
                <c:pt idx="211">
                  <c:v>4.5999999999999999E-3</c:v>
                </c:pt>
                <c:pt idx="212">
                  <c:v>4.4400000000000004E-3</c:v>
                </c:pt>
                <c:pt idx="213">
                  <c:v>4.4200000000000003E-3</c:v>
                </c:pt>
                <c:pt idx="214">
                  <c:v>4.6600000000000001E-3</c:v>
                </c:pt>
                <c:pt idx="215">
                  <c:v>4.4600000000000004E-3</c:v>
                </c:pt>
                <c:pt idx="216">
                  <c:v>4.0500000000000006E-3</c:v>
                </c:pt>
                <c:pt idx="217">
                  <c:v>3.7000000000000002E-3</c:v>
                </c:pt>
                <c:pt idx="218">
                  <c:v>3.6700000000000001E-3</c:v>
                </c:pt>
                <c:pt idx="219">
                  <c:v>4.0600000000000002E-3</c:v>
                </c:pt>
                <c:pt idx="220">
                  <c:v>3.96E-3</c:v>
                </c:pt>
                <c:pt idx="221">
                  <c:v>4.5500000000000002E-3</c:v>
                </c:pt>
                <c:pt idx="222">
                  <c:v>4.4900000000000001E-3</c:v>
                </c:pt>
                <c:pt idx="223">
                  <c:v>4.4900000000000001E-3</c:v>
                </c:pt>
                <c:pt idx="224">
                  <c:v>4.3400000000000001E-3</c:v>
                </c:pt>
                <c:pt idx="225">
                  <c:v>4.7799999999999995E-3</c:v>
                </c:pt>
                <c:pt idx="226">
                  <c:v>4.81E-3</c:v>
                </c:pt>
                <c:pt idx="227">
                  <c:v>4.1700000000000001E-3</c:v>
                </c:pt>
                <c:pt idx="228">
                  <c:v>3.8400000000000001E-3</c:v>
                </c:pt>
                <c:pt idx="229">
                  <c:v>3.9100000000000003E-3</c:v>
                </c:pt>
                <c:pt idx="230">
                  <c:v>3.6800000000000001E-3</c:v>
                </c:pt>
                <c:pt idx="231">
                  <c:v>3.64E-3</c:v>
                </c:pt>
                <c:pt idx="232">
                  <c:v>3.7000000000000002E-3</c:v>
                </c:pt>
                <c:pt idx="233">
                  <c:v>3.7099999999999998E-3</c:v>
                </c:pt>
                <c:pt idx="234">
                  <c:v>3.64E-3</c:v>
                </c:pt>
                <c:pt idx="235">
                  <c:v>3.3700000000000002E-3</c:v>
                </c:pt>
                <c:pt idx="236">
                  <c:v>3.3E-3</c:v>
                </c:pt>
                <c:pt idx="237">
                  <c:v>3.29E-3</c:v>
                </c:pt>
                <c:pt idx="238">
                  <c:v>3.7399999999999998E-3</c:v>
                </c:pt>
                <c:pt idx="239">
                  <c:v>4.0999999999999995E-3</c:v>
                </c:pt>
                <c:pt idx="240">
                  <c:v>4.1799999999999997E-3</c:v>
                </c:pt>
                <c:pt idx="241">
                  <c:v>3.98E-3</c:v>
                </c:pt>
                <c:pt idx="242">
                  <c:v>3.7599999999999999E-3</c:v>
                </c:pt>
                <c:pt idx="243">
                  <c:v>3.7499999999999999E-3</c:v>
                </c:pt>
                <c:pt idx="244">
                  <c:v>3.62E-3</c:v>
                </c:pt>
                <c:pt idx="245">
                  <c:v>3.62E-3</c:v>
                </c:pt>
                <c:pt idx="246">
                  <c:v>3.5199999999999997E-3</c:v>
                </c:pt>
                <c:pt idx="247">
                  <c:v>3.4999999999999996E-3</c:v>
                </c:pt>
                <c:pt idx="248">
                  <c:v>3.4699999999999996E-3</c:v>
                </c:pt>
                <c:pt idx="249">
                  <c:v>3.6099999999999999E-3</c:v>
                </c:pt>
                <c:pt idx="250">
                  <c:v>3.62E-3</c:v>
                </c:pt>
                <c:pt idx="251">
                  <c:v>3.4300000000000003E-3</c:v>
                </c:pt>
                <c:pt idx="252">
                  <c:v>3.4000000000000002E-3</c:v>
                </c:pt>
                <c:pt idx="253">
                  <c:v>3.8700000000000002E-3</c:v>
                </c:pt>
                <c:pt idx="254">
                  <c:v>3.6700000000000001E-3</c:v>
                </c:pt>
                <c:pt idx="255">
                  <c:v>3.0699999999999998E-3</c:v>
                </c:pt>
                <c:pt idx="256">
                  <c:v>3.4399999999999999E-3</c:v>
                </c:pt>
                <c:pt idx="257">
                  <c:v>3.1700000000000001E-3</c:v>
                </c:pt>
                <c:pt idx="258">
                  <c:v>2.96E-3</c:v>
                </c:pt>
                <c:pt idx="259">
                  <c:v>2.9499999999999999E-3</c:v>
                </c:pt>
                <c:pt idx="260">
                  <c:v>3.0899999999999999E-3</c:v>
                </c:pt>
                <c:pt idx="261">
                  <c:v>2.9299999999999999E-3</c:v>
                </c:pt>
                <c:pt idx="262">
                  <c:v>3.1800000000000001E-3</c:v>
                </c:pt>
                <c:pt idx="263">
                  <c:v>3.14E-3</c:v>
                </c:pt>
                <c:pt idx="264">
                  <c:v>3.1099999999999999E-3</c:v>
                </c:pt>
                <c:pt idx="265">
                  <c:v>3.0200000000000001E-3</c:v>
                </c:pt>
                <c:pt idx="266">
                  <c:v>3.0100000000000001E-3</c:v>
                </c:pt>
                <c:pt idx="267">
                  <c:v>3.0799999999999998E-3</c:v>
                </c:pt>
                <c:pt idx="268">
                  <c:v>3.8E-3</c:v>
                </c:pt>
                <c:pt idx="269">
                  <c:v>4.0400000000000002E-3</c:v>
                </c:pt>
                <c:pt idx="270">
                  <c:v>4.1700000000000001E-3</c:v>
                </c:pt>
                <c:pt idx="271">
                  <c:v>4.2199999999999998E-3</c:v>
                </c:pt>
                <c:pt idx="272">
                  <c:v>4.2199999999999998E-3</c:v>
                </c:pt>
                <c:pt idx="273">
                  <c:v>4.2199999999999998E-3</c:v>
                </c:pt>
                <c:pt idx="274">
                  <c:v>3.8E-3</c:v>
                </c:pt>
                <c:pt idx="275">
                  <c:v>4.2300000000000003E-3</c:v>
                </c:pt>
                <c:pt idx="276">
                  <c:v>4.2699999999999995E-3</c:v>
                </c:pt>
                <c:pt idx="277">
                  <c:v>4.2599999999999999E-3</c:v>
                </c:pt>
                <c:pt idx="278">
                  <c:v>4.64E-3</c:v>
                </c:pt>
                <c:pt idx="279">
                  <c:v>4.3899999999999998E-3</c:v>
                </c:pt>
                <c:pt idx="280">
                  <c:v>4.3299999999999996E-3</c:v>
                </c:pt>
                <c:pt idx="281">
                  <c:v>4.4000000000000003E-3</c:v>
                </c:pt>
                <c:pt idx="282">
                  <c:v>4.3400000000000001E-3</c:v>
                </c:pt>
                <c:pt idx="283">
                  <c:v>4.6600000000000001E-3</c:v>
                </c:pt>
                <c:pt idx="284">
                  <c:v>4.7299999999999998E-3</c:v>
                </c:pt>
                <c:pt idx="285">
                  <c:v>5.1800000000000006E-3</c:v>
                </c:pt>
                <c:pt idx="286">
                  <c:v>5.1500000000000001E-3</c:v>
                </c:pt>
                <c:pt idx="287">
                  <c:v>5.8699999999999994E-3</c:v>
                </c:pt>
                <c:pt idx="288">
                  <c:v>5.5900000000000004E-3</c:v>
                </c:pt>
                <c:pt idx="289">
                  <c:v>5.6200000000000009E-3</c:v>
                </c:pt>
                <c:pt idx="290">
                  <c:v>5.7099999999999998E-3</c:v>
                </c:pt>
                <c:pt idx="291">
                  <c:v>5.6799999999999993E-3</c:v>
                </c:pt>
                <c:pt idx="292">
                  <c:v>5.6699999999999997E-3</c:v>
                </c:pt>
                <c:pt idx="293">
                  <c:v>5.6000000000000008E-3</c:v>
                </c:pt>
                <c:pt idx="294">
                  <c:v>5.8499999999999993E-3</c:v>
                </c:pt>
                <c:pt idx="295">
                  <c:v>6.0899999999999999E-3</c:v>
                </c:pt>
                <c:pt idx="296">
                  <c:v>6.2599999999999999E-3</c:v>
                </c:pt>
                <c:pt idx="297">
                  <c:v>6.3200000000000001E-3</c:v>
                </c:pt>
                <c:pt idx="298">
                  <c:v>6.9099999999999995E-3</c:v>
                </c:pt>
                <c:pt idx="299">
                  <c:v>6.8500000000000002E-3</c:v>
                </c:pt>
                <c:pt idx="300">
                  <c:v>6.9699999999999996E-3</c:v>
                </c:pt>
                <c:pt idx="301">
                  <c:v>7.2099999999999994E-3</c:v>
                </c:pt>
                <c:pt idx="302">
                  <c:v>7.6800000000000002E-3</c:v>
                </c:pt>
                <c:pt idx="303">
                  <c:v>7.3499999999999998E-3</c:v>
                </c:pt>
                <c:pt idx="304">
                  <c:v>6.9399999999999991E-3</c:v>
                </c:pt>
                <c:pt idx="305">
                  <c:v>7.4399999999999996E-3</c:v>
                </c:pt>
                <c:pt idx="306">
                  <c:v>7.62E-3</c:v>
                </c:pt>
                <c:pt idx="307">
                  <c:v>7.4700000000000001E-3</c:v>
                </c:pt>
                <c:pt idx="308">
                  <c:v>7.5799999999999999E-3</c:v>
                </c:pt>
                <c:pt idx="309">
                  <c:v>7.4999999999999997E-3</c:v>
                </c:pt>
                <c:pt idx="310">
                  <c:v>7.6E-3</c:v>
                </c:pt>
                <c:pt idx="311">
                  <c:v>7.6500000000000005E-3</c:v>
                </c:pt>
                <c:pt idx="312">
                  <c:v>7.0699999999999999E-3</c:v>
                </c:pt>
                <c:pt idx="313">
                  <c:v>7.0699999999999999E-3</c:v>
                </c:pt>
                <c:pt idx="314">
                  <c:v>7.3400000000000002E-3</c:v>
                </c:pt>
                <c:pt idx="315">
                  <c:v>7.3699999999999998E-3</c:v>
                </c:pt>
                <c:pt idx="316">
                  <c:v>7.2299999999999994E-3</c:v>
                </c:pt>
                <c:pt idx="317">
                  <c:v>7.0799999999999995E-3</c:v>
                </c:pt>
                <c:pt idx="318">
                  <c:v>6.5400000000000007E-3</c:v>
                </c:pt>
                <c:pt idx="319">
                  <c:v>6.5300000000000002E-3</c:v>
                </c:pt>
                <c:pt idx="320">
                  <c:v>6.7700000000000008E-3</c:v>
                </c:pt>
                <c:pt idx="321">
                  <c:v>6.5400000000000007E-3</c:v>
                </c:pt>
                <c:pt idx="322">
                  <c:v>6.4200000000000004E-3</c:v>
                </c:pt>
                <c:pt idx="323">
                  <c:v>6.4700000000000001E-3</c:v>
                </c:pt>
                <c:pt idx="324">
                  <c:v>6.4600000000000005E-3</c:v>
                </c:pt>
                <c:pt idx="325">
                  <c:v>6.7600000000000004E-3</c:v>
                </c:pt>
                <c:pt idx="326">
                  <c:v>6.5400000000000007E-3</c:v>
                </c:pt>
                <c:pt idx="327">
                  <c:v>6.3E-3</c:v>
                </c:pt>
                <c:pt idx="328">
                  <c:v>6.4400000000000004E-3</c:v>
                </c:pt>
                <c:pt idx="329">
                  <c:v>6.3499999999999997E-3</c:v>
                </c:pt>
                <c:pt idx="330">
                  <c:v>6.1999999999999998E-3</c:v>
                </c:pt>
                <c:pt idx="331">
                  <c:v>5.9199999999999999E-3</c:v>
                </c:pt>
                <c:pt idx="332">
                  <c:v>5.7399999999999994E-3</c:v>
                </c:pt>
                <c:pt idx="333">
                  <c:v>5.7099999999999998E-3</c:v>
                </c:pt>
                <c:pt idx="334">
                  <c:v>5.6899999999999997E-3</c:v>
                </c:pt>
                <c:pt idx="335">
                  <c:v>5.8399999999999997E-3</c:v>
                </c:pt>
                <c:pt idx="336">
                  <c:v>5.9199999999999999E-3</c:v>
                </c:pt>
                <c:pt idx="337">
                  <c:v>5.2900000000000004E-3</c:v>
                </c:pt>
                <c:pt idx="338">
                  <c:v>5.2500000000000003E-3</c:v>
                </c:pt>
                <c:pt idx="339">
                  <c:v>5.28E-3</c:v>
                </c:pt>
                <c:pt idx="340">
                  <c:v>5.2199999999999998E-3</c:v>
                </c:pt>
                <c:pt idx="341">
                  <c:v>5.0200000000000002E-3</c:v>
                </c:pt>
                <c:pt idx="342">
                  <c:v>5.0299999999999997E-3</c:v>
                </c:pt>
                <c:pt idx="343">
                  <c:v>4.9300000000000004E-3</c:v>
                </c:pt>
                <c:pt idx="344">
                  <c:v>4.9399999999999999E-3</c:v>
                </c:pt>
                <c:pt idx="345">
                  <c:v>5.0200000000000002E-3</c:v>
                </c:pt>
                <c:pt idx="346">
                  <c:v>5.0200000000000002E-3</c:v>
                </c:pt>
                <c:pt idx="347">
                  <c:v>5.2599999999999999E-3</c:v>
                </c:pt>
                <c:pt idx="348">
                  <c:v>5.0000000000000001E-3</c:v>
                </c:pt>
                <c:pt idx="349">
                  <c:v>5.0499999999999998E-3</c:v>
                </c:pt>
                <c:pt idx="350">
                  <c:v>5.1600000000000005E-3</c:v>
                </c:pt>
                <c:pt idx="351">
                  <c:v>5.0099999999999997E-3</c:v>
                </c:pt>
                <c:pt idx="352">
                  <c:v>5.1500000000000001E-3</c:v>
                </c:pt>
                <c:pt idx="353">
                  <c:v>5.11E-3</c:v>
                </c:pt>
                <c:pt idx="354">
                  <c:v>5.1200000000000004E-3</c:v>
                </c:pt>
                <c:pt idx="355">
                  <c:v>5.2399999999999999E-3</c:v>
                </c:pt>
                <c:pt idx="356">
                  <c:v>5.0699999999999999E-3</c:v>
                </c:pt>
                <c:pt idx="357">
                  <c:v>5.3200000000000001E-3</c:v>
                </c:pt>
                <c:pt idx="358">
                  <c:v>5.9800000000000001E-3</c:v>
                </c:pt>
                <c:pt idx="359">
                  <c:v>5.8999999999999999E-3</c:v>
                </c:pt>
                <c:pt idx="360">
                  <c:v>6.3499999999999997E-3</c:v>
                </c:pt>
                <c:pt idx="361">
                  <c:v>6.2900000000000005E-3</c:v>
                </c:pt>
                <c:pt idx="362">
                  <c:v>6.3299999999999997E-3</c:v>
                </c:pt>
                <c:pt idx="363">
                  <c:v>5.9499999999999996E-3</c:v>
                </c:pt>
                <c:pt idx="364">
                  <c:v>5.6999999999999993E-3</c:v>
                </c:pt>
                <c:pt idx="365">
                  <c:v>5.6200000000000009E-3</c:v>
                </c:pt>
                <c:pt idx="366">
                  <c:v>5.8199999999999997E-3</c:v>
                </c:pt>
                <c:pt idx="367">
                  <c:v>5.3400000000000001E-3</c:v>
                </c:pt>
                <c:pt idx="368">
                  <c:v>5.45E-3</c:v>
                </c:pt>
                <c:pt idx="369">
                  <c:v>5.3E-3</c:v>
                </c:pt>
                <c:pt idx="370">
                  <c:v>5.6100000000000004E-3</c:v>
                </c:pt>
                <c:pt idx="371">
                  <c:v>5.6000000000000008E-3</c:v>
                </c:pt>
                <c:pt idx="372">
                  <c:v>5.5800000000000008E-3</c:v>
                </c:pt>
                <c:pt idx="373">
                  <c:v>5.5900000000000004E-3</c:v>
                </c:pt>
                <c:pt idx="374">
                  <c:v>6.1199999999999996E-3</c:v>
                </c:pt>
                <c:pt idx="375">
                  <c:v>6.4700000000000001E-3</c:v>
                </c:pt>
                <c:pt idx="376">
                  <c:v>6.0599999999999994E-3</c:v>
                </c:pt>
                <c:pt idx="377">
                  <c:v>6.3699999999999998E-3</c:v>
                </c:pt>
                <c:pt idx="378">
                  <c:v>5.7599999999999995E-3</c:v>
                </c:pt>
                <c:pt idx="379">
                  <c:v>5.6999999999999993E-3</c:v>
                </c:pt>
                <c:pt idx="380">
                  <c:v>5.2100000000000002E-3</c:v>
                </c:pt>
                <c:pt idx="381">
                  <c:v>5.6000000000000008E-3</c:v>
                </c:pt>
                <c:pt idx="382">
                  <c:v>5.0600000000000003E-3</c:v>
                </c:pt>
                <c:pt idx="383">
                  <c:v>4.6999999999999993E-3</c:v>
                </c:pt>
                <c:pt idx="384">
                  <c:v>4.0600000000000002E-3</c:v>
                </c:pt>
                <c:pt idx="385">
                  <c:v>3.4499999999999999E-3</c:v>
                </c:pt>
                <c:pt idx="386">
                  <c:v>2.5700000000000002E-3</c:v>
                </c:pt>
                <c:pt idx="387">
                  <c:v>3.7000000000000002E-3</c:v>
                </c:pt>
                <c:pt idx="388">
                  <c:v>3.4000000000000002E-3</c:v>
                </c:pt>
                <c:pt idx="389">
                  <c:v>3.8500000000000001E-3</c:v>
                </c:pt>
                <c:pt idx="390">
                  <c:v>4.1999999999999997E-3</c:v>
                </c:pt>
                <c:pt idx="391">
                  <c:v>3.8700000000000002E-3</c:v>
                </c:pt>
                <c:pt idx="392">
                  <c:v>4.64E-3</c:v>
                </c:pt>
                <c:pt idx="393">
                  <c:v>4.7799999999999995E-3</c:v>
                </c:pt>
                <c:pt idx="394">
                  <c:v>4.4600000000000004E-3</c:v>
                </c:pt>
                <c:pt idx="395">
                  <c:v>4.9399999999999999E-3</c:v>
                </c:pt>
                <c:pt idx="396">
                  <c:v>4.8999999999999998E-3</c:v>
                </c:pt>
                <c:pt idx="397">
                  <c:v>4.8399999999999997E-3</c:v>
                </c:pt>
                <c:pt idx="398">
                  <c:v>4.3099999999999996E-3</c:v>
                </c:pt>
                <c:pt idx="399">
                  <c:v>4.0300000000000006E-3</c:v>
                </c:pt>
                <c:pt idx="400">
                  <c:v>4.0200000000000001E-3</c:v>
                </c:pt>
                <c:pt idx="401">
                  <c:v>4.0000000000000001E-3</c:v>
                </c:pt>
                <c:pt idx="402">
                  <c:v>3.7299999999999998E-3</c:v>
                </c:pt>
                <c:pt idx="403">
                  <c:v>3.7699999999999999E-3</c:v>
                </c:pt>
                <c:pt idx="404">
                  <c:v>3.3400000000000001E-3</c:v>
                </c:pt>
                <c:pt idx="405">
                  <c:v>3.3600000000000001E-3</c:v>
                </c:pt>
                <c:pt idx="406">
                  <c:v>3.3600000000000001E-3</c:v>
                </c:pt>
                <c:pt idx="407">
                  <c:v>3.2700000000000003E-3</c:v>
                </c:pt>
                <c:pt idx="408">
                  <c:v>3.4200000000000003E-3</c:v>
                </c:pt>
                <c:pt idx="409">
                  <c:v>3.2400000000000003E-3</c:v>
                </c:pt>
                <c:pt idx="410">
                  <c:v>3.1900000000000001E-3</c:v>
                </c:pt>
                <c:pt idx="411">
                  <c:v>3.0299999999999997E-3</c:v>
                </c:pt>
                <c:pt idx="412">
                  <c:v>3.0499999999999998E-3</c:v>
                </c:pt>
                <c:pt idx="413">
                  <c:v>2.9299999999999999E-3</c:v>
                </c:pt>
                <c:pt idx="414">
                  <c:v>3.0599999999999998E-3</c:v>
                </c:pt>
                <c:pt idx="415">
                  <c:v>2.97E-3</c:v>
                </c:pt>
                <c:pt idx="416">
                  <c:v>2.96E-3</c:v>
                </c:pt>
                <c:pt idx="417">
                  <c:v>3.0200000000000001E-3</c:v>
                </c:pt>
                <c:pt idx="418">
                  <c:v>3.1900000000000001E-3</c:v>
                </c:pt>
                <c:pt idx="419">
                  <c:v>3.1099999999999999E-3</c:v>
                </c:pt>
                <c:pt idx="420">
                  <c:v>2.96E-3</c:v>
                </c:pt>
                <c:pt idx="421">
                  <c:v>2.8399999999999996E-3</c:v>
                </c:pt>
                <c:pt idx="422">
                  <c:v>3.0399999999999997E-3</c:v>
                </c:pt>
                <c:pt idx="423">
                  <c:v>3.4599999999999995E-3</c:v>
                </c:pt>
                <c:pt idx="424">
                  <c:v>3.4300000000000003E-3</c:v>
                </c:pt>
                <c:pt idx="425">
                  <c:v>3.32E-3</c:v>
                </c:pt>
                <c:pt idx="426">
                  <c:v>3.7299999999999998E-3</c:v>
                </c:pt>
                <c:pt idx="427">
                  <c:v>4.0799999999999994E-3</c:v>
                </c:pt>
                <c:pt idx="428">
                  <c:v>3.98E-3</c:v>
                </c:pt>
                <c:pt idx="429">
                  <c:v>3.96E-3</c:v>
                </c:pt>
                <c:pt idx="430">
                  <c:v>4.0699999999999998E-3</c:v>
                </c:pt>
                <c:pt idx="431">
                  <c:v>4.0500000000000006E-3</c:v>
                </c:pt>
                <c:pt idx="432">
                  <c:v>4.0000000000000001E-3</c:v>
                </c:pt>
                <c:pt idx="433">
                  <c:v>4.47E-3</c:v>
                </c:pt>
                <c:pt idx="434">
                  <c:v>4.45E-3</c:v>
                </c:pt>
                <c:pt idx="435">
                  <c:v>4.7799999999999995E-3</c:v>
                </c:pt>
                <c:pt idx="436">
                  <c:v>4.6100000000000004E-3</c:v>
                </c:pt>
                <c:pt idx="437">
                  <c:v>4.0999999999999995E-3</c:v>
                </c:pt>
                <c:pt idx="438">
                  <c:v>4.0799999999999994E-3</c:v>
                </c:pt>
                <c:pt idx="439">
                  <c:v>3.9199999999999999E-3</c:v>
                </c:pt>
                <c:pt idx="440">
                  <c:v>4.0999999999999995E-3</c:v>
                </c:pt>
                <c:pt idx="441">
                  <c:v>3.9900000000000005E-3</c:v>
                </c:pt>
                <c:pt idx="442">
                  <c:v>3.7699999999999999E-3</c:v>
                </c:pt>
                <c:pt idx="443">
                  <c:v>3.2100000000000002E-3</c:v>
                </c:pt>
                <c:pt idx="444">
                  <c:v>3.13E-3</c:v>
                </c:pt>
                <c:pt idx="445">
                  <c:v>3.2799999999999999E-3</c:v>
                </c:pt>
                <c:pt idx="446">
                  <c:v>3.0499999999999998E-3</c:v>
                </c:pt>
                <c:pt idx="447">
                  <c:v>3.2000000000000002E-3</c:v>
                </c:pt>
                <c:pt idx="448">
                  <c:v>3.0599999999999998E-3</c:v>
                </c:pt>
                <c:pt idx="449">
                  <c:v>3.1199999999999999E-3</c:v>
                </c:pt>
                <c:pt idx="450">
                  <c:v>3.0599999999999998E-3</c:v>
                </c:pt>
                <c:pt idx="451">
                  <c:v>3.3500000000000001E-3</c:v>
                </c:pt>
                <c:pt idx="452">
                  <c:v>3.4499999999999999E-3</c:v>
                </c:pt>
                <c:pt idx="453">
                  <c:v>3.4100000000000003E-3</c:v>
                </c:pt>
                <c:pt idx="454">
                  <c:v>3.4399999999999999E-3</c:v>
                </c:pt>
                <c:pt idx="455">
                  <c:v>3.4999999999999996E-3</c:v>
                </c:pt>
                <c:pt idx="456">
                  <c:v>3.7799999999999999E-3</c:v>
                </c:pt>
                <c:pt idx="457">
                  <c:v>3.81E-3</c:v>
                </c:pt>
                <c:pt idx="458">
                  <c:v>4.0600000000000002E-3</c:v>
                </c:pt>
                <c:pt idx="459">
                  <c:v>3.4599999999999995E-3</c:v>
                </c:pt>
                <c:pt idx="460">
                  <c:v>3.31E-3</c:v>
                </c:pt>
                <c:pt idx="461">
                  <c:v>3.3700000000000002E-3</c:v>
                </c:pt>
                <c:pt idx="462">
                  <c:v>3.5999999999999999E-3</c:v>
                </c:pt>
                <c:pt idx="463">
                  <c:v>3.82E-3</c:v>
                </c:pt>
                <c:pt idx="464">
                  <c:v>3.5599999999999998E-3</c:v>
                </c:pt>
                <c:pt idx="465">
                  <c:v>3.9100000000000003E-3</c:v>
                </c:pt>
                <c:pt idx="466">
                  <c:v>4.0300000000000006E-3</c:v>
                </c:pt>
                <c:pt idx="467">
                  <c:v>4.3E-3</c:v>
                </c:pt>
                <c:pt idx="468">
                  <c:v>4.0899999999999999E-3</c:v>
                </c:pt>
                <c:pt idx="469">
                  <c:v>4.2399999999999998E-3</c:v>
                </c:pt>
                <c:pt idx="470">
                  <c:v>4.45E-3</c:v>
                </c:pt>
                <c:pt idx="471">
                  <c:v>4.1399999999999996E-3</c:v>
                </c:pt>
                <c:pt idx="472">
                  <c:v>4.5799999999999999E-3</c:v>
                </c:pt>
                <c:pt idx="473">
                  <c:v>4.8199999999999996E-3</c:v>
                </c:pt>
                <c:pt idx="474">
                  <c:v>4.8900000000000002E-3</c:v>
                </c:pt>
                <c:pt idx="475">
                  <c:v>4.7199999999999994E-3</c:v>
                </c:pt>
                <c:pt idx="476">
                  <c:v>4.6100000000000004E-3</c:v>
                </c:pt>
                <c:pt idx="477">
                  <c:v>5.0899999999999999E-3</c:v>
                </c:pt>
                <c:pt idx="478">
                  <c:v>5.4200000000000003E-3</c:v>
                </c:pt>
                <c:pt idx="479">
                  <c:v>5.2399999999999999E-3</c:v>
                </c:pt>
                <c:pt idx="480">
                  <c:v>5.2700000000000004E-3</c:v>
                </c:pt>
                <c:pt idx="481">
                  <c:v>4.7199999999999994E-3</c:v>
                </c:pt>
                <c:pt idx="482">
                  <c:v>4.7499999999999999E-3</c:v>
                </c:pt>
                <c:pt idx="483">
                  <c:v>4.2300000000000003E-3</c:v>
                </c:pt>
                <c:pt idx="484">
                  <c:v>4.7599999999999995E-3</c:v>
                </c:pt>
                <c:pt idx="485">
                  <c:v>5.3E-3</c:v>
                </c:pt>
                <c:pt idx="486">
                  <c:v>5.77E-3</c:v>
                </c:pt>
                <c:pt idx="487">
                  <c:v>5.2700000000000004E-3</c:v>
                </c:pt>
                <c:pt idx="488">
                  <c:v>5.5100000000000001E-3</c:v>
                </c:pt>
                <c:pt idx="489">
                  <c:v>5.5500000000000002E-3</c:v>
                </c:pt>
                <c:pt idx="490">
                  <c:v>5.2100000000000002E-3</c:v>
                </c:pt>
                <c:pt idx="491">
                  <c:v>4.9800000000000001E-3</c:v>
                </c:pt>
                <c:pt idx="492">
                  <c:v>4.9899999999999996E-3</c:v>
                </c:pt>
                <c:pt idx="493">
                  <c:v>4.9100000000000003E-3</c:v>
                </c:pt>
                <c:pt idx="494">
                  <c:v>4.6300000000000004E-3</c:v>
                </c:pt>
                <c:pt idx="495">
                  <c:v>4.1399999999999996E-3</c:v>
                </c:pt>
                <c:pt idx="496">
                  <c:v>4.5900000000000003E-3</c:v>
                </c:pt>
                <c:pt idx="497">
                  <c:v>4.4400000000000004E-3</c:v>
                </c:pt>
                <c:pt idx="498">
                  <c:v>4.4900000000000001E-3</c:v>
                </c:pt>
                <c:pt idx="499">
                  <c:v>4.0999999999999995E-3</c:v>
                </c:pt>
                <c:pt idx="500">
                  <c:v>3.9500000000000004E-3</c:v>
                </c:pt>
                <c:pt idx="501">
                  <c:v>3.9900000000000005E-3</c:v>
                </c:pt>
                <c:pt idx="502">
                  <c:v>3.5699999999999998E-3</c:v>
                </c:pt>
                <c:pt idx="503">
                  <c:v>3.81E-3</c:v>
                </c:pt>
                <c:pt idx="504">
                  <c:v>3.6900000000000001E-3</c:v>
                </c:pt>
                <c:pt idx="505">
                  <c:v>3.8600000000000001E-3</c:v>
                </c:pt>
                <c:pt idx="506">
                  <c:v>4.0000000000000001E-3</c:v>
                </c:pt>
                <c:pt idx="507">
                  <c:v>4.2599999999999999E-3</c:v>
                </c:pt>
                <c:pt idx="508">
                  <c:v>4.2500000000000003E-3</c:v>
                </c:pt>
                <c:pt idx="509">
                  <c:v>4.3200000000000001E-3</c:v>
                </c:pt>
                <c:pt idx="510">
                  <c:v>4.47E-3</c:v>
                </c:pt>
                <c:pt idx="511">
                  <c:v>4.5900000000000003E-3</c:v>
                </c:pt>
                <c:pt idx="512">
                  <c:v>4.0699999999999998E-3</c:v>
                </c:pt>
                <c:pt idx="513">
                  <c:v>4.0799999999999994E-3</c:v>
                </c:pt>
                <c:pt idx="514">
                  <c:v>4.0000000000000001E-3</c:v>
                </c:pt>
                <c:pt idx="515">
                  <c:v>4.0999999999999995E-3</c:v>
                </c:pt>
                <c:pt idx="516">
                  <c:v>3.9900000000000005E-3</c:v>
                </c:pt>
                <c:pt idx="517">
                  <c:v>3.5999999999999999E-3</c:v>
                </c:pt>
                <c:pt idx="518">
                  <c:v>3.6700000000000001E-3</c:v>
                </c:pt>
                <c:pt idx="519">
                  <c:v>3.7199999999999998E-3</c:v>
                </c:pt>
                <c:pt idx="520">
                  <c:v>3.4999999999999996E-3</c:v>
                </c:pt>
                <c:pt idx="521">
                  <c:v>3.7699999999999999E-3</c:v>
                </c:pt>
                <c:pt idx="522">
                  <c:v>3.7000000000000002E-3</c:v>
                </c:pt>
                <c:pt idx="523">
                  <c:v>3.4000000000000002E-3</c:v>
                </c:pt>
                <c:pt idx="524">
                  <c:v>3.62E-3</c:v>
                </c:pt>
                <c:pt idx="525">
                  <c:v>3.5099999999999997E-3</c:v>
                </c:pt>
                <c:pt idx="526">
                  <c:v>3.4799999999999996E-3</c:v>
                </c:pt>
                <c:pt idx="527">
                  <c:v>3.2100000000000002E-3</c:v>
                </c:pt>
                <c:pt idx="528">
                  <c:v>3.15E-3</c:v>
                </c:pt>
                <c:pt idx="529">
                  <c:v>3.2200000000000002E-3</c:v>
                </c:pt>
                <c:pt idx="530">
                  <c:v>3.0499999999999998E-3</c:v>
                </c:pt>
                <c:pt idx="531">
                  <c:v>2.6199999999999999E-3</c:v>
                </c:pt>
                <c:pt idx="532">
                  <c:v>2.7600000000000003E-3</c:v>
                </c:pt>
                <c:pt idx="533">
                  <c:v>2.3599999999999997E-3</c:v>
                </c:pt>
                <c:pt idx="534">
                  <c:v>2.5100000000000001E-3</c:v>
                </c:pt>
                <c:pt idx="535">
                  <c:v>2.4599999999999999E-3</c:v>
                </c:pt>
                <c:pt idx="536">
                  <c:v>2.33E-3</c:v>
                </c:pt>
                <c:pt idx="537">
                  <c:v>2.7700000000000003E-3</c:v>
                </c:pt>
                <c:pt idx="538">
                  <c:v>2.8499999999999997E-3</c:v>
                </c:pt>
                <c:pt idx="539">
                  <c:v>2.5600000000000002E-3</c:v>
                </c:pt>
                <c:pt idx="540">
                  <c:v>2.5700000000000002E-3</c:v>
                </c:pt>
                <c:pt idx="541">
                  <c:v>2.4299999999999999E-3</c:v>
                </c:pt>
                <c:pt idx="542">
                  <c:v>2.4099999999999998E-3</c:v>
                </c:pt>
                <c:pt idx="543">
                  <c:v>2.32E-3</c:v>
                </c:pt>
                <c:pt idx="544">
                  <c:v>2.5000000000000001E-3</c:v>
                </c:pt>
                <c:pt idx="545">
                  <c:v>2.49E-3</c:v>
                </c:pt>
                <c:pt idx="546">
                  <c:v>2.48E-3</c:v>
                </c:pt>
                <c:pt idx="547">
                  <c:v>2.5000000000000001E-3</c:v>
                </c:pt>
                <c:pt idx="548">
                  <c:v>2.2500000000000003E-3</c:v>
                </c:pt>
                <c:pt idx="549">
                  <c:v>2.3400000000000001E-3</c:v>
                </c:pt>
                <c:pt idx="550">
                  <c:v>2.4599999999999999E-3</c:v>
                </c:pt>
                <c:pt idx="551">
                  <c:v>2.4199999999999998E-3</c:v>
                </c:pt>
                <c:pt idx="552">
                  <c:v>1.65E-3</c:v>
                </c:pt>
                <c:pt idx="553">
                  <c:v>1.5199999999999999E-3</c:v>
                </c:pt>
                <c:pt idx="554">
                  <c:v>2.0599999999999998E-3</c:v>
                </c:pt>
                <c:pt idx="555">
                  <c:v>2.2100000000000002E-3</c:v>
                </c:pt>
                <c:pt idx="556">
                  <c:v>2.2599999999999999E-3</c:v>
                </c:pt>
                <c:pt idx="557">
                  <c:v>2.1900000000000001E-3</c:v>
                </c:pt>
                <c:pt idx="558">
                  <c:v>1.97E-3</c:v>
                </c:pt>
                <c:pt idx="559">
                  <c:v>1.83E-3</c:v>
                </c:pt>
                <c:pt idx="560">
                  <c:v>2.33E-3</c:v>
                </c:pt>
                <c:pt idx="561">
                  <c:v>2.0799999999999998E-3</c:v>
                </c:pt>
                <c:pt idx="562">
                  <c:v>2.2400000000000002E-3</c:v>
                </c:pt>
                <c:pt idx="563">
                  <c:v>2.4299999999999999E-3</c:v>
                </c:pt>
                <c:pt idx="564">
                  <c:v>2.63E-3</c:v>
                </c:pt>
                <c:pt idx="565">
                  <c:v>2.5400000000000002E-3</c:v>
                </c:pt>
                <c:pt idx="566">
                  <c:v>2.3499999999999997E-3</c:v>
                </c:pt>
                <c:pt idx="567">
                  <c:v>2.2400000000000002E-3</c:v>
                </c:pt>
                <c:pt idx="568">
                  <c:v>1.8E-3</c:v>
                </c:pt>
                <c:pt idx="569">
                  <c:v>1.92E-3</c:v>
                </c:pt>
                <c:pt idx="570">
                  <c:v>1.9E-3</c:v>
                </c:pt>
                <c:pt idx="571">
                  <c:v>2.0499999999999997E-3</c:v>
                </c:pt>
                <c:pt idx="572">
                  <c:v>1.99E-3</c:v>
                </c:pt>
                <c:pt idx="573">
                  <c:v>1.89E-3</c:v>
                </c:pt>
                <c:pt idx="574">
                  <c:v>1.49E-3</c:v>
                </c:pt>
                <c:pt idx="575">
                  <c:v>1.66E-3</c:v>
                </c:pt>
                <c:pt idx="576">
                  <c:v>1.7599999999999998E-3</c:v>
                </c:pt>
                <c:pt idx="577">
                  <c:v>1.7000000000000001E-3</c:v>
                </c:pt>
                <c:pt idx="578">
                  <c:v>1.6200000000000001E-3</c:v>
                </c:pt>
                <c:pt idx="579">
                  <c:v>1.16E-3</c:v>
                </c:pt>
                <c:pt idx="580">
                  <c:v>8.7999999999999992E-4</c:v>
                </c:pt>
                <c:pt idx="581">
                  <c:v>1.1899999999999999E-3</c:v>
                </c:pt>
                <c:pt idx="582">
                  <c:v>1.32E-3</c:v>
                </c:pt>
                <c:pt idx="583">
                  <c:v>1.23E-3</c:v>
                </c:pt>
                <c:pt idx="584">
                  <c:v>1.0499999999999999E-3</c:v>
                </c:pt>
                <c:pt idx="585">
                  <c:v>1.0399999999999999E-3</c:v>
                </c:pt>
                <c:pt idx="586">
                  <c:v>9.8999999999999999E-4</c:v>
                </c:pt>
                <c:pt idx="587">
                  <c:v>1.1200000000000001E-3</c:v>
                </c:pt>
                <c:pt idx="588">
                  <c:v>1.0499999999999999E-3</c:v>
                </c:pt>
                <c:pt idx="589">
                  <c:v>9.8999999999999999E-4</c:v>
                </c:pt>
                <c:pt idx="590">
                  <c:v>1.2900000000000001E-3</c:v>
                </c:pt>
                <c:pt idx="591">
                  <c:v>9.3999999999999997E-4</c:v>
                </c:pt>
                <c:pt idx="592">
                  <c:v>1.0499999999999999E-3</c:v>
                </c:pt>
                <c:pt idx="593">
                  <c:v>1.1899999999999999E-3</c:v>
                </c:pt>
                <c:pt idx="594">
                  <c:v>1.48E-3</c:v>
                </c:pt>
                <c:pt idx="595">
                  <c:v>1.82E-3</c:v>
                </c:pt>
                <c:pt idx="596">
                  <c:v>1.8400000000000001E-3</c:v>
                </c:pt>
                <c:pt idx="597">
                  <c:v>1.89E-3</c:v>
                </c:pt>
                <c:pt idx="598">
                  <c:v>1.64E-3</c:v>
                </c:pt>
                <c:pt idx="599">
                  <c:v>1.67E-3</c:v>
                </c:pt>
                <c:pt idx="600">
                  <c:v>1.2800000000000001E-3</c:v>
                </c:pt>
                <c:pt idx="601">
                  <c:v>6.6E-4</c:v>
                </c:pt>
                <c:pt idx="602">
                  <c:v>7.0999999999999991E-4</c:v>
                </c:pt>
                <c:pt idx="603">
                  <c:v>7.0999999999999991E-4</c:v>
                </c:pt>
                <c:pt idx="604">
                  <c:v>6.7000000000000002E-4</c:v>
                </c:pt>
                <c:pt idx="605">
                  <c:v>5.0999999999999993E-4</c:v>
                </c:pt>
                <c:pt idx="606">
                  <c:v>6.4999999999999997E-4</c:v>
                </c:pt>
              </c:numCache>
            </c:numRef>
          </c:val>
          <c:smooth val="0"/>
          <c:extLst>
            <c:ext xmlns:c16="http://schemas.microsoft.com/office/drawing/2014/chart" uri="{C3380CC4-5D6E-409C-BE32-E72D297353CC}">
              <c16:uniqueId val="{00000000-A02F-4363-9208-0108760FF7FB}"/>
            </c:ext>
          </c:extLst>
        </c:ser>
        <c:ser>
          <c:idx val="1"/>
          <c:order val="1"/>
          <c:tx>
            <c:v>UK </c:v>
          </c:tx>
          <c:spPr>
            <a:ln w="28575" cap="rnd">
              <a:solidFill>
                <a:srgbClr val="E19900"/>
              </a:solidFill>
              <a:round/>
            </a:ln>
            <a:effectLst/>
          </c:spPr>
          <c:marker>
            <c:symbol val="none"/>
          </c:marker>
          <c:cat>
            <c:numRef>
              <c:f>'German Bund'!$A$273:$A$879</c:f>
              <c:numCache>
                <c:formatCode>d\-mmm\-yy</c:formatCode>
                <c:ptCount val="60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42812</c:v>
                </c:pt>
                <c:pt idx="56">
                  <c:v>42814</c:v>
                </c:pt>
                <c:pt idx="57">
                  <c:v>42815</c:v>
                </c:pt>
                <c:pt idx="58">
                  <c:v>42816</c:v>
                </c:pt>
                <c:pt idx="59">
                  <c:v>42817</c:v>
                </c:pt>
                <c:pt idx="60">
                  <c:v>42818</c:v>
                </c:pt>
                <c:pt idx="61">
                  <c:v>42820</c:v>
                </c:pt>
                <c:pt idx="62">
                  <c:v>42821</c:v>
                </c:pt>
                <c:pt idx="63">
                  <c:v>42822</c:v>
                </c:pt>
                <c:pt idx="64">
                  <c:v>42823</c:v>
                </c:pt>
                <c:pt idx="65">
                  <c:v>42824</c:v>
                </c:pt>
                <c:pt idx="66">
                  <c:v>42825</c:v>
                </c:pt>
                <c:pt idx="67">
                  <c:v>42828</c:v>
                </c:pt>
                <c:pt idx="68">
                  <c:v>42829</c:v>
                </c:pt>
                <c:pt idx="69">
                  <c:v>42830</c:v>
                </c:pt>
                <c:pt idx="70">
                  <c:v>42831</c:v>
                </c:pt>
                <c:pt idx="71">
                  <c:v>42832</c:v>
                </c:pt>
                <c:pt idx="72">
                  <c:v>42835</c:v>
                </c:pt>
                <c:pt idx="73">
                  <c:v>42836</c:v>
                </c:pt>
                <c:pt idx="74">
                  <c:v>42837</c:v>
                </c:pt>
                <c:pt idx="75">
                  <c:v>42838</c:v>
                </c:pt>
                <c:pt idx="76">
                  <c:v>42839</c:v>
                </c:pt>
                <c:pt idx="77">
                  <c:v>42842</c:v>
                </c:pt>
                <c:pt idx="78">
                  <c:v>42843</c:v>
                </c:pt>
                <c:pt idx="79">
                  <c:v>42844</c:v>
                </c:pt>
                <c:pt idx="80">
                  <c:v>42845</c:v>
                </c:pt>
                <c:pt idx="81">
                  <c:v>42846</c:v>
                </c:pt>
                <c:pt idx="82">
                  <c:v>42847</c:v>
                </c:pt>
                <c:pt idx="83">
                  <c:v>42849</c:v>
                </c:pt>
                <c:pt idx="84">
                  <c:v>42850</c:v>
                </c:pt>
                <c:pt idx="85">
                  <c:v>42851</c:v>
                </c:pt>
                <c:pt idx="86">
                  <c:v>42852</c:v>
                </c:pt>
                <c:pt idx="87">
                  <c:v>42853</c:v>
                </c:pt>
                <c:pt idx="88">
                  <c:v>42856</c:v>
                </c:pt>
                <c:pt idx="89">
                  <c:v>42857</c:v>
                </c:pt>
                <c:pt idx="90">
                  <c:v>42858</c:v>
                </c:pt>
                <c:pt idx="91">
                  <c:v>42859</c:v>
                </c:pt>
                <c:pt idx="92">
                  <c:v>42860</c:v>
                </c:pt>
                <c:pt idx="93">
                  <c:v>42862</c:v>
                </c:pt>
                <c:pt idx="94">
                  <c:v>42863</c:v>
                </c:pt>
                <c:pt idx="95">
                  <c:v>42864</c:v>
                </c:pt>
                <c:pt idx="96">
                  <c:v>42865</c:v>
                </c:pt>
                <c:pt idx="97">
                  <c:v>42866</c:v>
                </c:pt>
                <c:pt idx="98">
                  <c:v>42867</c:v>
                </c:pt>
                <c:pt idx="99">
                  <c:v>42870</c:v>
                </c:pt>
                <c:pt idx="100">
                  <c:v>42871</c:v>
                </c:pt>
                <c:pt idx="101">
                  <c:v>42872</c:v>
                </c:pt>
                <c:pt idx="102">
                  <c:v>42873</c:v>
                </c:pt>
                <c:pt idx="103">
                  <c:v>42874</c:v>
                </c:pt>
                <c:pt idx="104">
                  <c:v>42877</c:v>
                </c:pt>
                <c:pt idx="105">
                  <c:v>42878</c:v>
                </c:pt>
                <c:pt idx="106">
                  <c:v>42879</c:v>
                </c:pt>
                <c:pt idx="107">
                  <c:v>42880</c:v>
                </c:pt>
                <c:pt idx="108">
                  <c:v>42881</c:v>
                </c:pt>
                <c:pt idx="109">
                  <c:v>42884</c:v>
                </c:pt>
                <c:pt idx="110">
                  <c:v>42885</c:v>
                </c:pt>
                <c:pt idx="111">
                  <c:v>42886</c:v>
                </c:pt>
                <c:pt idx="112">
                  <c:v>42887</c:v>
                </c:pt>
                <c:pt idx="113">
                  <c:v>42888</c:v>
                </c:pt>
                <c:pt idx="114">
                  <c:v>42891</c:v>
                </c:pt>
                <c:pt idx="115">
                  <c:v>42892</c:v>
                </c:pt>
                <c:pt idx="116">
                  <c:v>42893</c:v>
                </c:pt>
                <c:pt idx="117">
                  <c:v>42894</c:v>
                </c:pt>
                <c:pt idx="118">
                  <c:v>42895</c:v>
                </c:pt>
                <c:pt idx="119">
                  <c:v>42898</c:v>
                </c:pt>
                <c:pt idx="120">
                  <c:v>42899</c:v>
                </c:pt>
                <c:pt idx="121">
                  <c:v>42900</c:v>
                </c:pt>
                <c:pt idx="122">
                  <c:v>42901</c:v>
                </c:pt>
                <c:pt idx="123">
                  <c:v>42902</c:v>
                </c:pt>
                <c:pt idx="124">
                  <c:v>42903</c:v>
                </c:pt>
                <c:pt idx="125">
                  <c:v>42904</c:v>
                </c:pt>
                <c:pt idx="126">
                  <c:v>42905</c:v>
                </c:pt>
                <c:pt idx="127">
                  <c:v>42906</c:v>
                </c:pt>
                <c:pt idx="128">
                  <c:v>42907</c:v>
                </c:pt>
                <c:pt idx="129">
                  <c:v>42908</c:v>
                </c:pt>
                <c:pt idx="130">
                  <c:v>42909</c:v>
                </c:pt>
                <c:pt idx="131">
                  <c:v>42911</c:v>
                </c:pt>
                <c:pt idx="132">
                  <c:v>42912</c:v>
                </c:pt>
                <c:pt idx="133">
                  <c:v>42913</c:v>
                </c:pt>
                <c:pt idx="134">
                  <c:v>42914</c:v>
                </c:pt>
                <c:pt idx="135">
                  <c:v>42915</c:v>
                </c:pt>
                <c:pt idx="136">
                  <c:v>42916</c:v>
                </c:pt>
                <c:pt idx="137">
                  <c:v>42917</c:v>
                </c:pt>
                <c:pt idx="138">
                  <c:v>42918</c:v>
                </c:pt>
                <c:pt idx="139">
                  <c:v>42919</c:v>
                </c:pt>
                <c:pt idx="140">
                  <c:v>42920</c:v>
                </c:pt>
                <c:pt idx="141">
                  <c:v>42921</c:v>
                </c:pt>
                <c:pt idx="142">
                  <c:v>42922</c:v>
                </c:pt>
                <c:pt idx="143">
                  <c:v>42923</c:v>
                </c:pt>
                <c:pt idx="144">
                  <c:v>42924</c:v>
                </c:pt>
                <c:pt idx="145">
                  <c:v>42926</c:v>
                </c:pt>
                <c:pt idx="146">
                  <c:v>42927</c:v>
                </c:pt>
                <c:pt idx="147">
                  <c:v>42928</c:v>
                </c:pt>
                <c:pt idx="148">
                  <c:v>42929</c:v>
                </c:pt>
                <c:pt idx="149">
                  <c:v>42930</c:v>
                </c:pt>
                <c:pt idx="150">
                  <c:v>42932</c:v>
                </c:pt>
                <c:pt idx="151">
                  <c:v>42933</c:v>
                </c:pt>
                <c:pt idx="152">
                  <c:v>42934</c:v>
                </c:pt>
                <c:pt idx="153">
                  <c:v>42935</c:v>
                </c:pt>
                <c:pt idx="154">
                  <c:v>42936</c:v>
                </c:pt>
                <c:pt idx="155">
                  <c:v>42937</c:v>
                </c:pt>
                <c:pt idx="156">
                  <c:v>42940</c:v>
                </c:pt>
                <c:pt idx="157">
                  <c:v>42941</c:v>
                </c:pt>
                <c:pt idx="158">
                  <c:v>42942</c:v>
                </c:pt>
                <c:pt idx="159">
                  <c:v>42943</c:v>
                </c:pt>
                <c:pt idx="160">
                  <c:v>42944</c:v>
                </c:pt>
                <c:pt idx="161">
                  <c:v>42947</c:v>
                </c:pt>
                <c:pt idx="162">
                  <c:v>42948</c:v>
                </c:pt>
                <c:pt idx="163">
                  <c:v>42949</c:v>
                </c:pt>
                <c:pt idx="164">
                  <c:v>42950</c:v>
                </c:pt>
                <c:pt idx="165">
                  <c:v>42951</c:v>
                </c:pt>
                <c:pt idx="166">
                  <c:v>42953</c:v>
                </c:pt>
                <c:pt idx="167">
                  <c:v>42954</c:v>
                </c:pt>
                <c:pt idx="168">
                  <c:v>42955</c:v>
                </c:pt>
                <c:pt idx="169">
                  <c:v>42956</c:v>
                </c:pt>
                <c:pt idx="170">
                  <c:v>42957</c:v>
                </c:pt>
                <c:pt idx="171">
                  <c:v>42958</c:v>
                </c:pt>
                <c:pt idx="172">
                  <c:v>42961</c:v>
                </c:pt>
                <c:pt idx="173">
                  <c:v>42962</c:v>
                </c:pt>
                <c:pt idx="174">
                  <c:v>42963</c:v>
                </c:pt>
                <c:pt idx="175">
                  <c:v>42964</c:v>
                </c:pt>
                <c:pt idx="176">
                  <c:v>42965</c:v>
                </c:pt>
                <c:pt idx="177">
                  <c:v>42968</c:v>
                </c:pt>
                <c:pt idx="178">
                  <c:v>42969</c:v>
                </c:pt>
                <c:pt idx="179">
                  <c:v>42970</c:v>
                </c:pt>
                <c:pt idx="180">
                  <c:v>42971</c:v>
                </c:pt>
                <c:pt idx="181">
                  <c:v>42972</c:v>
                </c:pt>
                <c:pt idx="182">
                  <c:v>42975</c:v>
                </c:pt>
                <c:pt idx="183">
                  <c:v>42976</c:v>
                </c:pt>
                <c:pt idx="184">
                  <c:v>42977</c:v>
                </c:pt>
                <c:pt idx="185">
                  <c:v>42978</c:v>
                </c:pt>
                <c:pt idx="186">
                  <c:v>42979</c:v>
                </c:pt>
                <c:pt idx="187">
                  <c:v>42982</c:v>
                </c:pt>
                <c:pt idx="188">
                  <c:v>42983</c:v>
                </c:pt>
                <c:pt idx="189">
                  <c:v>42984</c:v>
                </c:pt>
                <c:pt idx="190">
                  <c:v>42985</c:v>
                </c:pt>
                <c:pt idx="191">
                  <c:v>42986</c:v>
                </c:pt>
                <c:pt idx="192">
                  <c:v>42989</c:v>
                </c:pt>
                <c:pt idx="193">
                  <c:v>42990</c:v>
                </c:pt>
                <c:pt idx="194">
                  <c:v>42991</c:v>
                </c:pt>
                <c:pt idx="195">
                  <c:v>42992</c:v>
                </c:pt>
                <c:pt idx="196">
                  <c:v>42993</c:v>
                </c:pt>
                <c:pt idx="197">
                  <c:v>42996</c:v>
                </c:pt>
                <c:pt idx="198">
                  <c:v>42997</c:v>
                </c:pt>
                <c:pt idx="199">
                  <c:v>42998</c:v>
                </c:pt>
                <c:pt idx="200">
                  <c:v>42999</c:v>
                </c:pt>
                <c:pt idx="201">
                  <c:v>43000</c:v>
                </c:pt>
                <c:pt idx="202">
                  <c:v>43003</c:v>
                </c:pt>
                <c:pt idx="203">
                  <c:v>43004</c:v>
                </c:pt>
                <c:pt idx="204">
                  <c:v>43005</c:v>
                </c:pt>
                <c:pt idx="205">
                  <c:v>43006</c:v>
                </c:pt>
                <c:pt idx="206">
                  <c:v>43007</c:v>
                </c:pt>
                <c:pt idx="207">
                  <c:v>43010</c:v>
                </c:pt>
                <c:pt idx="208">
                  <c:v>43011</c:v>
                </c:pt>
                <c:pt idx="209">
                  <c:v>43012</c:v>
                </c:pt>
                <c:pt idx="210">
                  <c:v>43013</c:v>
                </c:pt>
                <c:pt idx="211">
                  <c:v>43014</c:v>
                </c:pt>
                <c:pt idx="212">
                  <c:v>43017</c:v>
                </c:pt>
                <c:pt idx="213">
                  <c:v>43018</c:v>
                </c:pt>
                <c:pt idx="214">
                  <c:v>43019</c:v>
                </c:pt>
                <c:pt idx="215">
                  <c:v>43020</c:v>
                </c:pt>
                <c:pt idx="216">
                  <c:v>43021</c:v>
                </c:pt>
                <c:pt idx="217">
                  <c:v>43024</c:v>
                </c:pt>
                <c:pt idx="218">
                  <c:v>43025</c:v>
                </c:pt>
                <c:pt idx="219">
                  <c:v>43026</c:v>
                </c:pt>
                <c:pt idx="220">
                  <c:v>43027</c:v>
                </c:pt>
                <c:pt idx="221">
                  <c:v>43028</c:v>
                </c:pt>
                <c:pt idx="222">
                  <c:v>43029</c:v>
                </c:pt>
                <c:pt idx="223">
                  <c:v>43030</c:v>
                </c:pt>
                <c:pt idx="224">
                  <c:v>43031</c:v>
                </c:pt>
                <c:pt idx="225">
                  <c:v>43032</c:v>
                </c:pt>
                <c:pt idx="226">
                  <c:v>43033</c:v>
                </c:pt>
                <c:pt idx="227">
                  <c:v>43034</c:v>
                </c:pt>
                <c:pt idx="228">
                  <c:v>43035</c:v>
                </c:pt>
                <c:pt idx="229">
                  <c:v>43037</c:v>
                </c:pt>
                <c:pt idx="230">
                  <c:v>43038</c:v>
                </c:pt>
                <c:pt idx="231">
                  <c:v>43039</c:v>
                </c:pt>
                <c:pt idx="232">
                  <c:v>43040</c:v>
                </c:pt>
                <c:pt idx="233">
                  <c:v>43041</c:v>
                </c:pt>
                <c:pt idx="234">
                  <c:v>43042</c:v>
                </c:pt>
                <c:pt idx="235">
                  <c:v>43045</c:v>
                </c:pt>
                <c:pt idx="236">
                  <c:v>43046</c:v>
                </c:pt>
                <c:pt idx="237">
                  <c:v>43047</c:v>
                </c:pt>
                <c:pt idx="238">
                  <c:v>43048</c:v>
                </c:pt>
                <c:pt idx="239">
                  <c:v>43049</c:v>
                </c:pt>
                <c:pt idx="240">
                  <c:v>43052</c:v>
                </c:pt>
                <c:pt idx="241">
                  <c:v>43053</c:v>
                </c:pt>
                <c:pt idx="242">
                  <c:v>43054</c:v>
                </c:pt>
                <c:pt idx="243">
                  <c:v>43055</c:v>
                </c:pt>
                <c:pt idx="244">
                  <c:v>43056</c:v>
                </c:pt>
                <c:pt idx="245">
                  <c:v>43059</c:v>
                </c:pt>
                <c:pt idx="246">
                  <c:v>43060</c:v>
                </c:pt>
                <c:pt idx="247">
                  <c:v>43061</c:v>
                </c:pt>
                <c:pt idx="248">
                  <c:v>43062</c:v>
                </c:pt>
                <c:pt idx="249">
                  <c:v>43063</c:v>
                </c:pt>
                <c:pt idx="250">
                  <c:v>43064</c:v>
                </c:pt>
                <c:pt idx="251">
                  <c:v>43066</c:v>
                </c:pt>
                <c:pt idx="252">
                  <c:v>43067</c:v>
                </c:pt>
                <c:pt idx="253">
                  <c:v>43068</c:v>
                </c:pt>
                <c:pt idx="254">
                  <c:v>43069</c:v>
                </c:pt>
                <c:pt idx="255">
                  <c:v>43070</c:v>
                </c:pt>
                <c:pt idx="256">
                  <c:v>43073</c:v>
                </c:pt>
                <c:pt idx="257">
                  <c:v>43074</c:v>
                </c:pt>
                <c:pt idx="258">
                  <c:v>43075</c:v>
                </c:pt>
                <c:pt idx="259">
                  <c:v>43076</c:v>
                </c:pt>
                <c:pt idx="260">
                  <c:v>43077</c:v>
                </c:pt>
                <c:pt idx="261">
                  <c:v>43080</c:v>
                </c:pt>
                <c:pt idx="262">
                  <c:v>43081</c:v>
                </c:pt>
                <c:pt idx="263">
                  <c:v>43082</c:v>
                </c:pt>
                <c:pt idx="264">
                  <c:v>43083</c:v>
                </c:pt>
                <c:pt idx="265">
                  <c:v>43084</c:v>
                </c:pt>
                <c:pt idx="266">
                  <c:v>43085</c:v>
                </c:pt>
                <c:pt idx="267">
                  <c:v>43087</c:v>
                </c:pt>
                <c:pt idx="268">
                  <c:v>43088</c:v>
                </c:pt>
                <c:pt idx="269">
                  <c:v>43089</c:v>
                </c:pt>
                <c:pt idx="270">
                  <c:v>43090</c:v>
                </c:pt>
                <c:pt idx="271">
                  <c:v>43091</c:v>
                </c:pt>
                <c:pt idx="272">
                  <c:v>43094</c:v>
                </c:pt>
                <c:pt idx="273">
                  <c:v>43095</c:v>
                </c:pt>
                <c:pt idx="274">
                  <c:v>43096</c:v>
                </c:pt>
                <c:pt idx="275">
                  <c:v>43097</c:v>
                </c:pt>
                <c:pt idx="276">
                  <c:v>43098</c:v>
                </c:pt>
                <c:pt idx="277">
                  <c:v>43101</c:v>
                </c:pt>
                <c:pt idx="278">
                  <c:v>43102</c:v>
                </c:pt>
                <c:pt idx="279">
                  <c:v>43103</c:v>
                </c:pt>
                <c:pt idx="280">
                  <c:v>43104</c:v>
                </c:pt>
                <c:pt idx="281">
                  <c:v>43105</c:v>
                </c:pt>
                <c:pt idx="282">
                  <c:v>43108</c:v>
                </c:pt>
                <c:pt idx="283">
                  <c:v>43109</c:v>
                </c:pt>
                <c:pt idx="284">
                  <c:v>43110</c:v>
                </c:pt>
                <c:pt idx="285">
                  <c:v>43111</c:v>
                </c:pt>
                <c:pt idx="286">
                  <c:v>43112</c:v>
                </c:pt>
                <c:pt idx="287">
                  <c:v>43115</c:v>
                </c:pt>
                <c:pt idx="288">
                  <c:v>43116</c:v>
                </c:pt>
                <c:pt idx="289">
                  <c:v>43117</c:v>
                </c:pt>
                <c:pt idx="290">
                  <c:v>43118</c:v>
                </c:pt>
                <c:pt idx="291">
                  <c:v>43119</c:v>
                </c:pt>
                <c:pt idx="292">
                  <c:v>43122</c:v>
                </c:pt>
                <c:pt idx="293">
                  <c:v>43123</c:v>
                </c:pt>
                <c:pt idx="294">
                  <c:v>43124</c:v>
                </c:pt>
                <c:pt idx="295">
                  <c:v>43125</c:v>
                </c:pt>
                <c:pt idx="296">
                  <c:v>43126</c:v>
                </c:pt>
                <c:pt idx="297">
                  <c:v>43127</c:v>
                </c:pt>
                <c:pt idx="298">
                  <c:v>43129</c:v>
                </c:pt>
                <c:pt idx="299">
                  <c:v>43130</c:v>
                </c:pt>
                <c:pt idx="300">
                  <c:v>43131</c:v>
                </c:pt>
                <c:pt idx="301">
                  <c:v>43132</c:v>
                </c:pt>
                <c:pt idx="302">
                  <c:v>43133</c:v>
                </c:pt>
                <c:pt idx="303">
                  <c:v>43136</c:v>
                </c:pt>
                <c:pt idx="304">
                  <c:v>43137</c:v>
                </c:pt>
                <c:pt idx="305">
                  <c:v>43138</c:v>
                </c:pt>
                <c:pt idx="306">
                  <c:v>43139</c:v>
                </c:pt>
                <c:pt idx="307">
                  <c:v>43140</c:v>
                </c:pt>
                <c:pt idx="308">
                  <c:v>43143</c:v>
                </c:pt>
                <c:pt idx="309">
                  <c:v>43144</c:v>
                </c:pt>
                <c:pt idx="310">
                  <c:v>43145</c:v>
                </c:pt>
                <c:pt idx="311">
                  <c:v>43146</c:v>
                </c:pt>
                <c:pt idx="312">
                  <c:v>43147</c:v>
                </c:pt>
                <c:pt idx="313">
                  <c:v>43149</c:v>
                </c:pt>
                <c:pt idx="314">
                  <c:v>43150</c:v>
                </c:pt>
                <c:pt idx="315">
                  <c:v>43151</c:v>
                </c:pt>
                <c:pt idx="316">
                  <c:v>43152</c:v>
                </c:pt>
                <c:pt idx="317">
                  <c:v>43153</c:v>
                </c:pt>
                <c:pt idx="318">
                  <c:v>43154</c:v>
                </c:pt>
                <c:pt idx="319">
                  <c:v>43157</c:v>
                </c:pt>
                <c:pt idx="320">
                  <c:v>43158</c:v>
                </c:pt>
                <c:pt idx="321">
                  <c:v>43159</c:v>
                </c:pt>
                <c:pt idx="322">
                  <c:v>43160</c:v>
                </c:pt>
                <c:pt idx="323">
                  <c:v>43161</c:v>
                </c:pt>
                <c:pt idx="324">
                  <c:v>43164</c:v>
                </c:pt>
                <c:pt idx="325">
                  <c:v>43165</c:v>
                </c:pt>
                <c:pt idx="326">
                  <c:v>43166</c:v>
                </c:pt>
                <c:pt idx="327">
                  <c:v>43167</c:v>
                </c:pt>
                <c:pt idx="328">
                  <c:v>43168</c:v>
                </c:pt>
                <c:pt idx="329">
                  <c:v>43171</c:v>
                </c:pt>
                <c:pt idx="330">
                  <c:v>43172</c:v>
                </c:pt>
                <c:pt idx="331">
                  <c:v>43173</c:v>
                </c:pt>
                <c:pt idx="332">
                  <c:v>43174</c:v>
                </c:pt>
                <c:pt idx="333">
                  <c:v>43175</c:v>
                </c:pt>
                <c:pt idx="334">
                  <c:v>43178</c:v>
                </c:pt>
                <c:pt idx="335">
                  <c:v>43179</c:v>
                </c:pt>
                <c:pt idx="336">
                  <c:v>43180</c:v>
                </c:pt>
                <c:pt idx="337">
                  <c:v>43181</c:v>
                </c:pt>
                <c:pt idx="338">
                  <c:v>43182</c:v>
                </c:pt>
                <c:pt idx="339">
                  <c:v>43183</c:v>
                </c:pt>
                <c:pt idx="340">
                  <c:v>43185</c:v>
                </c:pt>
                <c:pt idx="341">
                  <c:v>43186</c:v>
                </c:pt>
                <c:pt idx="342">
                  <c:v>43187</c:v>
                </c:pt>
                <c:pt idx="343">
                  <c:v>43188</c:v>
                </c:pt>
                <c:pt idx="344">
                  <c:v>43189</c:v>
                </c:pt>
                <c:pt idx="345">
                  <c:v>43193</c:v>
                </c:pt>
                <c:pt idx="346">
                  <c:v>43194</c:v>
                </c:pt>
                <c:pt idx="347">
                  <c:v>43195</c:v>
                </c:pt>
                <c:pt idx="348">
                  <c:v>43196</c:v>
                </c:pt>
                <c:pt idx="349">
                  <c:v>43199</c:v>
                </c:pt>
                <c:pt idx="350">
                  <c:v>43200</c:v>
                </c:pt>
                <c:pt idx="351">
                  <c:v>43201</c:v>
                </c:pt>
                <c:pt idx="352">
                  <c:v>43202</c:v>
                </c:pt>
                <c:pt idx="353">
                  <c:v>43203</c:v>
                </c:pt>
                <c:pt idx="354">
                  <c:v>43204</c:v>
                </c:pt>
                <c:pt idx="355">
                  <c:v>43206</c:v>
                </c:pt>
                <c:pt idx="356">
                  <c:v>43207</c:v>
                </c:pt>
                <c:pt idx="357">
                  <c:v>43208</c:v>
                </c:pt>
                <c:pt idx="358">
                  <c:v>43209</c:v>
                </c:pt>
                <c:pt idx="359">
                  <c:v>43210</c:v>
                </c:pt>
                <c:pt idx="360">
                  <c:v>43213</c:v>
                </c:pt>
                <c:pt idx="361">
                  <c:v>43214</c:v>
                </c:pt>
                <c:pt idx="362">
                  <c:v>43215</c:v>
                </c:pt>
                <c:pt idx="363">
                  <c:v>43216</c:v>
                </c:pt>
                <c:pt idx="364">
                  <c:v>43217</c:v>
                </c:pt>
                <c:pt idx="365">
                  <c:v>43220</c:v>
                </c:pt>
                <c:pt idx="366">
                  <c:v>43222</c:v>
                </c:pt>
                <c:pt idx="367">
                  <c:v>43223</c:v>
                </c:pt>
                <c:pt idx="368">
                  <c:v>43224</c:v>
                </c:pt>
                <c:pt idx="369">
                  <c:v>43227</c:v>
                </c:pt>
                <c:pt idx="370">
                  <c:v>43228</c:v>
                </c:pt>
                <c:pt idx="371">
                  <c:v>43229</c:v>
                </c:pt>
                <c:pt idx="372">
                  <c:v>43230</c:v>
                </c:pt>
                <c:pt idx="373">
                  <c:v>43231</c:v>
                </c:pt>
                <c:pt idx="374">
                  <c:v>43234</c:v>
                </c:pt>
                <c:pt idx="375">
                  <c:v>43235</c:v>
                </c:pt>
                <c:pt idx="376">
                  <c:v>43236</c:v>
                </c:pt>
                <c:pt idx="377">
                  <c:v>43237</c:v>
                </c:pt>
                <c:pt idx="378">
                  <c:v>43238</c:v>
                </c:pt>
                <c:pt idx="379">
                  <c:v>43240</c:v>
                </c:pt>
                <c:pt idx="380">
                  <c:v>43241</c:v>
                </c:pt>
                <c:pt idx="381">
                  <c:v>43242</c:v>
                </c:pt>
                <c:pt idx="382">
                  <c:v>43243</c:v>
                </c:pt>
                <c:pt idx="383">
                  <c:v>43244</c:v>
                </c:pt>
                <c:pt idx="384">
                  <c:v>43245</c:v>
                </c:pt>
                <c:pt idx="385">
                  <c:v>43248</c:v>
                </c:pt>
                <c:pt idx="386">
                  <c:v>43249</c:v>
                </c:pt>
                <c:pt idx="387">
                  <c:v>43250</c:v>
                </c:pt>
                <c:pt idx="388">
                  <c:v>43251</c:v>
                </c:pt>
                <c:pt idx="389">
                  <c:v>43252</c:v>
                </c:pt>
                <c:pt idx="390">
                  <c:v>43255</c:v>
                </c:pt>
                <c:pt idx="391">
                  <c:v>43256</c:v>
                </c:pt>
                <c:pt idx="392">
                  <c:v>43257</c:v>
                </c:pt>
                <c:pt idx="393">
                  <c:v>43258</c:v>
                </c:pt>
                <c:pt idx="394">
                  <c:v>43259</c:v>
                </c:pt>
                <c:pt idx="395">
                  <c:v>43262</c:v>
                </c:pt>
                <c:pt idx="396">
                  <c:v>43263</c:v>
                </c:pt>
                <c:pt idx="397">
                  <c:v>43264</c:v>
                </c:pt>
                <c:pt idx="398">
                  <c:v>43265</c:v>
                </c:pt>
                <c:pt idx="399">
                  <c:v>43266</c:v>
                </c:pt>
                <c:pt idx="400">
                  <c:v>43267</c:v>
                </c:pt>
                <c:pt idx="401">
                  <c:v>43269</c:v>
                </c:pt>
                <c:pt idx="402">
                  <c:v>43270</c:v>
                </c:pt>
                <c:pt idx="403">
                  <c:v>43271</c:v>
                </c:pt>
                <c:pt idx="404">
                  <c:v>43272</c:v>
                </c:pt>
                <c:pt idx="405">
                  <c:v>43273</c:v>
                </c:pt>
                <c:pt idx="406">
                  <c:v>43274</c:v>
                </c:pt>
                <c:pt idx="407">
                  <c:v>43276</c:v>
                </c:pt>
                <c:pt idx="408">
                  <c:v>43277</c:v>
                </c:pt>
                <c:pt idx="409">
                  <c:v>43278</c:v>
                </c:pt>
                <c:pt idx="410">
                  <c:v>43279</c:v>
                </c:pt>
                <c:pt idx="411">
                  <c:v>43280</c:v>
                </c:pt>
                <c:pt idx="412">
                  <c:v>43283</c:v>
                </c:pt>
                <c:pt idx="413">
                  <c:v>43284</c:v>
                </c:pt>
                <c:pt idx="414">
                  <c:v>43285</c:v>
                </c:pt>
                <c:pt idx="415">
                  <c:v>43286</c:v>
                </c:pt>
                <c:pt idx="416">
                  <c:v>43287</c:v>
                </c:pt>
                <c:pt idx="417">
                  <c:v>43290</c:v>
                </c:pt>
                <c:pt idx="418">
                  <c:v>43291</c:v>
                </c:pt>
                <c:pt idx="419">
                  <c:v>43292</c:v>
                </c:pt>
                <c:pt idx="420">
                  <c:v>43293</c:v>
                </c:pt>
                <c:pt idx="421">
                  <c:v>43294</c:v>
                </c:pt>
                <c:pt idx="422">
                  <c:v>43297</c:v>
                </c:pt>
                <c:pt idx="423">
                  <c:v>43298</c:v>
                </c:pt>
                <c:pt idx="424">
                  <c:v>43299</c:v>
                </c:pt>
                <c:pt idx="425">
                  <c:v>43300</c:v>
                </c:pt>
                <c:pt idx="426">
                  <c:v>43301</c:v>
                </c:pt>
                <c:pt idx="427">
                  <c:v>43304</c:v>
                </c:pt>
                <c:pt idx="428">
                  <c:v>43305</c:v>
                </c:pt>
                <c:pt idx="429">
                  <c:v>43306</c:v>
                </c:pt>
                <c:pt idx="430">
                  <c:v>43307</c:v>
                </c:pt>
                <c:pt idx="431">
                  <c:v>43308</c:v>
                </c:pt>
                <c:pt idx="432">
                  <c:v>43309</c:v>
                </c:pt>
                <c:pt idx="433">
                  <c:v>43311</c:v>
                </c:pt>
                <c:pt idx="434">
                  <c:v>43312</c:v>
                </c:pt>
                <c:pt idx="435">
                  <c:v>43313</c:v>
                </c:pt>
                <c:pt idx="436">
                  <c:v>43314</c:v>
                </c:pt>
                <c:pt idx="437">
                  <c:v>43315</c:v>
                </c:pt>
                <c:pt idx="438">
                  <c:v>43316</c:v>
                </c:pt>
                <c:pt idx="439">
                  <c:v>43318</c:v>
                </c:pt>
                <c:pt idx="440">
                  <c:v>43319</c:v>
                </c:pt>
                <c:pt idx="441">
                  <c:v>43320</c:v>
                </c:pt>
                <c:pt idx="442">
                  <c:v>43321</c:v>
                </c:pt>
                <c:pt idx="443">
                  <c:v>43322</c:v>
                </c:pt>
                <c:pt idx="444">
                  <c:v>43325</c:v>
                </c:pt>
                <c:pt idx="445">
                  <c:v>43326</c:v>
                </c:pt>
                <c:pt idx="446">
                  <c:v>43327</c:v>
                </c:pt>
                <c:pt idx="447">
                  <c:v>43328</c:v>
                </c:pt>
                <c:pt idx="448">
                  <c:v>43329</c:v>
                </c:pt>
                <c:pt idx="449">
                  <c:v>43330</c:v>
                </c:pt>
                <c:pt idx="450">
                  <c:v>43332</c:v>
                </c:pt>
                <c:pt idx="451">
                  <c:v>43333</c:v>
                </c:pt>
                <c:pt idx="452">
                  <c:v>43334</c:v>
                </c:pt>
                <c:pt idx="453">
                  <c:v>43335</c:v>
                </c:pt>
                <c:pt idx="454">
                  <c:v>43336</c:v>
                </c:pt>
                <c:pt idx="455">
                  <c:v>43337</c:v>
                </c:pt>
                <c:pt idx="456">
                  <c:v>43339</c:v>
                </c:pt>
                <c:pt idx="457">
                  <c:v>43340</c:v>
                </c:pt>
                <c:pt idx="458">
                  <c:v>43341</c:v>
                </c:pt>
                <c:pt idx="459">
                  <c:v>43342</c:v>
                </c:pt>
                <c:pt idx="460">
                  <c:v>43343</c:v>
                </c:pt>
                <c:pt idx="461">
                  <c:v>43346</c:v>
                </c:pt>
                <c:pt idx="462">
                  <c:v>43347</c:v>
                </c:pt>
                <c:pt idx="463">
                  <c:v>43348</c:v>
                </c:pt>
                <c:pt idx="464">
                  <c:v>43349</c:v>
                </c:pt>
                <c:pt idx="465">
                  <c:v>43350</c:v>
                </c:pt>
                <c:pt idx="466">
                  <c:v>43353</c:v>
                </c:pt>
                <c:pt idx="467">
                  <c:v>43354</c:v>
                </c:pt>
                <c:pt idx="468">
                  <c:v>43355</c:v>
                </c:pt>
                <c:pt idx="469">
                  <c:v>43356</c:v>
                </c:pt>
                <c:pt idx="470">
                  <c:v>43357</c:v>
                </c:pt>
                <c:pt idx="471">
                  <c:v>43359</c:v>
                </c:pt>
                <c:pt idx="472">
                  <c:v>43360</c:v>
                </c:pt>
                <c:pt idx="473">
                  <c:v>43361</c:v>
                </c:pt>
                <c:pt idx="474">
                  <c:v>43362</c:v>
                </c:pt>
                <c:pt idx="475">
                  <c:v>43363</c:v>
                </c:pt>
                <c:pt idx="476">
                  <c:v>43364</c:v>
                </c:pt>
                <c:pt idx="477">
                  <c:v>43367</c:v>
                </c:pt>
                <c:pt idx="478">
                  <c:v>43368</c:v>
                </c:pt>
                <c:pt idx="479">
                  <c:v>43369</c:v>
                </c:pt>
                <c:pt idx="480">
                  <c:v>43370</c:v>
                </c:pt>
                <c:pt idx="481">
                  <c:v>43371</c:v>
                </c:pt>
                <c:pt idx="482">
                  <c:v>43374</c:v>
                </c:pt>
                <c:pt idx="483">
                  <c:v>43375</c:v>
                </c:pt>
                <c:pt idx="484">
                  <c:v>43376</c:v>
                </c:pt>
                <c:pt idx="485">
                  <c:v>43377</c:v>
                </c:pt>
                <c:pt idx="486">
                  <c:v>43378</c:v>
                </c:pt>
                <c:pt idx="487">
                  <c:v>43381</c:v>
                </c:pt>
                <c:pt idx="488">
                  <c:v>43382</c:v>
                </c:pt>
                <c:pt idx="489">
                  <c:v>43383</c:v>
                </c:pt>
                <c:pt idx="490">
                  <c:v>43384</c:v>
                </c:pt>
                <c:pt idx="491">
                  <c:v>43385</c:v>
                </c:pt>
                <c:pt idx="492">
                  <c:v>43388</c:v>
                </c:pt>
                <c:pt idx="493">
                  <c:v>43389</c:v>
                </c:pt>
                <c:pt idx="494">
                  <c:v>43390</c:v>
                </c:pt>
                <c:pt idx="495">
                  <c:v>43391</c:v>
                </c:pt>
                <c:pt idx="496">
                  <c:v>43392</c:v>
                </c:pt>
                <c:pt idx="497">
                  <c:v>43393</c:v>
                </c:pt>
                <c:pt idx="498">
                  <c:v>43395</c:v>
                </c:pt>
                <c:pt idx="499">
                  <c:v>43396</c:v>
                </c:pt>
                <c:pt idx="500">
                  <c:v>43397</c:v>
                </c:pt>
                <c:pt idx="501">
                  <c:v>43398</c:v>
                </c:pt>
                <c:pt idx="502">
                  <c:v>43399</c:v>
                </c:pt>
                <c:pt idx="503">
                  <c:v>43402</c:v>
                </c:pt>
                <c:pt idx="504">
                  <c:v>43403</c:v>
                </c:pt>
                <c:pt idx="505">
                  <c:v>43404</c:v>
                </c:pt>
                <c:pt idx="506">
                  <c:v>43405</c:v>
                </c:pt>
                <c:pt idx="507">
                  <c:v>43406</c:v>
                </c:pt>
                <c:pt idx="508">
                  <c:v>43409</c:v>
                </c:pt>
                <c:pt idx="509">
                  <c:v>43410</c:v>
                </c:pt>
                <c:pt idx="510">
                  <c:v>43411</c:v>
                </c:pt>
                <c:pt idx="511">
                  <c:v>43412</c:v>
                </c:pt>
                <c:pt idx="512">
                  <c:v>43413</c:v>
                </c:pt>
                <c:pt idx="513">
                  <c:v>43415</c:v>
                </c:pt>
                <c:pt idx="514">
                  <c:v>43416</c:v>
                </c:pt>
                <c:pt idx="515">
                  <c:v>43417</c:v>
                </c:pt>
                <c:pt idx="516">
                  <c:v>43418</c:v>
                </c:pt>
                <c:pt idx="517">
                  <c:v>43419</c:v>
                </c:pt>
                <c:pt idx="518">
                  <c:v>43420</c:v>
                </c:pt>
                <c:pt idx="519">
                  <c:v>43423</c:v>
                </c:pt>
                <c:pt idx="520">
                  <c:v>43424</c:v>
                </c:pt>
                <c:pt idx="521">
                  <c:v>43425</c:v>
                </c:pt>
                <c:pt idx="522">
                  <c:v>43426</c:v>
                </c:pt>
                <c:pt idx="523">
                  <c:v>43427</c:v>
                </c:pt>
                <c:pt idx="524">
                  <c:v>43430</c:v>
                </c:pt>
                <c:pt idx="525">
                  <c:v>43431</c:v>
                </c:pt>
                <c:pt idx="526">
                  <c:v>43432</c:v>
                </c:pt>
                <c:pt idx="527">
                  <c:v>43433</c:v>
                </c:pt>
                <c:pt idx="528">
                  <c:v>43434</c:v>
                </c:pt>
                <c:pt idx="529">
                  <c:v>43435</c:v>
                </c:pt>
                <c:pt idx="530">
                  <c:v>43437</c:v>
                </c:pt>
                <c:pt idx="531">
                  <c:v>43438</c:v>
                </c:pt>
                <c:pt idx="532">
                  <c:v>43439</c:v>
                </c:pt>
                <c:pt idx="533">
                  <c:v>43440</c:v>
                </c:pt>
                <c:pt idx="534">
                  <c:v>43441</c:v>
                </c:pt>
                <c:pt idx="535">
                  <c:v>43444</c:v>
                </c:pt>
                <c:pt idx="536">
                  <c:v>43445</c:v>
                </c:pt>
                <c:pt idx="537">
                  <c:v>43446</c:v>
                </c:pt>
                <c:pt idx="538">
                  <c:v>43447</c:v>
                </c:pt>
                <c:pt idx="539">
                  <c:v>43448</c:v>
                </c:pt>
                <c:pt idx="540">
                  <c:v>43451</c:v>
                </c:pt>
                <c:pt idx="541">
                  <c:v>43452</c:v>
                </c:pt>
                <c:pt idx="542">
                  <c:v>43453</c:v>
                </c:pt>
                <c:pt idx="543">
                  <c:v>43454</c:v>
                </c:pt>
                <c:pt idx="544">
                  <c:v>43455</c:v>
                </c:pt>
                <c:pt idx="545">
                  <c:v>43458</c:v>
                </c:pt>
                <c:pt idx="546">
                  <c:v>43459</c:v>
                </c:pt>
                <c:pt idx="547">
                  <c:v>43460</c:v>
                </c:pt>
                <c:pt idx="548">
                  <c:v>43461</c:v>
                </c:pt>
                <c:pt idx="549">
                  <c:v>43462</c:v>
                </c:pt>
                <c:pt idx="550">
                  <c:v>43465</c:v>
                </c:pt>
                <c:pt idx="551">
                  <c:v>43466</c:v>
                </c:pt>
                <c:pt idx="552">
                  <c:v>43467</c:v>
                </c:pt>
                <c:pt idx="553">
                  <c:v>43468</c:v>
                </c:pt>
                <c:pt idx="554">
                  <c:v>43469</c:v>
                </c:pt>
                <c:pt idx="555">
                  <c:v>43472</c:v>
                </c:pt>
                <c:pt idx="556">
                  <c:v>43473</c:v>
                </c:pt>
                <c:pt idx="557">
                  <c:v>43474</c:v>
                </c:pt>
                <c:pt idx="558">
                  <c:v>43475</c:v>
                </c:pt>
                <c:pt idx="559">
                  <c:v>43476</c:v>
                </c:pt>
                <c:pt idx="560">
                  <c:v>43479</c:v>
                </c:pt>
                <c:pt idx="561">
                  <c:v>43480</c:v>
                </c:pt>
                <c:pt idx="562">
                  <c:v>43481</c:v>
                </c:pt>
                <c:pt idx="563">
                  <c:v>43482</c:v>
                </c:pt>
                <c:pt idx="564">
                  <c:v>43483</c:v>
                </c:pt>
                <c:pt idx="565">
                  <c:v>43486</c:v>
                </c:pt>
                <c:pt idx="566">
                  <c:v>43487</c:v>
                </c:pt>
                <c:pt idx="567">
                  <c:v>43488</c:v>
                </c:pt>
                <c:pt idx="568">
                  <c:v>43489</c:v>
                </c:pt>
                <c:pt idx="569">
                  <c:v>43490</c:v>
                </c:pt>
                <c:pt idx="570">
                  <c:v>43491</c:v>
                </c:pt>
                <c:pt idx="571">
                  <c:v>43493</c:v>
                </c:pt>
                <c:pt idx="572">
                  <c:v>43494</c:v>
                </c:pt>
                <c:pt idx="573">
                  <c:v>43495</c:v>
                </c:pt>
                <c:pt idx="574">
                  <c:v>43496</c:v>
                </c:pt>
                <c:pt idx="575">
                  <c:v>43497</c:v>
                </c:pt>
                <c:pt idx="576">
                  <c:v>43500</c:v>
                </c:pt>
                <c:pt idx="577">
                  <c:v>43501</c:v>
                </c:pt>
                <c:pt idx="578">
                  <c:v>43502</c:v>
                </c:pt>
                <c:pt idx="579">
                  <c:v>43503</c:v>
                </c:pt>
                <c:pt idx="580">
                  <c:v>43504</c:v>
                </c:pt>
                <c:pt idx="581">
                  <c:v>43507</c:v>
                </c:pt>
                <c:pt idx="582">
                  <c:v>43508</c:v>
                </c:pt>
                <c:pt idx="583">
                  <c:v>43509</c:v>
                </c:pt>
                <c:pt idx="584">
                  <c:v>43510</c:v>
                </c:pt>
                <c:pt idx="585">
                  <c:v>43511</c:v>
                </c:pt>
                <c:pt idx="586">
                  <c:v>43512</c:v>
                </c:pt>
                <c:pt idx="587">
                  <c:v>43514</c:v>
                </c:pt>
                <c:pt idx="588">
                  <c:v>43515</c:v>
                </c:pt>
                <c:pt idx="589">
                  <c:v>43516</c:v>
                </c:pt>
                <c:pt idx="590">
                  <c:v>43517</c:v>
                </c:pt>
                <c:pt idx="591">
                  <c:v>43518</c:v>
                </c:pt>
                <c:pt idx="592">
                  <c:v>43521</c:v>
                </c:pt>
                <c:pt idx="593">
                  <c:v>43522</c:v>
                </c:pt>
                <c:pt idx="594">
                  <c:v>43523</c:v>
                </c:pt>
                <c:pt idx="595">
                  <c:v>43524</c:v>
                </c:pt>
                <c:pt idx="596">
                  <c:v>43525</c:v>
                </c:pt>
                <c:pt idx="597">
                  <c:v>43526</c:v>
                </c:pt>
                <c:pt idx="598">
                  <c:v>43528</c:v>
                </c:pt>
                <c:pt idx="599">
                  <c:v>43529</c:v>
                </c:pt>
                <c:pt idx="600">
                  <c:v>43530</c:v>
                </c:pt>
                <c:pt idx="601">
                  <c:v>43531</c:v>
                </c:pt>
                <c:pt idx="602">
                  <c:v>43532</c:v>
                </c:pt>
                <c:pt idx="603">
                  <c:v>43533</c:v>
                </c:pt>
                <c:pt idx="604">
                  <c:v>43535</c:v>
                </c:pt>
                <c:pt idx="605">
                  <c:v>43536</c:v>
                </c:pt>
                <c:pt idx="606">
                  <c:v>43537</c:v>
                </c:pt>
              </c:numCache>
            </c:numRef>
          </c:cat>
          <c:val>
            <c:numRef>
              <c:f>'UK Gilt'!$C$286:$C$913</c:f>
              <c:numCache>
                <c:formatCode>0.00%</c:formatCode>
                <c:ptCount val="628"/>
                <c:pt idx="0">
                  <c:v>1.329E-2</c:v>
                </c:pt>
                <c:pt idx="1">
                  <c:v>1.3349999999999999E-2</c:v>
                </c:pt>
                <c:pt idx="2">
                  <c:v>1.2929999999999999E-2</c:v>
                </c:pt>
                <c:pt idx="3">
                  <c:v>1.3819999999999999E-2</c:v>
                </c:pt>
                <c:pt idx="4">
                  <c:v>1.387E-2</c:v>
                </c:pt>
                <c:pt idx="5">
                  <c:v>1.336E-2</c:v>
                </c:pt>
                <c:pt idx="6">
                  <c:v>1.362E-2</c:v>
                </c:pt>
                <c:pt idx="7">
                  <c:v>1.3469999999999999E-2</c:v>
                </c:pt>
                <c:pt idx="8">
                  <c:v>1.3000000000000001E-2</c:v>
                </c:pt>
                <c:pt idx="9">
                  <c:v>1.3650000000000001E-2</c:v>
                </c:pt>
                <c:pt idx="10">
                  <c:v>1.311E-2</c:v>
                </c:pt>
                <c:pt idx="11">
                  <c:v>1.3089999999999999E-2</c:v>
                </c:pt>
                <c:pt idx="12">
                  <c:v>1.3389999999999999E-2</c:v>
                </c:pt>
                <c:pt idx="13">
                  <c:v>1.413E-2</c:v>
                </c:pt>
                <c:pt idx="14">
                  <c:v>1.4330000000000001E-2</c:v>
                </c:pt>
                <c:pt idx="15">
                  <c:v>1.366E-2</c:v>
                </c:pt>
                <c:pt idx="16">
                  <c:v>1.4030000000000001E-2</c:v>
                </c:pt>
                <c:pt idx="17">
                  <c:v>1.47E-2</c:v>
                </c:pt>
                <c:pt idx="18">
                  <c:v>1.516E-2</c:v>
                </c:pt>
                <c:pt idx="19">
                  <c:v>1.4690000000000002E-2</c:v>
                </c:pt>
                <c:pt idx="20">
                  <c:v>1.444E-2</c:v>
                </c:pt>
                <c:pt idx="21">
                  <c:v>1.418E-2</c:v>
                </c:pt>
                <c:pt idx="22">
                  <c:v>1.452E-2</c:v>
                </c:pt>
                <c:pt idx="23">
                  <c:v>1.383E-2</c:v>
                </c:pt>
                <c:pt idx="24">
                  <c:v>1.3580000000000002E-2</c:v>
                </c:pt>
                <c:pt idx="25">
                  <c:v>1.362E-2</c:v>
                </c:pt>
                <c:pt idx="26">
                  <c:v>1.3180000000000001E-2</c:v>
                </c:pt>
                <c:pt idx="27">
                  <c:v>1.2920000000000001E-2</c:v>
                </c:pt>
                <c:pt idx="28">
                  <c:v>1.2159999999999999E-2</c:v>
                </c:pt>
                <c:pt idx="29">
                  <c:v>1.2470000000000002E-2</c:v>
                </c:pt>
                <c:pt idx="30">
                  <c:v>1.257E-2</c:v>
                </c:pt>
                <c:pt idx="31">
                  <c:v>1.2580000000000001E-2</c:v>
                </c:pt>
                <c:pt idx="32">
                  <c:v>1.294E-2</c:v>
                </c:pt>
                <c:pt idx="33">
                  <c:v>1.3100000000000001E-2</c:v>
                </c:pt>
                <c:pt idx="34">
                  <c:v>1.3009999999999999E-2</c:v>
                </c:pt>
                <c:pt idx="35">
                  <c:v>1.264E-2</c:v>
                </c:pt>
                <c:pt idx="36">
                  <c:v>1.213E-2</c:v>
                </c:pt>
                <c:pt idx="37">
                  <c:v>1.2119999999999999E-2</c:v>
                </c:pt>
                <c:pt idx="38">
                  <c:v>1.23E-2</c:v>
                </c:pt>
                <c:pt idx="39">
                  <c:v>1.2370000000000001E-2</c:v>
                </c:pt>
                <c:pt idx="40">
                  <c:v>1.205E-2</c:v>
                </c:pt>
                <c:pt idx="41">
                  <c:v>1.154E-2</c:v>
                </c:pt>
                <c:pt idx="42">
                  <c:v>1.0789999999999999E-2</c:v>
                </c:pt>
                <c:pt idx="43">
                  <c:v>1.15E-2</c:v>
                </c:pt>
                <c:pt idx="44">
                  <c:v>1.1509999999999999E-2</c:v>
                </c:pt>
                <c:pt idx="45">
                  <c:v>1.1970000000000001E-2</c:v>
                </c:pt>
                <c:pt idx="46">
                  <c:v>1.21E-2</c:v>
                </c:pt>
                <c:pt idx="47">
                  <c:v>1.1850000000000001E-2</c:v>
                </c:pt>
                <c:pt idx="48">
                  <c:v>1.184E-2</c:v>
                </c:pt>
                <c:pt idx="49">
                  <c:v>1.214E-2</c:v>
                </c:pt>
                <c:pt idx="50">
                  <c:v>1.1939999999999999E-2</c:v>
                </c:pt>
                <c:pt idx="51">
                  <c:v>1.218E-2</c:v>
                </c:pt>
                <c:pt idx="52">
                  <c:v>1.225E-2</c:v>
                </c:pt>
                <c:pt idx="53">
                  <c:v>1.2330000000000001E-2</c:v>
                </c:pt>
                <c:pt idx="54">
                  <c:v>1.2350000000000002E-2</c:v>
                </c:pt>
                <c:pt idx="55">
                  <c:v>1.248E-2</c:v>
                </c:pt>
                <c:pt idx="56">
                  <c:v>1.2239999999999999E-2</c:v>
                </c:pt>
                <c:pt idx="57">
                  <c:v>1.2119999999999999E-2</c:v>
                </c:pt>
                <c:pt idx="58">
                  <c:v>1.2500000000000001E-2</c:v>
                </c:pt>
                <c:pt idx="59">
                  <c:v>1.2450000000000001E-2</c:v>
                </c:pt>
                <c:pt idx="60">
                  <c:v>1.2470000000000002E-2</c:v>
                </c:pt>
                <c:pt idx="61">
                  <c:v>1.234E-2</c:v>
                </c:pt>
                <c:pt idx="62">
                  <c:v>1.2549999999999999E-2</c:v>
                </c:pt>
                <c:pt idx="63">
                  <c:v>1.1739999999999999E-2</c:v>
                </c:pt>
                <c:pt idx="64">
                  <c:v>1.2310000000000001E-2</c:v>
                </c:pt>
                <c:pt idx="65">
                  <c:v>1.1990000000000001E-2</c:v>
                </c:pt>
                <c:pt idx="66">
                  <c:v>1.1979999999999999E-2</c:v>
                </c:pt>
                <c:pt idx="67">
                  <c:v>1.1679999999999999E-2</c:v>
                </c:pt>
                <c:pt idx="68">
                  <c:v>1.1930000000000001E-2</c:v>
                </c:pt>
                <c:pt idx="69">
                  <c:v>1.1509999999999999E-2</c:v>
                </c:pt>
                <c:pt idx="70">
                  <c:v>1.1200000000000002E-2</c:v>
                </c:pt>
                <c:pt idx="71">
                  <c:v>1.1399999999999999E-2</c:v>
                </c:pt>
                <c:pt idx="72">
                  <c:v>1.142E-2</c:v>
                </c:pt>
                <c:pt idx="73">
                  <c:v>1.0629999999999999E-2</c:v>
                </c:pt>
                <c:pt idx="74">
                  <c:v>1.069E-2</c:v>
                </c:pt>
                <c:pt idx="75">
                  <c:v>1.094E-2</c:v>
                </c:pt>
                <c:pt idx="76">
                  <c:v>1.102E-2</c:v>
                </c:pt>
                <c:pt idx="77">
                  <c:v>1.076E-2</c:v>
                </c:pt>
                <c:pt idx="78">
                  <c:v>1.077E-2</c:v>
                </c:pt>
                <c:pt idx="79">
                  <c:v>1.0780000000000001E-2</c:v>
                </c:pt>
                <c:pt idx="80">
                  <c:v>1.0529999999999999E-2</c:v>
                </c:pt>
                <c:pt idx="81">
                  <c:v>1.0500000000000001E-2</c:v>
                </c:pt>
                <c:pt idx="82">
                  <c:v>1.044E-2</c:v>
                </c:pt>
                <c:pt idx="83">
                  <c:v>1.0460000000000001E-2</c:v>
                </c:pt>
                <c:pt idx="84">
                  <c:v>1.0460000000000001E-2</c:v>
                </c:pt>
                <c:pt idx="85">
                  <c:v>1.014E-2</c:v>
                </c:pt>
                <c:pt idx="86">
                  <c:v>1.0660000000000001E-2</c:v>
                </c:pt>
                <c:pt idx="87">
                  <c:v>1.0700000000000001E-2</c:v>
                </c:pt>
                <c:pt idx="88">
                  <c:v>1.035E-2</c:v>
                </c:pt>
                <c:pt idx="89">
                  <c:v>1.039E-2</c:v>
                </c:pt>
                <c:pt idx="90">
                  <c:v>1.0360000000000001E-2</c:v>
                </c:pt>
                <c:pt idx="91">
                  <c:v>1.0500000000000001E-2</c:v>
                </c:pt>
                <c:pt idx="92">
                  <c:v>1.0860000000000002E-2</c:v>
                </c:pt>
                <c:pt idx="93">
                  <c:v>1.0840000000000001E-2</c:v>
                </c:pt>
                <c:pt idx="94">
                  <c:v>1.0629999999999999E-2</c:v>
                </c:pt>
                <c:pt idx="95">
                  <c:v>1.0869999999999999E-2</c:v>
                </c:pt>
                <c:pt idx="96">
                  <c:v>1.0880000000000001E-2</c:v>
                </c:pt>
                <c:pt idx="97">
                  <c:v>1.09E-2</c:v>
                </c:pt>
                <c:pt idx="98">
                  <c:v>1.0740000000000001E-2</c:v>
                </c:pt>
                <c:pt idx="99">
                  <c:v>1.119E-2</c:v>
                </c:pt>
                <c:pt idx="100">
                  <c:v>1.1169999999999999E-2</c:v>
                </c:pt>
                <c:pt idx="101">
                  <c:v>1.1169999999999999E-2</c:v>
                </c:pt>
                <c:pt idx="102">
                  <c:v>1.149E-2</c:v>
                </c:pt>
                <c:pt idx="103">
                  <c:v>1.2030000000000001E-2</c:v>
                </c:pt>
                <c:pt idx="104">
                  <c:v>1.167E-2</c:v>
                </c:pt>
                <c:pt idx="105">
                  <c:v>1.1599999999999999E-2</c:v>
                </c:pt>
                <c:pt idx="106">
                  <c:v>1.0880000000000001E-2</c:v>
                </c:pt>
                <c:pt idx="107">
                  <c:v>1.1399999999999999E-2</c:v>
                </c:pt>
                <c:pt idx="108">
                  <c:v>1.1310000000000001E-2</c:v>
                </c:pt>
                <c:pt idx="109">
                  <c:v>1.0669999999999999E-2</c:v>
                </c:pt>
                <c:pt idx="110">
                  <c:v>1.0589999999999999E-2</c:v>
                </c:pt>
                <c:pt idx="111">
                  <c:v>1.095E-2</c:v>
                </c:pt>
                <c:pt idx="112">
                  <c:v>1.0880000000000001E-2</c:v>
                </c:pt>
                <c:pt idx="113">
                  <c:v>1.081E-2</c:v>
                </c:pt>
                <c:pt idx="114">
                  <c:v>1.0749999999999999E-2</c:v>
                </c:pt>
                <c:pt idx="115">
                  <c:v>1.039E-2</c:v>
                </c:pt>
                <c:pt idx="116">
                  <c:v>1.0129999999999998E-2</c:v>
                </c:pt>
                <c:pt idx="117">
                  <c:v>1.0149999999999999E-2</c:v>
                </c:pt>
                <c:pt idx="118">
                  <c:v>9.9799999999999993E-3</c:v>
                </c:pt>
                <c:pt idx="119">
                  <c:v>1.0489999999999999E-2</c:v>
                </c:pt>
                <c:pt idx="120">
                  <c:v>1.076E-2</c:v>
                </c:pt>
                <c:pt idx="121">
                  <c:v>1.0369999999999999E-2</c:v>
                </c:pt>
                <c:pt idx="122">
                  <c:v>1.042E-2</c:v>
                </c:pt>
                <c:pt idx="123">
                  <c:v>9.8300000000000002E-3</c:v>
                </c:pt>
                <c:pt idx="124">
                  <c:v>1.0029999999999999E-2</c:v>
                </c:pt>
                <c:pt idx="125">
                  <c:v>1.0329999999999999E-2</c:v>
                </c:pt>
                <c:pt idx="126">
                  <c:v>1.0049999999999998E-2</c:v>
                </c:pt>
                <c:pt idx="127">
                  <c:v>9.6699999999999998E-3</c:v>
                </c:pt>
                <c:pt idx="128">
                  <c:v>1.034E-2</c:v>
                </c:pt>
                <c:pt idx="129">
                  <c:v>9.3100000000000006E-3</c:v>
                </c:pt>
                <c:pt idx="130">
                  <c:v>1.0329999999999999E-2</c:v>
                </c:pt>
                <c:pt idx="131">
                  <c:v>1.0169999999999998E-2</c:v>
                </c:pt>
                <c:pt idx="132">
                  <c:v>1.018E-2</c:v>
                </c:pt>
                <c:pt idx="133">
                  <c:v>1.0329999999999999E-2</c:v>
                </c:pt>
                <c:pt idx="134">
                  <c:v>9.9600000000000001E-3</c:v>
                </c:pt>
                <c:pt idx="135">
                  <c:v>1.0360000000000001E-2</c:v>
                </c:pt>
                <c:pt idx="136">
                  <c:v>1.018E-2</c:v>
                </c:pt>
                <c:pt idx="137">
                  <c:v>1.035E-2</c:v>
                </c:pt>
                <c:pt idx="138">
                  <c:v>1.035E-2</c:v>
                </c:pt>
                <c:pt idx="139">
                  <c:v>1.0129999999999998E-2</c:v>
                </c:pt>
                <c:pt idx="140">
                  <c:v>1.093E-2</c:v>
                </c:pt>
                <c:pt idx="141">
                  <c:v>1.158E-2</c:v>
                </c:pt>
                <c:pt idx="142">
                  <c:v>1.2529999999999999E-2</c:v>
                </c:pt>
                <c:pt idx="143">
                  <c:v>1.2589999999999999E-2</c:v>
                </c:pt>
                <c:pt idx="144">
                  <c:v>1.2589999999999999E-2</c:v>
                </c:pt>
                <c:pt idx="145">
                  <c:v>1.2589999999999999E-2</c:v>
                </c:pt>
                <c:pt idx="146">
                  <c:v>1.2629999999999999E-2</c:v>
                </c:pt>
                <c:pt idx="147">
                  <c:v>1.2490000000000001E-2</c:v>
                </c:pt>
                <c:pt idx="148">
                  <c:v>1.2629999999999999E-2</c:v>
                </c:pt>
                <c:pt idx="149">
                  <c:v>1.3180000000000001E-2</c:v>
                </c:pt>
                <c:pt idx="150">
                  <c:v>1.3089999999999999E-2</c:v>
                </c:pt>
                <c:pt idx="151">
                  <c:v>1.269E-2</c:v>
                </c:pt>
                <c:pt idx="152">
                  <c:v>1.278E-2</c:v>
                </c:pt>
                <c:pt idx="153">
                  <c:v>1.261E-2</c:v>
                </c:pt>
                <c:pt idx="154">
                  <c:v>1.302E-2</c:v>
                </c:pt>
                <c:pt idx="155">
                  <c:v>1.3089999999999999E-2</c:v>
                </c:pt>
                <c:pt idx="156">
                  <c:v>1.3089999999999999E-2</c:v>
                </c:pt>
                <c:pt idx="157">
                  <c:v>1.2709999999999999E-2</c:v>
                </c:pt>
                <c:pt idx="158">
                  <c:v>1.2070000000000001E-2</c:v>
                </c:pt>
                <c:pt idx="159">
                  <c:v>1.1939999999999999E-2</c:v>
                </c:pt>
                <c:pt idx="160">
                  <c:v>1.2070000000000001E-2</c:v>
                </c:pt>
                <c:pt idx="161">
                  <c:v>1.175E-2</c:v>
                </c:pt>
                <c:pt idx="162">
                  <c:v>1.191E-2</c:v>
                </c:pt>
                <c:pt idx="163">
                  <c:v>1.2580000000000001E-2</c:v>
                </c:pt>
                <c:pt idx="164">
                  <c:v>1.2350000000000002E-2</c:v>
                </c:pt>
                <c:pt idx="165">
                  <c:v>1.2019999999999999E-2</c:v>
                </c:pt>
                <c:pt idx="166">
                  <c:v>1.2159999999999999E-2</c:v>
                </c:pt>
                <c:pt idx="167">
                  <c:v>1.2310000000000001E-2</c:v>
                </c:pt>
                <c:pt idx="168">
                  <c:v>1.213E-2</c:v>
                </c:pt>
                <c:pt idx="169">
                  <c:v>1.2370000000000001E-2</c:v>
                </c:pt>
                <c:pt idx="170">
                  <c:v>1.15E-2</c:v>
                </c:pt>
                <c:pt idx="171">
                  <c:v>1.175E-2</c:v>
                </c:pt>
                <c:pt idx="172">
                  <c:v>1.1770000000000001E-2</c:v>
                </c:pt>
                <c:pt idx="173">
                  <c:v>1.1770000000000001E-2</c:v>
                </c:pt>
                <c:pt idx="174">
                  <c:v>1.141E-2</c:v>
                </c:pt>
                <c:pt idx="175">
                  <c:v>1.157E-2</c:v>
                </c:pt>
                <c:pt idx="176">
                  <c:v>1.111E-2</c:v>
                </c:pt>
                <c:pt idx="177">
                  <c:v>1.0820000000000001E-2</c:v>
                </c:pt>
                <c:pt idx="178">
                  <c:v>1.0629999999999999E-2</c:v>
                </c:pt>
                <c:pt idx="179">
                  <c:v>1.072E-2</c:v>
                </c:pt>
                <c:pt idx="180">
                  <c:v>1.085E-2</c:v>
                </c:pt>
                <c:pt idx="181">
                  <c:v>1.1049999999999999E-2</c:v>
                </c:pt>
                <c:pt idx="182">
                  <c:v>1.0960000000000001E-2</c:v>
                </c:pt>
                <c:pt idx="183">
                  <c:v>1.09E-2</c:v>
                </c:pt>
                <c:pt idx="184">
                  <c:v>1.073E-2</c:v>
                </c:pt>
                <c:pt idx="185">
                  <c:v>1.0880000000000001E-2</c:v>
                </c:pt>
                <c:pt idx="186">
                  <c:v>1.0589999999999999E-2</c:v>
                </c:pt>
                <c:pt idx="187">
                  <c:v>1.056E-2</c:v>
                </c:pt>
                <c:pt idx="188">
                  <c:v>1.0529999999999999E-2</c:v>
                </c:pt>
                <c:pt idx="189">
                  <c:v>9.9799999999999993E-3</c:v>
                </c:pt>
                <c:pt idx="190">
                  <c:v>1.031E-2</c:v>
                </c:pt>
                <c:pt idx="191">
                  <c:v>1.0360000000000001E-2</c:v>
                </c:pt>
                <c:pt idx="192">
                  <c:v>1.057E-2</c:v>
                </c:pt>
                <c:pt idx="193">
                  <c:v>1.0580000000000001E-2</c:v>
                </c:pt>
                <c:pt idx="194">
                  <c:v>1.0129999999999998E-2</c:v>
                </c:pt>
                <c:pt idx="195">
                  <c:v>1.0049999999999998E-2</c:v>
                </c:pt>
                <c:pt idx="196">
                  <c:v>9.7000000000000003E-3</c:v>
                </c:pt>
                <c:pt idx="197">
                  <c:v>9.8999999999999991E-3</c:v>
                </c:pt>
                <c:pt idx="198">
                  <c:v>9.8999999999999991E-3</c:v>
                </c:pt>
                <c:pt idx="199">
                  <c:v>1.044E-2</c:v>
                </c:pt>
                <c:pt idx="200">
                  <c:v>1.1350000000000001E-2</c:v>
                </c:pt>
                <c:pt idx="201">
                  <c:v>1.145E-2</c:v>
                </c:pt>
                <c:pt idx="202">
                  <c:v>1.2330000000000001E-2</c:v>
                </c:pt>
                <c:pt idx="203">
                  <c:v>1.3089999999999999E-2</c:v>
                </c:pt>
                <c:pt idx="204">
                  <c:v>1.3089999999999999E-2</c:v>
                </c:pt>
                <c:pt idx="205">
                  <c:v>1.303E-2</c:v>
                </c:pt>
                <c:pt idx="206">
                  <c:v>1.332E-2</c:v>
                </c:pt>
                <c:pt idx="207">
                  <c:v>1.3420000000000001E-2</c:v>
                </c:pt>
                <c:pt idx="208">
                  <c:v>1.367E-2</c:v>
                </c:pt>
                <c:pt idx="209">
                  <c:v>1.3560000000000001E-2</c:v>
                </c:pt>
                <c:pt idx="210">
                  <c:v>1.357E-2</c:v>
                </c:pt>
                <c:pt idx="211">
                  <c:v>1.3340000000000001E-2</c:v>
                </c:pt>
                <c:pt idx="212">
                  <c:v>1.333E-2</c:v>
                </c:pt>
                <c:pt idx="213">
                  <c:v>1.3819999999999999E-2</c:v>
                </c:pt>
                <c:pt idx="214">
                  <c:v>1.375E-2</c:v>
                </c:pt>
                <c:pt idx="215">
                  <c:v>1.366E-2</c:v>
                </c:pt>
                <c:pt idx="216">
                  <c:v>1.3690000000000001E-2</c:v>
                </c:pt>
                <c:pt idx="217">
                  <c:v>1.328E-2</c:v>
                </c:pt>
                <c:pt idx="218">
                  <c:v>1.353E-2</c:v>
                </c:pt>
                <c:pt idx="219">
                  <c:v>1.379E-2</c:v>
                </c:pt>
                <c:pt idx="220">
                  <c:v>1.391E-2</c:v>
                </c:pt>
                <c:pt idx="221">
                  <c:v>1.366E-2</c:v>
                </c:pt>
                <c:pt idx="222">
                  <c:v>1.3600000000000001E-2</c:v>
                </c:pt>
                <c:pt idx="223">
                  <c:v>1.3640000000000001E-2</c:v>
                </c:pt>
                <c:pt idx="224">
                  <c:v>1.3819999999999999E-2</c:v>
                </c:pt>
                <c:pt idx="225">
                  <c:v>1.3809999999999999E-2</c:v>
                </c:pt>
                <c:pt idx="226">
                  <c:v>1.37E-2</c:v>
                </c:pt>
                <c:pt idx="227">
                  <c:v>1.337E-2</c:v>
                </c:pt>
                <c:pt idx="228">
                  <c:v>1.2769999999999998E-2</c:v>
                </c:pt>
                <c:pt idx="229">
                  <c:v>1.3169999999999999E-2</c:v>
                </c:pt>
                <c:pt idx="230">
                  <c:v>1.282E-2</c:v>
                </c:pt>
                <c:pt idx="231">
                  <c:v>1.3309999999999999E-2</c:v>
                </c:pt>
                <c:pt idx="232">
                  <c:v>1.328E-2</c:v>
                </c:pt>
                <c:pt idx="233">
                  <c:v>1.3140000000000001E-2</c:v>
                </c:pt>
                <c:pt idx="234">
                  <c:v>1.3560000000000001E-2</c:v>
                </c:pt>
                <c:pt idx="235">
                  <c:v>1.409E-2</c:v>
                </c:pt>
                <c:pt idx="236">
                  <c:v>1.3849999999999999E-2</c:v>
                </c:pt>
                <c:pt idx="237">
                  <c:v>1.349E-2</c:v>
                </c:pt>
                <c:pt idx="238">
                  <c:v>1.3580000000000002E-2</c:v>
                </c:pt>
                <c:pt idx="239">
                  <c:v>1.336E-2</c:v>
                </c:pt>
                <c:pt idx="240">
                  <c:v>1.333E-2</c:v>
                </c:pt>
                <c:pt idx="241">
                  <c:v>1.3440000000000001E-2</c:v>
                </c:pt>
                <c:pt idx="242">
                  <c:v>1.2619999999999999E-2</c:v>
                </c:pt>
                <c:pt idx="243">
                  <c:v>1.2669999999999999E-2</c:v>
                </c:pt>
                <c:pt idx="244">
                  <c:v>1.2580000000000001E-2</c:v>
                </c:pt>
                <c:pt idx="245">
                  <c:v>1.2319999999999999E-2</c:v>
                </c:pt>
                <c:pt idx="246">
                  <c:v>1.2270000000000001E-2</c:v>
                </c:pt>
                <c:pt idx="247">
                  <c:v>1.265E-2</c:v>
                </c:pt>
                <c:pt idx="248">
                  <c:v>1.341E-2</c:v>
                </c:pt>
                <c:pt idx="249">
                  <c:v>1.329E-2</c:v>
                </c:pt>
                <c:pt idx="250">
                  <c:v>1.321E-2</c:v>
                </c:pt>
                <c:pt idx="251">
                  <c:v>1.2849999999999999E-2</c:v>
                </c:pt>
                <c:pt idx="252">
                  <c:v>1.3089999999999999E-2</c:v>
                </c:pt>
                <c:pt idx="253">
                  <c:v>1.2960000000000001E-2</c:v>
                </c:pt>
                <c:pt idx="254">
                  <c:v>1.2929999999999999E-2</c:v>
                </c:pt>
                <c:pt idx="255">
                  <c:v>1.2760000000000001E-2</c:v>
                </c:pt>
                <c:pt idx="256">
                  <c:v>1.278E-2</c:v>
                </c:pt>
                <c:pt idx="257">
                  <c:v>1.2500000000000001E-2</c:v>
                </c:pt>
                <c:pt idx="258">
                  <c:v>1.2509999999999999E-2</c:v>
                </c:pt>
                <c:pt idx="259">
                  <c:v>1.2540000000000001E-2</c:v>
                </c:pt>
                <c:pt idx="260">
                  <c:v>1.2540000000000001E-2</c:v>
                </c:pt>
                <c:pt idx="261">
                  <c:v>1.34E-2</c:v>
                </c:pt>
                <c:pt idx="262">
                  <c:v>1.3309999999999999E-2</c:v>
                </c:pt>
                <c:pt idx="263">
                  <c:v>1.2350000000000002E-2</c:v>
                </c:pt>
                <c:pt idx="264">
                  <c:v>1.286E-2</c:v>
                </c:pt>
                <c:pt idx="265">
                  <c:v>1.257E-2</c:v>
                </c:pt>
                <c:pt idx="266">
                  <c:v>1.23E-2</c:v>
                </c:pt>
                <c:pt idx="267">
                  <c:v>1.2529999999999999E-2</c:v>
                </c:pt>
                <c:pt idx="268">
                  <c:v>1.2789999999999999E-2</c:v>
                </c:pt>
                <c:pt idx="269">
                  <c:v>1.204E-2</c:v>
                </c:pt>
                <c:pt idx="270">
                  <c:v>1.2230000000000001E-2</c:v>
                </c:pt>
                <c:pt idx="271">
                  <c:v>1.2150000000000001E-2</c:v>
                </c:pt>
                <c:pt idx="272">
                  <c:v>1.175E-2</c:v>
                </c:pt>
                <c:pt idx="273">
                  <c:v>1.1519999999999999E-2</c:v>
                </c:pt>
                <c:pt idx="274">
                  <c:v>1.146E-2</c:v>
                </c:pt>
                <c:pt idx="275">
                  <c:v>1.149E-2</c:v>
                </c:pt>
                <c:pt idx="276">
                  <c:v>1.208E-2</c:v>
                </c:pt>
                <c:pt idx="277">
                  <c:v>1.252E-2</c:v>
                </c:pt>
                <c:pt idx="278">
                  <c:v>1.2629999999999999E-2</c:v>
                </c:pt>
                <c:pt idx="279">
                  <c:v>1.2430000000000002E-2</c:v>
                </c:pt>
                <c:pt idx="280">
                  <c:v>1.2430000000000002E-2</c:v>
                </c:pt>
                <c:pt idx="281">
                  <c:v>1.1730000000000001E-2</c:v>
                </c:pt>
                <c:pt idx="282">
                  <c:v>1.1979999999999999E-2</c:v>
                </c:pt>
                <c:pt idx="283">
                  <c:v>1.188E-2</c:v>
                </c:pt>
                <c:pt idx="284">
                  <c:v>1.192E-2</c:v>
                </c:pt>
                <c:pt idx="285">
                  <c:v>1.2880000000000001E-2</c:v>
                </c:pt>
                <c:pt idx="286">
                  <c:v>1.2150000000000001E-2</c:v>
                </c:pt>
                <c:pt idx="287">
                  <c:v>1.2350000000000002E-2</c:v>
                </c:pt>
                <c:pt idx="288">
                  <c:v>1.2470000000000002E-2</c:v>
                </c:pt>
                <c:pt idx="289">
                  <c:v>1.238E-2</c:v>
                </c:pt>
                <c:pt idx="290">
                  <c:v>1.2840000000000001E-2</c:v>
                </c:pt>
                <c:pt idx="291">
                  <c:v>1.2880000000000001E-2</c:v>
                </c:pt>
                <c:pt idx="292">
                  <c:v>1.3100000000000001E-2</c:v>
                </c:pt>
                <c:pt idx="293">
                  <c:v>1.337E-2</c:v>
                </c:pt>
                <c:pt idx="294">
                  <c:v>1.324E-2</c:v>
                </c:pt>
                <c:pt idx="295">
                  <c:v>1.3040000000000001E-2</c:v>
                </c:pt>
                <c:pt idx="296">
                  <c:v>1.3089999999999999E-2</c:v>
                </c:pt>
                <c:pt idx="297">
                  <c:v>1.333E-2</c:v>
                </c:pt>
                <c:pt idx="298">
                  <c:v>1.3389999999999999E-2</c:v>
                </c:pt>
                <c:pt idx="299">
                  <c:v>1.3610000000000001E-2</c:v>
                </c:pt>
                <c:pt idx="300">
                  <c:v>1.3540000000000002E-2</c:v>
                </c:pt>
                <c:pt idx="301">
                  <c:v>1.4079999999999999E-2</c:v>
                </c:pt>
                <c:pt idx="302">
                  <c:v>1.414E-2</c:v>
                </c:pt>
                <c:pt idx="303">
                  <c:v>1.444E-2</c:v>
                </c:pt>
                <c:pt idx="304">
                  <c:v>1.455E-2</c:v>
                </c:pt>
                <c:pt idx="305">
                  <c:v>1.4619999999999999E-2</c:v>
                </c:pt>
                <c:pt idx="306">
                  <c:v>1.512E-2</c:v>
                </c:pt>
                <c:pt idx="307">
                  <c:v>1.5339999999999999E-2</c:v>
                </c:pt>
                <c:pt idx="308">
                  <c:v>1.5780000000000002E-2</c:v>
                </c:pt>
                <c:pt idx="309">
                  <c:v>1.559E-2</c:v>
                </c:pt>
                <c:pt idx="310">
                  <c:v>1.5220000000000001E-2</c:v>
                </c:pt>
                <c:pt idx="311">
                  <c:v>1.5520000000000001E-2</c:v>
                </c:pt>
                <c:pt idx="312">
                  <c:v>1.619E-2</c:v>
                </c:pt>
                <c:pt idx="313">
                  <c:v>1.5730000000000001E-2</c:v>
                </c:pt>
                <c:pt idx="314">
                  <c:v>1.601E-2</c:v>
                </c:pt>
                <c:pt idx="315">
                  <c:v>1.618E-2</c:v>
                </c:pt>
                <c:pt idx="316">
                  <c:v>1.6410000000000001E-2</c:v>
                </c:pt>
                <c:pt idx="317">
                  <c:v>1.6490000000000001E-2</c:v>
                </c:pt>
                <c:pt idx="318">
                  <c:v>1.5820000000000001E-2</c:v>
                </c:pt>
                <c:pt idx="319">
                  <c:v>1.5800000000000002E-2</c:v>
                </c:pt>
                <c:pt idx="320">
                  <c:v>1.6040000000000002E-2</c:v>
                </c:pt>
                <c:pt idx="321">
                  <c:v>1.5869999999999999E-2</c:v>
                </c:pt>
                <c:pt idx="322">
                  <c:v>1.5560000000000001E-2</c:v>
                </c:pt>
                <c:pt idx="323">
                  <c:v>1.5489999999999999E-2</c:v>
                </c:pt>
                <c:pt idx="324">
                  <c:v>1.5229999999999999E-2</c:v>
                </c:pt>
                <c:pt idx="325">
                  <c:v>1.5109999999999998E-2</c:v>
                </c:pt>
                <c:pt idx="326">
                  <c:v>1.5609999999999999E-2</c:v>
                </c:pt>
                <c:pt idx="327">
                  <c:v>1.502E-2</c:v>
                </c:pt>
                <c:pt idx="328">
                  <c:v>1.4670000000000001E-2</c:v>
                </c:pt>
                <c:pt idx="329">
                  <c:v>1.473E-2</c:v>
                </c:pt>
                <c:pt idx="330">
                  <c:v>1.498E-2</c:v>
                </c:pt>
                <c:pt idx="331">
                  <c:v>1.5220000000000001E-2</c:v>
                </c:pt>
                <c:pt idx="332">
                  <c:v>1.494E-2</c:v>
                </c:pt>
                <c:pt idx="333">
                  <c:v>1.474E-2</c:v>
                </c:pt>
                <c:pt idx="334">
                  <c:v>1.494E-2</c:v>
                </c:pt>
                <c:pt idx="335">
                  <c:v>1.4970000000000001E-2</c:v>
                </c:pt>
                <c:pt idx="336">
                  <c:v>1.4879999999999999E-2</c:v>
                </c:pt>
                <c:pt idx="337">
                  <c:v>1.439E-2</c:v>
                </c:pt>
                <c:pt idx="338">
                  <c:v>1.44E-2</c:v>
                </c:pt>
                <c:pt idx="339">
                  <c:v>1.431E-2</c:v>
                </c:pt>
                <c:pt idx="340">
                  <c:v>1.4450000000000001E-2</c:v>
                </c:pt>
                <c:pt idx="341">
                  <c:v>1.485E-2</c:v>
                </c:pt>
                <c:pt idx="342">
                  <c:v>1.529E-2</c:v>
                </c:pt>
                <c:pt idx="343">
                  <c:v>1.439E-2</c:v>
                </c:pt>
                <c:pt idx="344">
                  <c:v>1.4459999999999999E-2</c:v>
                </c:pt>
                <c:pt idx="345">
                  <c:v>1.44E-2</c:v>
                </c:pt>
                <c:pt idx="346">
                  <c:v>1.4190000000000001E-2</c:v>
                </c:pt>
                <c:pt idx="347">
                  <c:v>1.367E-2</c:v>
                </c:pt>
                <c:pt idx="348">
                  <c:v>1.3500000000000002E-2</c:v>
                </c:pt>
                <c:pt idx="349">
                  <c:v>1.3429999999999999E-2</c:v>
                </c:pt>
                <c:pt idx="350">
                  <c:v>1.359E-2</c:v>
                </c:pt>
                <c:pt idx="351">
                  <c:v>1.3680000000000001E-2</c:v>
                </c:pt>
                <c:pt idx="352">
                  <c:v>1.418E-2</c:v>
                </c:pt>
                <c:pt idx="353">
                  <c:v>1.3950000000000001E-2</c:v>
                </c:pt>
                <c:pt idx="354">
                  <c:v>1.406E-2</c:v>
                </c:pt>
                <c:pt idx="355">
                  <c:v>1.4070000000000001E-2</c:v>
                </c:pt>
                <c:pt idx="356">
                  <c:v>1.3879999999999998E-2</c:v>
                </c:pt>
                <c:pt idx="357">
                  <c:v>1.4570000000000001E-2</c:v>
                </c:pt>
                <c:pt idx="358">
                  <c:v>1.436E-2</c:v>
                </c:pt>
                <c:pt idx="359">
                  <c:v>1.464E-2</c:v>
                </c:pt>
                <c:pt idx="360">
                  <c:v>1.4370000000000001E-2</c:v>
                </c:pt>
                <c:pt idx="361">
                  <c:v>1.4159999999999999E-2</c:v>
                </c:pt>
                <c:pt idx="362">
                  <c:v>1.516E-2</c:v>
                </c:pt>
                <c:pt idx="363">
                  <c:v>1.481E-2</c:v>
                </c:pt>
                <c:pt idx="364">
                  <c:v>1.537E-2</c:v>
                </c:pt>
                <c:pt idx="365">
                  <c:v>1.541E-2</c:v>
                </c:pt>
                <c:pt idx="366">
                  <c:v>1.541E-2</c:v>
                </c:pt>
                <c:pt idx="367">
                  <c:v>1.506E-2</c:v>
                </c:pt>
                <c:pt idx="368">
                  <c:v>1.4459999999999999E-2</c:v>
                </c:pt>
                <c:pt idx="369">
                  <c:v>1.418E-2</c:v>
                </c:pt>
                <c:pt idx="370">
                  <c:v>1.4070000000000001E-2</c:v>
                </c:pt>
                <c:pt idx="371">
                  <c:v>1.4579999999999999E-2</c:v>
                </c:pt>
                <c:pt idx="372">
                  <c:v>1.391E-2</c:v>
                </c:pt>
                <c:pt idx="373">
                  <c:v>1.3999999999999999E-2</c:v>
                </c:pt>
                <c:pt idx="374">
                  <c:v>1.3990000000000001E-2</c:v>
                </c:pt>
                <c:pt idx="375">
                  <c:v>1.4450000000000001E-2</c:v>
                </c:pt>
                <c:pt idx="376">
                  <c:v>1.4590000000000001E-2</c:v>
                </c:pt>
                <c:pt idx="377">
                  <c:v>1.43E-2</c:v>
                </c:pt>
                <c:pt idx="378">
                  <c:v>1.439E-2</c:v>
                </c:pt>
                <c:pt idx="379">
                  <c:v>1.4410000000000001E-2</c:v>
                </c:pt>
                <c:pt idx="380">
                  <c:v>1.472E-2</c:v>
                </c:pt>
                <c:pt idx="381">
                  <c:v>1.5180000000000001E-2</c:v>
                </c:pt>
                <c:pt idx="382">
                  <c:v>1.5029999999999998E-2</c:v>
                </c:pt>
                <c:pt idx="383">
                  <c:v>1.562E-2</c:v>
                </c:pt>
                <c:pt idx="384">
                  <c:v>1.4999999999999999E-2</c:v>
                </c:pt>
                <c:pt idx="385">
                  <c:v>1.5009999999999999E-2</c:v>
                </c:pt>
                <c:pt idx="386">
                  <c:v>1.4760000000000001E-2</c:v>
                </c:pt>
                <c:pt idx="387">
                  <c:v>1.5220000000000001E-2</c:v>
                </c:pt>
                <c:pt idx="388">
                  <c:v>1.439E-2</c:v>
                </c:pt>
                <c:pt idx="389">
                  <c:v>1.401E-2</c:v>
                </c:pt>
                <c:pt idx="390">
                  <c:v>1.3229999999999999E-2</c:v>
                </c:pt>
                <c:pt idx="391">
                  <c:v>1.325E-2</c:v>
                </c:pt>
                <c:pt idx="392">
                  <c:v>1.325E-2</c:v>
                </c:pt>
                <c:pt idx="393">
                  <c:v>1.1950000000000001E-2</c:v>
                </c:pt>
                <c:pt idx="394">
                  <c:v>1.257E-2</c:v>
                </c:pt>
                <c:pt idx="395">
                  <c:v>1.2290000000000001E-2</c:v>
                </c:pt>
                <c:pt idx="396">
                  <c:v>1.2829999999999999E-2</c:v>
                </c:pt>
                <c:pt idx="397">
                  <c:v>1.2969999999999999E-2</c:v>
                </c:pt>
                <c:pt idx="398">
                  <c:v>1.2849999999999999E-2</c:v>
                </c:pt>
                <c:pt idx="399">
                  <c:v>1.374E-2</c:v>
                </c:pt>
                <c:pt idx="400">
                  <c:v>1.3990000000000001E-2</c:v>
                </c:pt>
                <c:pt idx="401">
                  <c:v>1.389E-2</c:v>
                </c:pt>
                <c:pt idx="402">
                  <c:v>1.391E-2</c:v>
                </c:pt>
                <c:pt idx="403">
                  <c:v>1.406E-2</c:v>
                </c:pt>
                <c:pt idx="404">
                  <c:v>1.3999999999999999E-2</c:v>
                </c:pt>
                <c:pt idx="405">
                  <c:v>1.3680000000000001E-2</c:v>
                </c:pt>
                <c:pt idx="406">
                  <c:v>1.3349999999999999E-2</c:v>
                </c:pt>
                <c:pt idx="407">
                  <c:v>1.3260000000000001E-2</c:v>
                </c:pt>
                <c:pt idx="408">
                  <c:v>1.329E-2</c:v>
                </c:pt>
                <c:pt idx="409">
                  <c:v>1.3229999999999999E-2</c:v>
                </c:pt>
                <c:pt idx="410">
                  <c:v>1.2809999999999998E-2</c:v>
                </c:pt>
                <c:pt idx="411">
                  <c:v>1.299E-2</c:v>
                </c:pt>
                <c:pt idx="412">
                  <c:v>1.2769999999999998E-2</c:v>
                </c:pt>
                <c:pt idx="413">
                  <c:v>1.32E-2</c:v>
                </c:pt>
                <c:pt idx="414">
                  <c:v>1.3220000000000001E-2</c:v>
                </c:pt>
                <c:pt idx="415">
                  <c:v>1.2920000000000001E-2</c:v>
                </c:pt>
                <c:pt idx="416">
                  <c:v>1.3040000000000001E-2</c:v>
                </c:pt>
                <c:pt idx="417">
                  <c:v>1.2470000000000002E-2</c:v>
                </c:pt>
                <c:pt idx="418">
                  <c:v>1.2629999999999999E-2</c:v>
                </c:pt>
                <c:pt idx="419">
                  <c:v>1.278E-2</c:v>
                </c:pt>
                <c:pt idx="420">
                  <c:v>1.2549999999999999E-2</c:v>
                </c:pt>
                <c:pt idx="421">
                  <c:v>1.2430000000000002E-2</c:v>
                </c:pt>
                <c:pt idx="422">
                  <c:v>1.2749999999999999E-2</c:v>
                </c:pt>
                <c:pt idx="423">
                  <c:v>1.2589999999999999E-2</c:v>
                </c:pt>
                <c:pt idx="424">
                  <c:v>1.268E-2</c:v>
                </c:pt>
                <c:pt idx="425">
                  <c:v>1.268E-2</c:v>
                </c:pt>
                <c:pt idx="426">
                  <c:v>1.257E-2</c:v>
                </c:pt>
                <c:pt idx="427">
                  <c:v>1.302E-2</c:v>
                </c:pt>
                <c:pt idx="428">
                  <c:v>1.295E-2</c:v>
                </c:pt>
                <c:pt idx="429">
                  <c:v>1.2829999999999999E-2</c:v>
                </c:pt>
                <c:pt idx="430">
                  <c:v>1.2729999999999998E-2</c:v>
                </c:pt>
                <c:pt idx="431">
                  <c:v>1.274E-2</c:v>
                </c:pt>
                <c:pt idx="432">
                  <c:v>1.2809999999999998E-2</c:v>
                </c:pt>
                <c:pt idx="433">
                  <c:v>1.261E-2</c:v>
                </c:pt>
                <c:pt idx="434">
                  <c:v>1.2279999999999999E-2</c:v>
                </c:pt>
                <c:pt idx="435">
                  <c:v>1.1859999999999999E-2</c:v>
                </c:pt>
                <c:pt idx="436">
                  <c:v>1.2319999999999999E-2</c:v>
                </c:pt>
                <c:pt idx="437">
                  <c:v>1.2330000000000001E-2</c:v>
                </c:pt>
                <c:pt idx="438">
                  <c:v>1.2709999999999999E-2</c:v>
                </c:pt>
                <c:pt idx="439">
                  <c:v>1.2760000000000001E-2</c:v>
                </c:pt>
                <c:pt idx="440">
                  <c:v>1.2729999999999998E-2</c:v>
                </c:pt>
                <c:pt idx="441">
                  <c:v>1.2789999999999999E-2</c:v>
                </c:pt>
                <c:pt idx="442">
                  <c:v>1.2800000000000001E-2</c:v>
                </c:pt>
                <c:pt idx="443">
                  <c:v>1.2809999999999998E-2</c:v>
                </c:pt>
                <c:pt idx="444">
                  <c:v>1.3440000000000001E-2</c:v>
                </c:pt>
                <c:pt idx="445">
                  <c:v>1.3309999999999999E-2</c:v>
                </c:pt>
                <c:pt idx="446">
                  <c:v>1.38E-2</c:v>
                </c:pt>
                <c:pt idx="447">
                  <c:v>1.3769999999999999E-2</c:v>
                </c:pt>
                <c:pt idx="448">
                  <c:v>1.329E-2</c:v>
                </c:pt>
                <c:pt idx="449">
                  <c:v>1.3300000000000001E-2</c:v>
                </c:pt>
                <c:pt idx="450">
                  <c:v>1.3040000000000001E-2</c:v>
                </c:pt>
                <c:pt idx="451">
                  <c:v>1.3260000000000001E-2</c:v>
                </c:pt>
                <c:pt idx="452">
                  <c:v>1.3140000000000001E-2</c:v>
                </c:pt>
                <c:pt idx="453">
                  <c:v>1.2969999999999999E-2</c:v>
                </c:pt>
                <c:pt idx="454">
                  <c:v>1.244E-2</c:v>
                </c:pt>
                <c:pt idx="455">
                  <c:v>1.2540000000000001E-2</c:v>
                </c:pt>
                <c:pt idx="456">
                  <c:v>1.261E-2</c:v>
                </c:pt>
                <c:pt idx="457">
                  <c:v>1.226E-2</c:v>
                </c:pt>
                <c:pt idx="458">
                  <c:v>1.2390000000000002E-2</c:v>
                </c:pt>
                <c:pt idx="459">
                  <c:v>1.2350000000000002E-2</c:v>
                </c:pt>
                <c:pt idx="460">
                  <c:v>1.2350000000000002E-2</c:v>
                </c:pt>
                <c:pt idx="461">
                  <c:v>1.2239999999999999E-2</c:v>
                </c:pt>
                <c:pt idx="462">
                  <c:v>1.2669999999999999E-2</c:v>
                </c:pt>
                <c:pt idx="463">
                  <c:v>1.2729999999999998E-2</c:v>
                </c:pt>
                <c:pt idx="464">
                  <c:v>1.2709999999999999E-2</c:v>
                </c:pt>
                <c:pt idx="465">
                  <c:v>1.278E-2</c:v>
                </c:pt>
                <c:pt idx="466">
                  <c:v>1.2789999999999999E-2</c:v>
                </c:pt>
                <c:pt idx="467">
                  <c:v>1.274E-2</c:v>
                </c:pt>
                <c:pt idx="468">
                  <c:v>1.452E-2</c:v>
                </c:pt>
                <c:pt idx="469">
                  <c:v>1.4919999999999999E-2</c:v>
                </c:pt>
                <c:pt idx="470">
                  <c:v>1.4539999999999999E-2</c:v>
                </c:pt>
                <c:pt idx="471">
                  <c:v>1.4290000000000001E-2</c:v>
                </c:pt>
                <c:pt idx="472">
                  <c:v>1.431E-2</c:v>
                </c:pt>
                <c:pt idx="473">
                  <c:v>1.406E-2</c:v>
                </c:pt>
                <c:pt idx="474">
                  <c:v>1.43E-2</c:v>
                </c:pt>
                <c:pt idx="475">
                  <c:v>1.444E-2</c:v>
                </c:pt>
                <c:pt idx="476">
                  <c:v>1.417E-2</c:v>
                </c:pt>
                <c:pt idx="477">
                  <c:v>1.46E-2</c:v>
                </c:pt>
                <c:pt idx="478">
                  <c:v>1.4619999999999999E-2</c:v>
                </c:pt>
                <c:pt idx="479">
                  <c:v>1.4690000000000002E-2</c:v>
                </c:pt>
                <c:pt idx="480">
                  <c:v>1.4999999999999999E-2</c:v>
                </c:pt>
                <c:pt idx="481">
                  <c:v>1.4830000000000001E-2</c:v>
                </c:pt>
                <c:pt idx="482">
                  <c:v>1.5029999999999998E-2</c:v>
                </c:pt>
                <c:pt idx="483">
                  <c:v>1.5300000000000001E-2</c:v>
                </c:pt>
                <c:pt idx="484">
                  <c:v>1.4839999999999999E-2</c:v>
                </c:pt>
                <c:pt idx="485">
                  <c:v>1.536E-2</c:v>
                </c:pt>
                <c:pt idx="486">
                  <c:v>1.5700000000000002E-2</c:v>
                </c:pt>
                <c:pt idx="487">
                  <c:v>1.6109999999999999E-2</c:v>
                </c:pt>
                <c:pt idx="488">
                  <c:v>1.5859999999999999E-2</c:v>
                </c:pt>
                <c:pt idx="489">
                  <c:v>1.554E-2</c:v>
                </c:pt>
                <c:pt idx="490">
                  <c:v>1.5569999999999999E-2</c:v>
                </c:pt>
                <c:pt idx="491">
                  <c:v>1.6150000000000001E-2</c:v>
                </c:pt>
                <c:pt idx="492">
                  <c:v>1.6330000000000001E-2</c:v>
                </c:pt>
                <c:pt idx="493">
                  <c:v>1.5949999999999999E-2</c:v>
                </c:pt>
                <c:pt idx="494">
                  <c:v>1.5990000000000001E-2</c:v>
                </c:pt>
                <c:pt idx="495">
                  <c:v>1.5740000000000001E-2</c:v>
                </c:pt>
                <c:pt idx="496">
                  <c:v>1.576E-2</c:v>
                </c:pt>
                <c:pt idx="497">
                  <c:v>1.5890000000000001E-2</c:v>
                </c:pt>
                <c:pt idx="498">
                  <c:v>1.529E-2</c:v>
                </c:pt>
                <c:pt idx="499">
                  <c:v>1.5769999999999999E-2</c:v>
                </c:pt>
                <c:pt idx="500">
                  <c:v>1.668E-2</c:v>
                </c:pt>
                <c:pt idx="501">
                  <c:v>1.7250000000000001E-2</c:v>
                </c:pt>
                <c:pt idx="502">
                  <c:v>1.6760000000000001E-2</c:v>
                </c:pt>
                <c:pt idx="503">
                  <c:v>1.7170000000000001E-2</c:v>
                </c:pt>
                <c:pt idx="504">
                  <c:v>1.729E-2</c:v>
                </c:pt>
                <c:pt idx="505">
                  <c:v>1.6739999999999998E-2</c:v>
                </c:pt>
                <c:pt idx="506">
                  <c:v>1.634E-2</c:v>
                </c:pt>
                <c:pt idx="507">
                  <c:v>1.636E-2</c:v>
                </c:pt>
                <c:pt idx="508">
                  <c:v>1.61E-2</c:v>
                </c:pt>
                <c:pt idx="509">
                  <c:v>1.61E-2</c:v>
                </c:pt>
                <c:pt idx="510">
                  <c:v>1.576E-2</c:v>
                </c:pt>
                <c:pt idx="511">
                  <c:v>1.541E-2</c:v>
                </c:pt>
                <c:pt idx="512">
                  <c:v>1.5789999999999998E-2</c:v>
                </c:pt>
                <c:pt idx="513">
                  <c:v>1.529E-2</c:v>
                </c:pt>
                <c:pt idx="514">
                  <c:v>1.4710000000000001E-2</c:v>
                </c:pt>
                <c:pt idx="515">
                  <c:v>1.4570000000000001E-2</c:v>
                </c:pt>
                <c:pt idx="516">
                  <c:v>1.443E-2</c:v>
                </c:pt>
                <c:pt idx="517">
                  <c:v>1.387E-2</c:v>
                </c:pt>
                <c:pt idx="518">
                  <c:v>1.3879999999999998E-2</c:v>
                </c:pt>
                <c:pt idx="519">
                  <c:v>1.401E-2</c:v>
                </c:pt>
                <c:pt idx="520">
                  <c:v>1.3999999999999999E-2</c:v>
                </c:pt>
                <c:pt idx="521">
                  <c:v>1.4370000000000001E-2</c:v>
                </c:pt>
                <c:pt idx="522">
                  <c:v>1.4530000000000001E-2</c:v>
                </c:pt>
                <c:pt idx="523">
                  <c:v>1.494E-2</c:v>
                </c:pt>
                <c:pt idx="524">
                  <c:v>1.4950000000000001E-2</c:v>
                </c:pt>
                <c:pt idx="525">
                  <c:v>1.5009999999999999E-2</c:v>
                </c:pt>
                <c:pt idx="526">
                  <c:v>1.538E-2</c:v>
                </c:pt>
                <c:pt idx="527">
                  <c:v>1.532E-2</c:v>
                </c:pt>
                <c:pt idx="528">
                  <c:v>1.567E-2</c:v>
                </c:pt>
                <c:pt idx="529">
                  <c:v>1.4919999999999999E-2</c:v>
                </c:pt>
                <c:pt idx="530">
                  <c:v>1.4930000000000001E-2</c:v>
                </c:pt>
                <c:pt idx="531">
                  <c:v>1.4530000000000001E-2</c:v>
                </c:pt>
                <c:pt idx="532">
                  <c:v>1.5220000000000001E-2</c:v>
                </c:pt>
                <c:pt idx="533">
                  <c:v>1.508E-2</c:v>
                </c:pt>
                <c:pt idx="534">
                  <c:v>1.37E-2</c:v>
                </c:pt>
                <c:pt idx="535">
                  <c:v>1.4119999999999999E-2</c:v>
                </c:pt>
                <c:pt idx="536">
                  <c:v>1.414E-2</c:v>
                </c:pt>
                <c:pt idx="537">
                  <c:v>1.414E-2</c:v>
                </c:pt>
                <c:pt idx="538">
                  <c:v>1.379E-2</c:v>
                </c:pt>
                <c:pt idx="539">
                  <c:v>1.3849999999999999E-2</c:v>
                </c:pt>
                <c:pt idx="540">
                  <c:v>1.3959999999999998E-2</c:v>
                </c:pt>
                <c:pt idx="541">
                  <c:v>1.4290000000000001E-2</c:v>
                </c:pt>
                <c:pt idx="542">
                  <c:v>1.3819999999999999E-2</c:v>
                </c:pt>
                <c:pt idx="543">
                  <c:v>1.41E-2</c:v>
                </c:pt>
                <c:pt idx="544">
                  <c:v>1.393E-2</c:v>
                </c:pt>
                <c:pt idx="545">
                  <c:v>1.376E-2</c:v>
                </c:pt>
                <c:pt idx="546">
                  <c:v>1.3680000000000001E-2</c:v>
                </c:pt>
                <c:pt idx="547">
                  <c:v>1.3640000000000001E-2</c:v>
                </c:pt>
                <c:pt idx="548">
                  <c:v>1.3129999999999999E-2</c:v>
                </c:pt>
                <c:pt idx="549">
                  <c:v>1.2809999999999998E-2</c:v>
                </c:pt>
                <c:pt idx="550">
                  <c:v>1.315E-2</c:v>
                </c:pt>
                <c:pt idx="551">
                  <c:v>1.2450000000000001E-2</c:v>
                </c:pt>
                <c:pt idx="552">
                  <c:v>1.268E-2</c:v>
                </c:pt>
                <c:pt idx="553">
                  <c:v>1.2729999999999998E-2</c:v>
                </c:pt>
                <c:pt idx="554">
                  <c:v>1.2E-2</c:v>
                </c:pt>
                <c:pt idx="555">
                  <c:v>1.191E-2</c:v>
                </c:pt>
                <c:pt idx="556">
                  <c:v>1.2769999999999998E-2</c:v>
                </c:pt>
                <c:pt idx="557">
                  <c:v>1.291E-2</c:v>
                </c:pt>
                <c:pt idx="558">
                  <c:v>1.2450000000000001E-2</c:v>
                </c:pt>
                <c:pt idx="559">
                  <c:v>1.2460000000000001E-2</c:v>
                </c:pt>
                <c:pt idx="560">
                  <c:v>1.2659999999999999E-2</c:v>
                </c:pt>
                <c:pt idx="561">
                  <c:v>1.2809999999999998E-2</c:v>
                </c:pt>
                <c:pt idx="562">
                  <c:v>1.272E-2</c:v>
                </c:pt>
                <c:pt idx="563">
                  <c:v>1.268E-2</c:v>
                </c:pt>
                <c:pt idx="564">
                  <c:v>1.3180000000000001E-2</c:v>
                </c:pt>
                <c:pt idx="565">
                  <c:v>1.2619999999999999E-2</c:v>
                </c:pt>
                <c:pt idx="566">
                  <c:v>1.307E-2</c:v>
                </c:pt>
                <c:pt idx="567">
                  <c:v>1.268E-2</c:v>
                </c:pt>
                <c:pt idx="568">
                  <c:v>1.269E-2</c:v>
                </c:pt>
                <c:pt idx="569">
                  <c:v>1.2749999999999999E-2</c:v>
                </c:pt>
                <c:pt idx="570">
                  <c:v>1.21E-2</c:v>
                </c:pt>
                <c:pt idx="571">
                  <c:v>1.1939999999999999E-2</c:v>
                </c:pt>
                <c:pt idx="572">
                  <c:v>1.2760000000000001E-2</c:v>
                </c:pt>
                <c:pt idx="573">
                  <c:v>1.2789999999999999E-2</c:v>
                </c:pt>
                <c:pt idx="574">
                  <c:v>1.256E-2</c:v>
                </c:pt>
                <c:pt idx="575">
                  <c:v>1.2709999999999999E-2</c:v>
                </c:pt>
                <c:pt idx="576">
                  <c:v>1.261E-2</c:v>
                </c:pt>
                <c:pt idx="577">
                  <c:v>1.2760000000000001E-2</c:v>
                </c:pt>
                <c:pt idx="578">
                  <c:v>1.29E-2</c:v>
                </c:pt>
                <c:pt idx="579">
                  <c:v>1.2960000000000001E-2</c:v>
                </c:pt>
                <c:pt idx="580">
                  <c:v>1.256E-2</c:v>
                </c:pt>
                <c:pt idx="581">
                  <c:v>1.3100000000000001E-2</c:v>
                </c:pt>
                <c:pt idx="582">
                  <c:v>1.336E-2</c:v>
                </c:pt>
                <c:pt idx="583">
                  <c:v>1.3520000000000001E-2</c:v>
                </c:pt>
                <c:pt idx="584">
                  <c:v>1.3560000000000001E-2</c:v>
                </c:pt>
                <c:pt idx="585">
                  <c:v>1.324E-2</c:v>
                </c:pt>
                <c:pt idx="586">
                  <c:v>1.3229999999999999E-2</c:v>
                </c:pt>
                <c:pt idx="587">
                  <c:v>1.3269999999999999E-2</c:v>
                </c:pt>
                <c:pt idx="588">
                  <c:v>1.2659999999999999E-2</c:v>
                </c:pt>
                <c:pt idx="589">
                  <c:v>1.306E-2</c:v>
                </c:pt>
                <c:pt idx="590">
                  <c:v>1.3089999999999999E-2</c:v>
                </c:pt>
                <c:pt idx="591">
                  <c:v>1.268E-2</c:v>
                </c:pt>
                <c:pt idx="592">
                  <c:v>1.269E-2</c:v>
                </c:pt>
                <c:pt idx="593">
                  <c:v>1.2549999999999999E-2</c:v>
                </c:pt>
                <c:pt idx="594">
                  <c:v>1.2199999999999999E-2</c:v>
                </c:pt>
                <c:pt idx="595">
                  <c:v>1.2490000000000001E-2</c:v>
                </c:pt>
                <c:pt idx="596">
                  <c:v>1.2509999999999999E-2</c:v>
                </c:pt>
                <c:pt idx="597">
                  <c:v>1.278E-2</c:v>
                </c:pt>
                <c:pt idx="598">
                  <c:v>1.23E-2</c:v>
                </c:pt>
                <c:pt idx="599">
                  <c:v>1.2159999999999999E-2</c:v>
                </c:pt>
                <c:pt idx="600">
                  <c:v>1.1779999999999999E-2</c:v>
                </c:pt>
                <c:pt idx="601">
                  <c:v>1.154E-2</c:v>
                </c:pt>
                <c:pt idx="602">
                  <c:v>1.1819999999999999E-2</c:v>
                </c:pt>
                <c:pt idx="603">
                  <c:v>1.188E-2</c:v>
                </c:pt>
                <c:pt idx="604">
                  <c:v>1.184E-2</c:v>
                </c:pt>
                <c:pt idx="605">
                  <c:v>1.15E-2</c:v>
                </c:pt>
                <c:pt idx="606">
                  <c:v>1.1610000000000001E-2</c:v>
                </c:pt>
                <c:pt idx="607">
                  <c:v>1.1639999999999999E-2</c:v>
                </c:pt>
                <c:pt idx="608">
                  <c:v>1.167E-2</c:v>
                </c:pt>
                <c:pt idx="609">
                  <c:v>1.171E-2</c:v>
                </c:pt>
                <c:pt idx="610">
                  <c:v>1.1810000000000001E-2</c:v>
                </c:pt>
                <c:pt idx="611">
                  <c:v>1.2019999999999999E-2</c:v>
                </c:pt>
                <c:pt idx="612">
                  <c:v>1.158E-2</c:v>
                </c:pt>
                <c:pt idx="613">
                  <c:v>1.1599999999999999E-2</c:v>
                </c:pt>
                <c:pt idx="614">
                  <c:v>1.1739999999999999E-2</c:v>
                </c:pt>
                <c:pt idx="615">
                  <c:v>1.2070000000000001E-2</c:v>
                </c:pt>
                <c:pt idx="616">
                  <c:v>1.274E-2</c:v>
                </c:pt>
                <c:pt idx="617">
                  <c:v>1.303E-2</c:v>
                </c:pt>
                <c:pt idx="618">
                  <c:v>1.2960000000000001E-2</c:v>
                </c:pt>
                <c:pt idx="619">
                  <c:v>1.299E-2</c:v>
                </c:pt>
                <c:pt idx="620">
                  <c:v>1.2749999999999999E-2</c:v>
                </c:pt>
                <c:pt idx="621">
                  <c:v>1.2880000000000001E-2</c:v>
                </c:pt>
                <c:pt idx="622">
                  <c:v>1.2270000000000001E-2</c:v>
                </c:pt>
                <c:pt idx="623">
                  <c:v>1.172E-2</c:v>
                </c:pt>
                <c:pt idx="624">
                  <c:v>1.1899999999999999E-2</c:v>
                </c:pt>
                <c:pt idx="625">
                  <c:v>1.1810000000000001E-2</c:v>
                </c:pt>
                <c:pt idx="626">
                  <c:v>1.1519999999999999E-2</c:v>
                </c:pt>
                <c:pt idx="627">
                  <c:v>1.1979999999999999E-2</c:v>
                </c:pt>
              </c:numCache>
            </c:numRef>
          </c:val>
          <c:smooth val="0"/>
          <c:extLst>
            <c:ext xmlns:c16="http://schemas.microsoft.com/office/drawing/2014/chart" uri="{C3380CC4-5D6E-409C-BE32-E72D297353CC}">
              <c16:uniqueId val="{00000001-A02F-4363-9208-0108760FF7FB}"/>
            </c:ext>
          </c:extLst>
        </c:ser>
        <c:ser>
          <c:idx val="2"/>
          <c:order val="2"/>
          <c:tx>
            <c:v>Italy</c:v>
          </c:tx>
          <c:spPr>
            <a:ln w="28575" cap="rnd">
              <a:solidFill>
                <a:srgbClr val="A5A5A5"/>
              </a:solidFill>
              <a:round/>
            </a:ln>
            <a:effectLst/>
          </c:spPr>
          <c:marker>
            <c:symbol val="none"/>
          </c:marker>
          <c:cat>
            <c:numRef>
              <c:f>'German Bund'!$A$273:$A$879</c:f>
              <c:numCache>
                <c:formatCode>d\-mmm\-yy</c:formatCode>
                <c:ptCount val="60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42812</c:v>
                </c:pt>
                <c:pt idx="56">
                  <c:v>42814</c:v>
                </c:pt>
                <c:pt idx="57">
                  <c:v>42815</c:v>
                </c:pt>
                <c:pt idx="58">
                  <c:v>42816</c:v>
                </c:pt>
                <c:pt idx="59">
                  <c:v>42817</c:v>
                </c:pt>
                <c:pt idx="60">
                  <c:v>42818</c:v>
                </c:pt>
                <c:pt idx="61">
                  <c:v>42820</c:v>
                </c:pt>
                <c:pt idx="62">
                  <c:v>42821</c:v>
                </c:pt>
                <c:pt idx="63">
                  <c:v>42822</c:v>
                </c:pt>
                <c:pt idx="64">
                  <c:v>42823</c:v>
                </c:pt>
                <c:pt idx="65">
                  <c:v>42824</c:v>
                </c:pt>
                <c:pt idx="66">
                  <c:v>42825</c:v>
                </c:pt>
                <c:pt idx="67">
                  <c:v>42828</c:v>
                </c:pt>
                <c:pt idx="68">
                  <c:v>42829</c:v>
                </c:pt>
                <c:pt idx="69">
                  <c:v>42830</c:v>
                </c:pt>
                <c:pt idx="70">
                  <c:v>42831</c:v>
                </c:pt>
                <c:pt idx="71">
                  <c:v>42832</c:v>
                </c:pt>
                <c:pt idx="72">
                  <c:v>42835</c:v>
                </c:pt>
                <c:pt idx="73">
                  <c:v>42836</c:v>
                </c:pt>
                <c:pt idx="74">
                  <c:v>42837</c:v>
                </c:pt>
                <c:pt idx="75">
                  <c:v>42838</c:v>
                </c:pt>
                <c:pt idx="76">
                  <c:v>42839</c:v>
                </c:pt>
                <c:pt idx="77">
                  <c:v>42842</c:v>
                </c:pt>
                <c:pt idx="78">
                  <c:v>42843</c:v>
                </c:pt>
                <c:pt idx="79">
                  <c:v>42844</c:v>
                </c:pt>
                <c:pt idx="80">
                  <c:v>42845</c:v>
                </c:pt>
                <c:pt idx="81">
                  <c:v>42846</c:v>
                </c:pt>
                <c:pt idx="82">
                  <c:v>42847</c:v>
                </c:pt>
                <c:pt idx="83">
                  <c:v>42849</c:v>
                </c:pt>
                <c:pt idx="84">
                  <c:v>42850</c:v>
                </c:pt>
                <c:pt idx="85">
                  <c:v>42851</c:v>
                </c:pt>
                <c:pt idx="86">
                  <c:v>42852</c:v>
                </c:pt>
                <c:pt idx="87">
                  <c:v>42853</c:v>
                </c:pt>
                <c:pt idx="88">
                  <c:v>42856</c:v>
                </c:pt>
                <c:pt idx="89">
                  <c:v>42857</c:v>
                </c:pt>
                <c:pt idx="90">
                  <c:v>42858</c:v>
                </c:pt>
                <c:pt idx="91">
                  <c:v>42859</c:v>
                </c:pt>
                <c:pt idx="92">
                  <c:v>42860</c:v>
                </c:pt>
                <c:pt idx="93">
                  <c:v>42862</c:v>
                </c:pt>
                <c:pt idx="94">
                  <c:v>42863</c:v>
                </c:pt>
                <c:pt idx="95">
                  <c:v>42864</c:v>
                </c:pt>
                <c:pt idx="96">
                  <c:v>42865</c:v>
                </c:pt>
                <c:pt idx="97">
                  <c:v>42866</c:v>
                </c:pt>
                <c:pt idx="98">
                  <c:v>42867</c:v>
                </c:pt>
                <c:pt idx="99">
                  <c:v>42870</c:v>
                </c:pt>
                <c:pt idx="100">
                  <c:v>42871</c:v>
                </c:pt>
                <c:pt idx="101">
                  <c:v>42872</c:v>
                </c:pt>
                <c:pt idx="102">
                  <c:v>42873</c:v>
                </c:pt>
                <c:pt idx="103">
                  <c:v>42874</c:v>
                </c:pt>
                <c:pt idx="104">
                  <c:v>42877</c:v>
                </c:pt>
                <c:pt idx="105">
                  <c:v>42878</c:v>
                </c:pt>
                <c:pt idx="106">
                  <c:v>42879</c:v>
                </c:pt>
                <c:pt idx="107">
                  <c:v>42880</c:v>
                </c:pt>
                <c:pt idx="108">
                  <c:v>42881</c:v>
                </c:pt>
                <c:pt idx="109">
                  <c:v>42884</c:v>
                </c:pt>
                <c:pt idx="110">
                  <c:v>42885</c:v>
                </c:pt>
                <c:pt idx="111">
                  <c:v>42886</c:v>
                </c:pt>
                <c:pt idx="112">
                  <c:v>42887</c:v>
                </c:pt>
                <c:pt idx="113">
                  <c:v>42888</c:v>
                </c:pt>
                <c:pt idx="114">
                  <c:v>42891</c:v>
                </c:pt>
                <c:pt idx="115">
                  <c:v>42892</c:v>
                </c:pt>
                <c:pt idx="116">
                  <c:v>42893</c:v>
                </c:pt>
                <c:pt idx="117">
                  <c:v>42894</c:v>
                </c:pt>
                <c:pt idx="118">
                  <c:v>42895</c:v>
                </c:pt>
                <c:pt idx="119">
                  <c:v>42898</c:v>
                </c:pt>
                <c:pt idx="120">
                  <c:v>42899</c:v>
                </c:pt>
                <c:pt idx="121">
                  <c:v>42900</c:v>
                </c:pt>
                <c:pt idx="122">
                  <c:v>42901</c:v>
                </c:pt>
                <c:pt idx="123">
                  <c:v>42902</c:v>
                </c:pt>
                <c:pt idx="124">
                  <c:v>42903</c:v>
                </c:pt>
                <c:pt idx="125">
                  <c:v>42904</c:v>
                </c:pt>
                <c:pt idx="126">
                  <c:v>42905</c:v>
                </c:pt>
                <c:pt idx="127">
                  <c:v>42906</c:v>
                </c:pt>
                <c:pt idx="128">
                  <c:v>42907</c:v>
                </c:pt>
                <c:pt idx="129">
                  <c:v>42908</c:v>
                </c:pt>
                <c:pt idx="130">
                  <c:v>42909</c:v>
                </c:pt>
                <c:pt idx="131">
                  <c:v>42911</c:v>
                </c:pt>
                <c:pt idx="132">
                  <c:v>42912</c:v>
                </c:pt>
                <c:pt idx="133">
                  <c:v>42913</c:v>
                </c:pt>
                <c:pt idx="134">
                  <c:v>42914</c:v>
                </c:pt>
                <c:pt idx="135">
                  <c:v>42915</c:v>
                </c:pt>
                <c:pt idx="136">
                  <c:v>42916</c:v>
                </c:pt>
                <c:pt idx="137">
                  <c:v>42917</c:v>
                </c:pt>
                <c:pt idx="138">
                  <c:v>42918</c:v>
                </c:pt>
                <c:pt idx="139">
                  <c:v>42919</c:v>
                </c:pt>
                <c:pt idx="140">
                  <c:v>42920</c:v>
                </c:pt>
                <c:pt idx="141">
                  <c:v>42921</c:v>
                </c:pt>
                <c:pt idx="142">
                  <c:v>42922</c:v>
                </c:pt>
                <c:pt idx="143">
                  <c:v>42923</c:v>
                </c:pt>
                <c:pt idx="144">
                  <c:v>42924</c:v>
                </c:pt>
                <c:pt idx="145">
                  <c:v>42926</c:v>
                </c:pt>
                <c:pt idx="146">
                  <c:v>42927</c:v>
                </c:pt>
                <c:pt idx="147">
                  <c:v>42928</c:v>
                </c:pt>
                <c:pt idx="148">
                  <c:v>42929</c:v>
                </c:pt>
                <c:pt idx="149">
                  <c:v>42930</c:v>
                </c:pt>
                <c:pt idx="150">
                  <c:v>42932</c:v>
                </c:pt>
                <c:pt idx="151">
                  <c:v>42933</c:v>
                </c:pt>
                <c:pt idx="152">
                  <c:v>42934</c:v>
                </c:pt>
                <c:pt idx="153">
                  <c:v>42935</c:v>
                </c:pt>
                <c:pt idx="154">
                  <c:v>42936</c:v>
                </c:pt>
                <c:pt idx="155">
                  <c:v>42937</c:v>
                </c:pt>
                <c:pt idx="156">
                  <c:v>42940</c:v>
                </c:pt>
                <c:pt idx="157">
                  <c:v>42941</c:v>
                </c:pt>
                <c:pt idx="158">
                  <c:v>42942</c:v>
                </c:pt>
                <c:pt idx="159">
                  <c:v>42943</c:v>
                </c:pt>
                <c:pt idx="160">
                  <c:v>42944</c:v>
                </c:pt>
                <c:pt idx="161">
                  <c:v>42947</c:v>
                </c:pt>
                <c:pt idx="162">
                  <c:v>42948</c:v>
                </c:pt>
                <c:pt idx="163">
                  <c:v>42949</c:v>
                </c:pt>
                <c:pt idx="164">
                  <c:v>42950</c:v>
                </c:pt>
                <c:pt idx="165">
                  <c:v>42951</c:v>
                </c:pt>
                <c:pt idx="166">
                  <c:v>42953</c:v>
                </c:pt>
                <c:pt idx="167">
                  <c:v>42954</c:v>
                </c:pt>
                <c:pt idx="168">
                  <c:v>42955</c:v>
                </c:pt>
                <c:pt idx="169">
                  <c:v>42956</c:v>
                </c:pt>
                <c:pt idx="170">
                  <c:v>42957</c:v>
                </c:pt>
                <c:pt idx="171">
                  <c:v>42958</c:v>
                </c:pt>
                <c:pt idx="172">
                  <c:v>42961</c:v>
                </c:pt>
                <c:pt idx="173">
                  <c:v>42962</c:v>
                </c:pt>
                <c:pt idx="174">
                  <c:v>42963</c:v>
                </c:pt>
                <c:pt idx="175">
                  <c:v>42964</c:v>
                </c:pt>
                <c:pt idx="176">
                  <c:v>42965</c:v>
                </c:pt>
                <c:pt idx="177">
                  <c:v>42968</c:v>
                </c:pt>
                <c:pt idx="178">
                  <c:v>42969</c:v>
                </c:pt>
                <c:pt idx="179">
                  <c:v>42970</c:v>
                </c:pt>
                <c:pt idx="180">
                  <c:v>42971</c:v>
                </c:pt>
                <c:pt idx="181">
                  <c:v>42972</c:v>
                </c:pt>
                <c:pt idx="182">
                  <c:v>42975</c:v>
                </c:pt>
                <c:pt idx="183">
                  <c:v>42976</c:v>
                </c:pt>
                <c:pt idx="184">
                  <c:v>42977</c:v>
                </c:pt>
                <c:pt idx="185">
                  <c:v>42978</c:v>
                </c:pt>
                <c:pt idx="186">
                  <c:v>42979</c:v>
                </c:pt>
                <c:pt idx="187">
                  <c:v>42982</c:v>
                </c:pt>
                <c:pt idx="188">
                  <c:v>42983</c:v>
                </c:pt>
                <c:pt idx="189">
                  <c:v>42984</c:v>
                </c:pt>
                <c:pt idx="190">
                  <c:v>42985</c:v>
                </c:pt>
                <c:pt idx="191">
                  <c:v>42986</c:v>
                </c:pt>
                <c:pt idx="192">
                  <c:v>42989</c:v>
                </c:pt>
                <c:pt idx="193">
                  <c:v>42990</c:v>
                </c:pt>
                <c:pt idx="194">
                  <c:v>42991</c:v>
                </c:pt>
                <c:pt idx="195">
                  <c:v>42992</c:v>
                </c:pt>
                <c:pt idx="196">
                  <c:v>42993</c:v>
                </c:pt>
                <c:pt idx="197">
                  <c:v>42996</c:v>
                </c:pt>
                <c:pt idx="198">
                  <c:v>42997</c:v>
                </c:pt>
                <c:pt idx="199">
                  <c:v>42998</c:v>
                </c:pt>
                <c:pt idx="200">
                  <c:v>42999</c:v>
                </c:pt>
                <c:pt idx="201">
                  <c:v>43000</c:v>
                </c:pt>
                <c:pt idx="202">
                  <c:v>43003</c:v>
                </c:pt>
                <c:pt idx="203">
                  <c:v>43004</c:v>
                </c:pt>
                <c:pt idx="204">
                  <c:v>43005</c:v>
                </c:pt>
                <c:pt idx="205">
                  <c:v>43006</c:v>
                </c:pt>
                <c:pt idx="206">
                  <c:v>43007</c:v>
                </c:pt>
                <c:pt idx="207">
                  <c:v>43010</c:v>
                </c:pt>
                <c:pt idx="208">
                  <c:v>43011</c:v>
                </c:pt>
                <c:pt idx="209">
                  <c:v>43012</c:v>
                </c:pt>
                <c:pt idx="210">
                  <c:v>43013</c:v>
                </c:pt>
                <c:pt idx="211">
                  <c:v>43014</c:v>
                </c:pt>
                <c:pt idx="212">
                  <c:v>43017</c:v>
                </c:pt>
                <c:pt idx="213">
                  <c:v>43018</c:v>
                </c:pt>
                <c:pt idx="214">
                  <c:v>43019</c:v>
                </c:pt>
                <c:pt idx="215">
                  <c:v>43020</c:v>
                </c:pt>
                <c:pt idx="216">
                  <c:v>43021</c:v>
                </c:pt>
                <c:pt idx="217">
                  <c:v>43024</c:v>
                </c:pt>
                <c:pt idx="218">
                  <c:v>43025</c:v>
                </c:pt>
                <c:pt idx="219">
                  <c:v>43026</c:v>
                </c:pt>
                <c:pt idx="220">
                  <c:v>43027</c:v>
                </c:pt>
                <c:pt idx="221">
                  <c:v>43028</c:v>
                </c:pt>
                <c:pt idx="222">
                  <c:v>43029</c:v>
                </c:pt>
                <c:pt idx="223">
                  <c:v>43030</c:v>
                </c:pt>
                <c:pt idx="224">
                  <c:v>43031</c:v>
                </c:pt>
                <c:pt idx="225">
                  <c:v>43032</c:v>
                </c:pt>
                <c:pt idx="226">
                  <c:v>43033</c:v>
                </c:pt>
                <c:pt idx="227">
                  <c:v>43034</c:v>
                </c:pt>
                <c:pt idx="228">
                  <c:v>43035</c:v>
                </c:pt>
                <c:pt idx="229">
                  <c:v>43037</c:v>
                </c:pt>
                <c:pt idx="230">
                  <c:v>43038</c:v>
                </c:pt>
                <c:pt idx="231">
                  <c:v>43039</c:v>
                </c:pt>
                <c:pt idx="232">
                  <c:v>43040</c:v>
                </c:pt>
                <c:pt idx="233">
                  <c:v>43041</c:v>
                </c:pt>
                <c:pt idx="234">
                  <c:v>43042</c:v>
                </c:pt>
                <c:pt idx="235">
                  <c:v>43045</c:v>
                </c:pt>
                <c:pt idx="236">
                  <c:v>43046</c:v>
                </c:pt>
                <c:pt idx="237">
                  <c:v>43047</c:v>
                </c:pt>
                <c:pt idx="238">
                  <c:v>43048</c:v>
                </c:pt>
                <c:pt idx="239">
                  <c:v>43049</c:v>
                </c:pt>
                <c:pt idx="240">
                  <c:v>43052</c:v>
                </c:pt>
                <c:pt idx="241">
                  <c:v>43053</c:v>
                </c:pt>
                <c:pt idx="242">
                  <c:v>43054</c:v>
                </c:pt>
                <c:pt idx="243">
                  <c:v>43055</c:v>
                </c:pt>
                <c:pt idx="244">
                  <c:v>43056</c:v>
                </c:pt>
                <c:pt idx="245">
                  <c:v>43059</c:v>
                </c:pt>
                <c:pt idx="246">
                  <c:v>43060</c:v>
                </c:pt>
                <c:pt idx="247">
                  <c:v>43061</c:v>
                </c:pt>
                <c:pt idx="248">
                  <c:v>43062</c:v>
                </c:pt>
                <c:pt idx="249">
                  <c:v>43063</c:v>
                </c:pt>
                <c:pt idx="250">
                  <c:v>43064</c:v>
                </c:pt>
                <c:pt idx="251">
                  <c:v>43066</c:v>
                </c:pt>
                <c:pt idx="252">
                  <c:v>43067</c:v>
                </c:pt>
                <c:pt idx="253">
                  <c:v>43068</c:v>
                </c:pt>
                <c:pt idx="254">
                  <c:v>43069</c:v>
                </c:pt>
                <c:pt idx="255">
                  <c:v>43070</c:v>
                </c:pt>
                <c:pt idx="256">
                  <c:v>43073</c:v>
                </c:pt>
                <c:pt idx="257">
                  <c:v>43074</c:v>
                </c:pt>
                <c:pt idx="258">
                  <c:v>43075</c:v>
                </c:pt>
                <c:pt idx="259">
                  <c:v>43076</c:v>
                </c:pt>
                <c:pt idx="260">
                  <c:v>43077</c:v>
                </c:pt>
                <c:pt idx="261">
                  <c:v>43080</c:v>
                </c:pt>
                <c:pt idx="262">
                  <c:v>43081</c:v>
                </c:pt>
                <c:pt idx="263">
                  <c:v>43082</c:v>
                </c:pt>
                <c:pt idx="264">
                  <c:v>43083</c:v>
                </c:pt>
                <c:pt idx="265">
                  <c:v>43084</c:v>
                </c:pt>
                <c:pt idx="266">
                  <c:v>43085</c:v>
                </c:pt>
                <c:pt idx="267">
                  <c:v>43087</c:v>
                </c:pt>
                <c:pt idx="268">
                  <c:v>43088</c:v>
                </c:pt>
                <c:pt idx="269">
                  <c:v>43089</c:v>
                </c:pt>
                <c:pt idx="270">
                  <c:v>43090</c:v>
                </c:pt>
                <c:pt idx="271">
                  <c:v>43091</c:v>
                </c:pt>
                <c:pt idx="272">
                  <c:v>43094</c:v>
                </c:pt>
                <c:pt idx="273">
                  <c:v>43095</c:v>
                </c:pt>
                <c:pt idx="274">
                  <c:v>43096</c:v>
                </c:pt>
                <c:pt idx="275">
                  <c:v>43097</c:v>
                </c:pt>
                <c:pt idx="276">
                  <c:v>43098</c:v>
                </c:pt>
                <c:pt idx="277">
                  <c:v>43101</c:v>
                </c:pt>
                <c:pt idx="278">
                  <c:v>43102</c:v>
                </c:pt>
                <c:pt idx="279">
                  <c:v>43103</c:v>
                </c:pt>
                <c:pt idx="280">
                  <c:v>43104</c:v>
                </c:pt>
                <c:pt idx="281">
                  <c:v>43105</c:v>
                </c:pt>
                <c:pt idx="282">
                  <c:v>43108</c:v>
                </c:pt>
                <c:pt idx="283">
                  <c:v>43109</c:v>
                </c:pt>
                <c:pt idx="284">
                  <c:v>43110</c:v>
                </c:pt>
                <c:pt idx="285">
                  <c:v>43111</c:v>
                </c:pt>
                <c:pt idx="286">
                  <c:v>43112</c:v>
                </c:pt>
                <c:pt idx="287">
                  <c:v>43115</c:v>
                </c:pt>
                <c:pt idx="288">
                  <c:v>43116</c:v>
                </c:pt>
                <c:pt idx="289">
                  <c:v>43117</c:v>
                </c:pt>
                <c:pt idx="290">
                  <c:v>43118</c:v>
                </c:pt>
                <c:pt idx="291">
                  <c:v>43119</c:v>
                </c:pt>
                <c:pt idx="292">
                  <c:v>43122</c:v>
                </c:pt>
                <c:pt idx="293">
                  <c:v>43123</c:v>
                </c:pt>
                <c:pt idx="294">
                  <c:v>43124</c:v>
                </c:pt>
                <c:pt idx="295">
                  <c:v>43125</c:v>
                </c:pt>
                <c:pt idx="296">
                  <c:v>43126</c:v>
                </c:pt>
                <c:pt idx="297">
                  <c:v>43127</c:v>
                </c:pt>
                <c:pt idx="298">
                  <c:v>43129</c:v>
                </c:pt>
                <c:pt idx="299">
                  <c:v>43130</c:v>
                </c:pt>
                <c:pt idx="300">
                  <c:v>43131</c:v>
                </c:pt>
                <c:pt idx="301">
                  <c:v>43132</c:v>
                </c:pt>
                <c:pt idx="302">
                  <c:v>43133</c:v>
                </c:pt>
                <c:pt idx="303">
                  <c:v>43136</c:v>
                </c:pt>
                <c:pt idx="304">
                  <c:v>43137</c:v>
                </c:pt>
                <c:pt idx="305">
                  <c:v>43138</c:v>
                </c:pt>
                <c:pt idx="306">
                  <c:v>43139</c:v>
                </c:pt>
                <c:pt idx="307">
                  <c:v>43140</c:v>
                </c:pt>
                <c:pt idx="308">
                  <c:v>43143</c:v>
                </c:pt>
                <c:pt idx="309">
                  <c:v>43144</c:v>
                </c:pt>
                <c:pt idx="310">
                  <c:v>43145</c:v>
                </c:pt>
                <c:pt idx="311">
                  <c:v>43146</c:v>
                </c:pt>
                <c:pt idx="312">
                  <c:v>43147</c:v>
                </c:pt>
                <c:pt idx="313">
                  <c:v>43149</c:v>
                </c:pt>
                <c:pt idx="314">
                  <c:v>43150</c:v>
                </c:pt>
                <c:pt idx="315">
                  <c:v>43151</c:v>
                </c:pt>
                <c:pt idx="316">
                  <c:v>43152</c:v>
                </c:pt>
                <c:pt idx="317">
                  <c:v>43153</c:v>
                </c:pt>
                <c:pt idx="318">
                  <c:v>43154</c:v>
                </c:pt>
                <c:pt idx="319">
                  <c:v>43157</c:v>
                </c:pt>
                <c:pt idx="320">
                  <c:v>43158</c:v>
                </c:pt>
                <c:pt idx="321">
                  <c:v>43159</c:v>
                </c:pt>
                <c:pt idx="322">
                  <c:v>43160</c:v>
                </c:pt>
                <c:pt idx="323">
                  <c:v>43161</c:v>
                </c:pt>
                <c:pt idx="324">
                  <c:v>43164</c:v>
                </c:pt>
                <c:pt idx="325">
                  <c:v>43165</c:v>
                </c:pt>
                <c:pt idx="326">
                  <c:v>43166</c:v>
                </c:pt>
                <c:pt idx="327">
                  <c:v>43167</c:v>
                </c:pt>
                <c:pt idx="328">
                  <c:v>43168</c:v>
                </c:pt>
                <c:pt idx="329">
                  <c:v>43171</c:v>
                </c:pt>
                <c:pt idx="330">
                  <c:v>43172</c:v>
                </c:pt>
                <c:pt idx="331">
                  <c:v>43173</c:v>
                </c:pt>
                <c:pt idx="332">
                  <c:v>43174</c:v>
                </c:pt>
                <c:pt idx="333">
                  <c:v>43175</c:v>
                </c:pt>
                <c:pt idx="334">
                  <c:v>43178</c:v>
                </c:pt>
                <c:pt idx="335">
                  <c:v>43179</c:v>
                </c:pt>
                <c:pt idx="336">
                  <c:v>43180</c:v>
                </c:pt>
                <c:pt idx="337">
                  <c:v>43181</c:v>
                </c:pt>
                <c:pt idx="338">
                  <c:v>43182</c:v>
                </c:pt>
                <c:pt idx="339">
                  <c:v>43183</c:v>
                </c:pt>
                <c:pt idx="340">
                  <c:v>43185</c:v>
                </c:pt>
                <c:pt idx="341">
                  <c:v>43186</c:v>
                </c:pt>
                <c:pt idx="342">
                  <c:v>43187</c:v>
                </c:pt>
                <c:pt idx="343">
                  <c:v>43188</c:v>
                </c:pt>
                <c:pt idx="344">
                  <c:v>43189</c:v>
                </c:pt>
                <c:pt idx="345">
                  <c:v>43193</c:v>
                </c:pt>
                <c:pt idx="346">
                  <c:v>43194</c:v>
                </c:pt>
                <c:pt idx="347">
                  <c:v>43195</c:v>
                </c:pt>
                <c:pt idx="348">
                  <c:v>43196</c:v>
                </c:pt>
                <c:pt idx="349">
                  <c:v>43199</c:v>
                </c:pt>
                <c:pt idx="350">
                  <c:v>43200</c:v>
                </c:pt>
                <c:pt idx="351">
                  <c:v>43201</c:v>
                </c:pt>
                <c:pt idx="352">
                  <c:v>43202</c:v>
                </c:pt>
                <c:pt idx="353">
                  <c:v>43203</c:v>
                </c:pt>
                <c:pt idx="354">
                  <c:v>43204</c:v>
                </c:pt>
                <c:pt idx="355">
                  <c:v>43206</c:v>
                </c:pt>
                <c:pt idx="356">
                  <c:v>43207</c:v>
                </c:pt>
                <c:pt idx="357">
                  <c:v>43208</c:v>
                </c:pt>
                <c:pt idx="358">
                  <c:v>43209</c:v>
                </c:pt>
                <c:pt idx="359">
                  <c:v>43210</c:v>
                </c:pt>
                <c:pt idx="360">
                  <c:v>43213</c:v>
                </c:pt>
                <c:pt idx="361">
                  <c:v>43214</c:v>
                </c:pt>
                <c:pt idx="362">
                  <c:v>43215</c:v>
                </c:pt>
                <c:pt idx="363">
                  <c:v>43216</c:v>
                </c:pt>
                <c:pt idx="364">
                  <c:v>43217</c:v>
                </c:pt>
                <c:pt idx="365">
                  <c:v>43220</c:v>
                </c:pt>
                <c:pt idx="366">
                  <c:v>43222</c:v>
                </c:pt>
                <c:pt idx="367">
                  <c:v>43223</c:v>
                </c:pt>
                <c:pt idx="368">
                  <c:v>43224</c:v>
                </c:pt>
                <c:pt idx="369">
                  <c:v>43227</c:v>
                </c:pt>
                <c:pt idx="370">
                  <c:v>43228</c:v>
                </c:pt>
                <c:pt idx="371">
                  <c:v>43229</c:v>
                </c:pt>
                <c:pt idx="372">
                  <c:v>43230</c:v>
                </c:pt>
                <c:pt idx="373">
                  <c:v>43231</c:v>
                </c:pt>
                <c:pt idx="374">
                  <c:v>43234</c:v>
                </c:pt>
                <c:pt idx="375">
                  <c:v>43235</c:v>
                </c:pt>
                <c:pt idx="376">
                  <c:v>43236</c:v>
                </c:pt>
                <c:pt idx="377">
                  <c:v>43237</c:v>
                </c:pt>
                <c:pt idx="378">
                  <c:v>43238</c:v>
                </c:pt>
                <c:pt idx="379">
                  <c:v>43240</c:v>
                </c:pt>
                <c:pt idx="380">
                  <c:v>43241</c:v>
                </c:pt>
                <c:pt idx="381">
                  <c:v>43242</c:v>
                </c:pt>
                <c:pt idx="382">
                  <c:v>43243</c:v>
                </c:pt>
                <c:pt idx="383">
                  <c:v>43244</c:v>
                </c:pt>
                <c:pt idx="384">
                  <c:v>43245</c:v>
                </c:pt>
                <c:pt idx="385">
                  <c:v>43248</c:v>
                </c:pt>
                <c:pt idx="386">
                  <c:v>43249</c:v>
                </c:pt>
                <c:pt idx="387">
                  <c:v>43250</c:v>
                </c:pt>
                <c:pt idx="388">
                  <c:v>43251</c:v>
                </c:pt>
                <c:pt idx="389">
                  <c:v>43252</c:v>
                </c:pt>
                <c:pt idx="390">
                  <c:v>43255</c:v>
                </c:pt>
                <c:pt idx="391">
                  <c:v>43256</c:v>
                </c:pt>
                <c:pt idx="392">
                  <c:v>43257</c:v>
                </c:pt>
                <c:pt idx="393">
                  <c:v>43258</c:v>
                </c:pt>
                <c:pt idx="394">
                  <c:v>43259</c:v>
                </c:pt>
                <c:pt idx="395">
                  <c:v>43262</c:v>
                </c:pt>
                <c:pt idx="396">
                  <c:v>43263</c:v>
                </c:pt>
                <c:pt idx="397">
                  <c:v>43264</c:v>
                </c:pt>
                <c:pt idx="398">
                  <c:v>43265</c:v>
                </c:pt>
                <c:pt idx="399">
                  <c:v>43266</c:v>
                </c:pt>
                <c:pt idx="400">
                  <c:v>43267</c:v>
                </c:pt>
                <c:pt idx="401">
                  <c:v>43269</c:v>
                </c:pt>
                <c:pt idx="402">
                  <c:v>43270</c:v>
                </c:pt>
                <c:pt idx="403">
                  <c:v>43271</c:v>
                </c:pt>
                <c:pt idx="404">
                  <c:v>43272</c:v>
                </c:pt>
                <c:pt idx="405">
                  <c:v>43273</c:v>
                </c:pt>
                <c:pt idx="406">
                  <c:v>43274</c:v>
                </c:pt>
                <c:pt idx="407">
                  <c:v>43276</c:v>
                </c:pt>
                <c:pt idx="408">
                  <c:v>43277</c:v>
                </c:pt>
                <c:pt idx="409">
                  <c:v>43278</c:v>
                </c:pt>
                <c:pt idx="410">
                  <c:v>43279</c:v>
                </c:pt>
                <c:pt idx="411">
                  <c:v>43280</c:v>
                </c:pt>
                <c:pt idx="412">
                  <c:v>43283</c:v>
                </c:pt>
                <c:pt idx="413">
                  <c:v>43284</c:v>
                </c:pt>
                <c:pt idx="414">
                  <c:v>43285</c:v>
                </c:pt>
                <c:pt idx="415">
                  <c:v>43286</c:v>
                </c:pt>
                <c:pt idx="416">
                  <c:v>43287</c:v>
                </c:pt>
                <c:pt idx="417">
                  <c:v>43290</c:v>
                </c:pt>
                <c:pt idx="418">
                  <c:v>43291</c:v>
                </c:pt>
                <c:pt idx="419">
                  <c:v>43292</c:v>
                </c:pt>
                <c:pt idx="420">
                  <c:v>43293</c:v>
                </c:pt>
                <c:pt idx="421">
                  <c:v>43294</c:v>
                </c:pt>
                <c:pt idx="422">
                  <c:v>43297</c:v>
                </c:pt>
                <c:pt idx="423">
                  <c:v>43298</c:v>
                </c:pt>
                <c:pt idx="424">
                  <c:v>43299</c:v>
                </c:pt>
                <c:pt idx="425">
                  <c:v>43300</c:v>
                </c:pt>
                <c:pt idx="426">
                  <c:v>43301</c:v>
                </c:pt>
                <c:pt idx="427">
                  <c:v>43304</c:v>
                </c:pt>
                <c:pt idx="428">
                  <c:v>43305</c:v>
                </c:pt>
                <c:pt idx="429">
                  <c:v>43306</c:v>
                </c:pt>
                <c:pt idx="430">
                  <c:v>43307</c:v>
                </c:pt>
                <c:pt idx="431">
                  <c:v>43308</c:v>
                </c:pt>
                <c:pt idx="432">
                  <c:v>43309</c:v>
                </c:pt>
                <c:pt idx="433">
                  <c:v>43311</c:v>
                </c:pt>
                <c:pt idx="434">
                  <c:v>43312</c:v>
                </c:pt>
                <c:pt idx="435">
                  <c:v>43313</c:v>
                </c:pt>
                <c:pt idx="436">
                  <c:v>43314</c:v>
                </c:pt>
                <c:pt idx="437">
                  <c:v>43315</c:v>
                </c:pt>
                <c:pt idx="438">
                  <c:v>43316</c:v>
                </c:pt>
                <c:pt idx="439">
                  <c:v>43318</c:v>
                </c:pt>
                <c:pt idx="440">
                  <c:v>43319</c:v>
                </c:pt>
                <c:pt idx="441">
                  <c:v>43320</c:v>
                </c:pt>
                <c:pt idx="442">
                  <c:v>43321</c:v>
                </c:pt>
                <c:pt idx="443">
                  <c:v>43322</c:v>
                </c:pt>
                <c:pt idx="444">
                  <c:v>43325</c:v>
                </c:pt>
                <c:pt idx="445">
                  <c:v>43326</c:v>
                </c:pt>
                <c:pt idx="446">
                  <c:v>43327</c:v>
                </c:pt>
                <c:pt idx="447">
                  <c:v>43328</c:v>
                </c:pt>
                <c:pt idx="448">
                  <c:v>43329</c:v>
                </c:pt>
                <c:pt idx="449">
                  <c:v>43330</c:v>
                </c:pt>
                <c:pt idx="450">
                  <c:v>43332</c:v>
                </c:pt>
                <c:pt idx="451">
                  <c:v>43333</c:v>
                </c:pt>
                <c:pt idx="452">
                  <c:v>43334</c:v>
                </c:pt>
                <c:pt idx="453">
                  <c:v>43335</c:v>
                </c:pt>
                <c:pt idx="454">
                  <c:v>43336</c:v>
                </c:pt>
                <c:pt idx="455">
                  <c:v>43337</c:v>
                </c:pt>
                <c:pt idx="456">
                  <c:v>43339</c:v>
                </c:pt>
                <c:pt idx="457">
                  <c:v>43340</c:v>
                </c:pt>
                <c:pt idx="458">
                  <c:v>43341</c:v>
                </c:pt>
                <c:pt idx="459">
                  <c:v>43342</c:v>
                </c:pt>
                <c:pt idx="460">
                  <c:v>43343</c:v>
                </c:pt>
                <c:pt idx="461">
                  <c:v>43346</c:v>
                </c:pt>
                <c:pt idx="462">
                  <c:v>43347</c:v>
                </c:pt>
                <c:pt idx="463">
                  <c:v>43348</c:v>
                </c:pt>
                <c:pt idx="464">
                  <c:v>43349</c:v>
                </c:pt>
                <c:pt idx="465">
                  <c:v>43350</c:v>
                </c:pt>
                <c:pt idx="466">
                  <c:v>43353</c:v>
                </c:pt>
                <c:pt idx="467">
                  <c:v>43354</c:v>
                </c:pt>
                <c:pt idx="468">
                  <c:v>43355</c:v>
                </c:pt>
                <c:pt idx="469">
                  <c:v>43356</c:v>
                </c:pt>
                <c:pt idx="470">
                  <c:v>43357</c:v>
                </c:pt>
                <c:pt idx="471">
                  <c:v>43359</c:v>
                </c:pt>
                <c:pt idx="472">
                  <c:v>43360</c:v>
                </c:pt>
                <c:pt idx="473">
                  <c:v>43361</c:v>
                </c:pt>
                <c:pt idx="474">
                  <c:v>43362</c:v>
                </c:pt>
                <c:pt idx="475">
                  <c:v>43363</c:v>
                </c:pt>
                <c:pt idx="476">
                  <c:v>43364</c:v>
                </c:pt>
                <c:pt idx="477">
                  <c:v>43367</c:v>
                </c:pt>
                <c:pt idx="478">
                  <c:v>43368</c:v>
                </c:pt>
                <c:pt idx="479">
                  <c:v>43369</c:v>
                </c:pt>
                <c:pt idx="480">
                  <c:v>43370</c:v>
                </c:pt>
                <c:pt idx="481">
                  <c:v>43371</c:v>
                </c:pt>
                <c:pt idx="482">
                  <c:v>43374</c:v>
                </c:pt>
                <c:pt idx="483">
                  <c:v>43375</c:v>
                </c:pt>
                <c:pt idx="484">
                  <c:v>43376</c:v>
                </c:pt>
                <c:pt idx="485">
                  <c:v>43377</c:v>
                </c:pt>
                <c:pt idx="486">
                  <c:v>43378</c:v>
                </c:pt>
                <c:pt idx="487">
                  <c:v>43381</c:v>
                </c:pt>
                <c:pt idx="488">
                  <c:v>43382</c:v>
                </c:pt>
                <c:pt idx="489">
                  <c:v>43383</c:v>
                </c:pt>
                <c:pt idx="490">
                  <c:v>43384</c:v>
                </c:pt>
                <c:pt idx="491">
                  <c:v>43385</c:v>
                </c:pt>
                <c:pt idx="492">
                  <c:v>43388</c:v>
                </c:pt>
                <c:pt idx="493">
                  <c:v>43389</c:v>
                </c:pt>
                <c:pt idx="494">
                  <c:v>43390</c:v>
                </c:pt>
                <c:pt idx="495">
                  <c:v>43391</c:v>
                </c:pt>
                <c:pt idx="496">
                  <c:v>43392</c:v>
                </c:pt>
                <c:pt idx="497">
                  <c:v>43393</c:v>
                </c:pt>
                <c:pt idx="498">
                  <c:v>43395</c:v>
                </c:pt>
                <c:pt idx="499">
                  <c:v>43396</c:v>
                </c:pt>
                <c:pt idx="500">
                  <c:v>43397</c:v>
                </c:pt>
                <c:pt idx="501">
                  <c:v>43398</c:v>
                </c:pt>
                <c:pt idx="502">
                  <c:v>43399</c:v>
                </c:pt>
                <c:pt idx="503">
                  <c:v>43402</c:v>
                </c:pt>
                <c:pt idx="504">
                  <c:v>43403</c:v>
                </c:pt>
                <c:pt idx="505">
                  <c:v>43404</c:v>
                </c:pt>
                <c:pt idx="506">
                  <c:v>43405</c:v>
                </c:pt>
                <c:pt idx="507">
                  <c:v>43406</c:v>
                </c:pt>
                <c:pt idx="508">
                  <c:v>43409</c:v>
                </c:pt>
                <c:pt idx="509">
                  <c:v>43410</c:v>
                </c:pt>
                <c:pt idx="510">
                  <c:v>43411</c:v>
                </c:pt>
                <c:pt idx="511">
                  <c:v>43412</c:v>
                </c:pt>
                <c:pt idx="512">
                  <c:v>43413</c:v>
                </c:pt>
                <c:pt idx="513">
                  <c:v>43415</c:v>
                </c:pt>
                <c:pt idx="514">
                  <c:v>43416</c:v>
                </c:pt>
                <c:pt idx="515">
                  <c:v>43417</c:v>
                </c:pt>
                <c:pt idx="516">
                  <c:v>43418</c:v>
                </c:pt>
                <c:pt idx="517">
                  <c:v>43419</c:v>
                </c:pt>
                <c:pt idx="518">
                  <c:v>43420</c:v>
                </c:pt>
                <c:pt idx="519">
                  <c:v>43423</c:v>
                </c:pt>
                <c:pt idx="520">
                  <c:v>43424</c:v>
                </c:pt>
                <c:pt idx="521">
                  <c:v>43425</c:v>
                </c:pt>
                <c:pt idx="522">
                  <c:v>43426</c:v>
                </c:pt>
                <c:pt idx="523">
                  <c:v>43427</c:v>
                </c:pt>
                <c:pt idx="524">
                  <c:v>43430</c:v>
                </c:pt>
                <c:pt idx="525">
                  <c:v>43431</c:v>
                </c:pt>
                <c:pt idx="526">
                  <c:v>43432</c:v>
                </c:pt>
                <c:pt idx="527">
                  <c:v>43433</c:v>
                </c:pt>
                <c:pt idx="528">
                  <c:v>43434</c:v>
                </c:pt>
                <c:pt idx="529">
                  <c:v>43435</c:v>
                </c:pt>
                <c:pt idx="530">
                  <c:v>43437</c:v>
                </c:pt>
                <c:pt idx="531">
                  <c:v>43438</c:v>
                </c:pt>
                <c:pt idx="532">
                  <c:v>43439</c:v>
                </c:pt>
                <c:pt idx="533">
                  <c:v>43440</c:v>
                </c:pt>
                <c:pt idx="534">
                  <c:v>43441</c:v>
                </c:pt>
                <c:pt idx="535">
                  <c:v>43444</c:v>
                </c:pt>
                <c:pt idx="536">
                  <c:v>43445</c:v>
                </c:pt>
                <c:pt idx="537">
                  <c:v>43446</c:v>
                </c:pt>
                <c:pt idx="538">
                  <c:v>43447</c:v>
                </c:pt>
                <c:pt idx="539">
                  <c:v>43448</c:v>
                </c:pt>
                <c:pt idx="540">
                  <c:v>43451</c:v>
                </c:pt>
                <c:pt idx="541">
                  <c:v>43452</c:v>
                </c:pt>
                <c:pt idx="542">
                  <c:v>43453</c:v>
                </c:pt>
                <c:pt idx="543">
                  <c:v>43454</c:v>
                </c:pt>
                <c:pt idx="544">
                  <c:v>43455</c:v>
                </c:pt>
                <c:pt idx="545">
                  <c:v>43458</c:v>
                </c:pt>
                <c:pt idx="546">
                  <c:v>43459</c:v>
                </c:pt>
                <c:pt idx="547">
                  <c:v>43460</c:v>
                </c:pt>
                <c:pt idx="548">
                  <c:v>43461</c:v>
                </c:pt>
                <c:pt idx="549">
                  <c:v>43462</c:v>
                </c:pt>
                <c:pt idx="550">
                  <c:v>43465</c:v>
                </c:pt>
                <c:pt idx="551">
                  <c:v>43466</c:v>
                </c:pt>
                <c:pt idx="552">
                  <c:v>43467</c:v>
                </c:pt>
                <c:pt idx="553">
                  <c:v>43468</c:v>
                </c:pt>
                <c:pt idx="554">
                  <c:v>43469</c:v>
                </c:pt>
                <c:pt idx="555">
                  <c:v>43472</c:v>
                </c:pt>
                <c:pt idx="556">
                  <c:v>43473</c:v>
                </c:pt>
                <c:pt idx="557">
                  <c:v>43474</c:v>
                </c:pt>
                <c:pt idx="558">
                  <c:v>43475</c:v>
                </c:pt>
                <c:pt idx="559">
                  <c:v>43476</c:v>
                </c:pt>
                <c:pt idx="560">
                  <c:v>43479</c:v>
                </c:pt>
                <c:pt idx="561">
                  <c:v>43480</c:v>
                </c:pt>
                <c:pt idx="562">
                  <c:v>43481</c:v>
                </c:pt>
                <c:pt idx="563">
                  <c:v>43482</c:v>
                </c:pt>
                <c:pt idx="564">
                  <c:v>43483</c:v>
                </c:pt>
                <c:pt idx="565">
                  <c:v>43486</c:v>
                </c:pt>
                <c:pt idx="566">
                  <c:v>43487</c:v>
                </c:pt>
                <c:pt idx="567">
                  <c:v>43488</c:v>
                </c:pt>
                <c:pt idx="568">
                  <c:v>43489</c:v>
                </c:pt>
                <c:pt idx="569">
                  <c:v>43490</c:v>
                </c:pt>
                <c:pt idx="570">
                  <c:v>43491</c:v>
                </c:pt>
                <c:pt idx="571">
                  <c:v>43493</c:v>
                </c:pt>
                <c:pt idx="572">
                  <c:v>43494</c:v>
                </c:pt>
                <c:pt idx="573">
                  <c:v>43495</c:v>
                </c:pt>
                <c:pt idx="574">
                  <c:v>43496</c:v>
                </c:pt>
                <c:pt idx="575">
                  <c:v>43497</c:v>
                </c:pt>
                <c:pt idx="576">
                  <c:v>43500</c:v>
                </c:pt>
                <c:pt idx="577">
                  <c:v>43501</c:v>
                </c:pt>
                <c:pt idx="578">
                  <c:v>43502</c:v>
                </c:pt>
                <c:pt idx="579">
                  <c:v>43503</c:v>
                </c:pt>
                <c:pt idx="580">
                  <c:v>43504</c:v>
                </c:pt>
                <c:pt idx="581">
                  <c:v>43507</c:v>
                </c:pt>
                <c:pt idx="582">
                  <c:v>43508</c:v>
                </c:pt>
                <c:pt idx="583">
                  <c:v>43509</c:v>
                </c:pt>
                <c:pt idx="584">
                  <c:v>43510</c:v>
                </c:pt>
                <c:pt idx="585">
                  <c:v>43511</c:v>
                </c:pt>
                <c:pt idx="586">
                  <c:v>43512</c:v>
                </c:pt>
                <c:pt idx="587">
                  <c:v>43514</c:v>
                </c:pt>
                <c:pt idx="588">
                  <c:v>43515</c:v>
                </c:pt>
                <c:pt idx="589">
                  <c:v>43516</c:v>
                </c:pt>
                <c:pt idx="590">
                  <c:v>43517</c:v>
                </c:pt>
                <c:pt idx="591">
                  <c:v>43518</c:v>
                </c:pt>
                <c:pt idx="592">
                  <c:v>43521</c:v>
                </c:pt>
                <c:pt idx="593">
                  <c:v>43522</c:v>
                </c:pt>
                <c:pt idx="594">
                  <c:v>43523</c:v>
                </c:pt>
                <c:pt idx="595">
                  <c:v>43524</c:v>
                </c:pt>
                <c:pt idx="596">
                  <c:v>43525</c:v>
                </c:pt>
                <c:pt idx="597">
                  <c:v>43526</c:v>
                </c:pt>
                <c:pt idx="598">
                  <c:v>43528</c:v>
                </c:pt>
                <c:pt idx="599">
                  <c:v>43529</c:v>
                </c:pt>
                <c:pt idx="600">
                  <c:v>43530</c:v>
                </c:pt>
                <c:pt idx="601">
                  <c:v>43531</c:v>
                </c:pt>
                <c:pt idx="602">
                  <c:v>43532</c:v>
                </c:pt>
                <c:pt idx="603">
                  <c:v>43533</c:v>
                </c:pt>
                <c:pt idx="604">
                  <c:v>43535</c:v>
                </c:pt>
                <c:pt idx="605">
                  <c:v>43536</c:v>
                </c:pt>
                <c:pt idx="606">
                  <c:v>43537</c:v>
                </c:pt>
              </c:numCache>
            </c:numRef>
          </c:cat>
          <c:val>
            <c:numRef>
              <c:f>'Italian Bonds'!$C$297:$C$924</c:f>
              <c:numCache>
                <c:formatCode>0.0%</c:formatCode>
                <c:ptCount val="628"/>
                <c:pt idx="0">
                  <c:v>1.7479999999999999E-2</c:v>
                </c:pt>
                <c:pt idx="1">
                  <c:v>1.873E-2</c:v>
                </c:pt>
                <c:pt idx="2">
                  <c:v>1.8769999999999998E-2</c:v>
                </c:pt>
                <c:pt idx="3">
                  <c:v>1.9370000000000002E-2</c:v>
                </c:pt>
                <c:pt idx="4">
                  <c:v>1.9689999999999999E-2</c:v>
                </c:pt>
                <c:pt idx="5">
                  <c:v>1.9050000000000001E-2</c:v>
                </c:pt>
                <c:pt idx="6">
                  <c:v>1.9220000000000001E-2</c:v>
                </c:pt>
                <c:pt idx="7">
                  <c:v>1.8720000000000001E-2</c:v>
                </c:pt>
                <c:pt idx="8">
                  <c:v>1.9009999999999999E-2</c:v>
                </c:pt>
                <c:pt idx="9">
                  <c:v>1.9019999999999999E-2</c:v>
                </c:pt>
                <c:pt idx="10">
                  <c:v>1.9130000000000001E-2</c:v>
                </c:pt>
                <c:pt idx="11">
                  <c:v>1.915E-2</c:v>
                </c:pt>
                <c:pt idx="12">
                  <c:v>1.9640000000000001E-2</c:v>
                </c:pt>
                <c:pt idx="13">
                  <c:v>1.9879999999999998E-2</c:v>
                </c:pt>
                <c:pt idx="14">
                  <c:v>2.0259999999999997E-2</c:v>
                </c:pt>
                <c:pt idx="15">
                  <c:v>1.992E-2</c:v>
                </c:pt>
                <c:pt idx="16">
                  <c:v>2.0459999999999999E-2</c:v>
                </c:pt>
                <c:pt idx="17">
                  <c:v>2.1099999999999997E-2</c:v>
                </c:pt>
                <c:pt idx="18">
                  <c:v>2.2339999999999999E-2</c:v>
                </c:pt>
                <c:pt idx="19">
                  <c:v>2.2290000000000001E-2</c:v>
                </c:pt>
                <c:pt idx="20">
                  <c:v>2.2330000000000003E-2</c:v>
                </c:pt>
                <c:pt idx="21">
                  <c:v>2.3250000000000003E-2</c:v>
                </c:pt>
                <c:pt idx="22">
                  <c:v>2.2589999999999999E-2</c:v>
                </c:pt>
                <c:pt idx="23">
                  <c:v>2.3099999999999999E-2</c:v>
                </c:pt>
                <c:pt idx="24">
                  <c:v>2.231E-2</c:v>
                </c:pt>
                <c:pt idx="25">
                  <c:v>2.2709999999999998E-2</c:v>
                </c:pt>
                <c:pt idx="26">
                  <c:v>2.3740000000000001E-2</c:v>
                </c:pt>
                <c:pt idx="27">
                  <c:v>2.3629999999999998E-2</c:v>
                </c:pt>
                <c:pt idx="28">
                  <c:v>2.2460000000000001E-2</c:v>
                </c:pt>
                <c:pt idx="29">
                  <c:v>2.1709999999999997E-2</c:v>
                </c:pt>
                <c:pt idx="30">
                  <c:v>2.2690000000000002E-2</c:v>
                </c:pt>
                <c:pt idx="31">
                  <c:v>2.222E-2</c:v>
                </c:pt>
                <c:pt idx="32">
                  <c:v>2.23E-2</c:v>
                </c:pt>
                <c:pt idx="33">
                  <c:v>2.239E-2</c:v>
                </c:pt>
                <c:pt idx="34">
                  <c:v>2.145E-2</c:v>
                </c:pt>
                <c:pt idx="35">
                  <c:v>2.1869999999999997E-2</c:v>
                </c:pt>
                <c:pt idx="36">
                  <c:v>2.1780000000000001E-2</c:v>
                </c:pt>
                <c:pt idx="37">
                  <c:v>2.2330000000000003E-2</c:v>
                </c:pt>
                <c:pt idx="38">
                  <c:v>2.1899999999999999E-2</c:v>
                </c:pt>
                <c:pt idx="39">
                  <c:v>2.2189999999999998E-2</c:v>
                </c:pt>
                <c:pt idx="40">
                  <c:v>2.196E-2</c:v>
                </c:pt>
                <c:pt idx="41">
                  <c:v>2.1320000000000002E-2</c:v>
                </c:pt>
                <c:pt idx="42">
                  <c:v>2.085E-2</c:v>
                </c:pt>
                <c:pt idx="43">
                  <c:v>2.1219999999999999E-2</c:v>
                </c:pt>
                <c:pt idx="44">
                  <c:v>2.137E-2</c:v>
                </c:pt>
                <c:pt idx="45">
                  <c:v>2.1010000000000001E-2</c:v>
                </c:pt>
                <c:pt idx="46">
                  <c:v>2.1110000000000004E-2</c:v>
                </c:pt>
                <c:pt idx="47">
                  <c:v>2.1629999999999996E-2</c:v>
                </c:pt>
                <c:pt idx="48">
                  <c:v>2.1909999999999999E-2</c:v>
                </c:pt>
                <c:pt idx="49">
                  <c:v>2.2559999999999997E-2</c:v>
                </c:pt>
                <c:pt idx="50">
                  <c:v>2.3130000000000001E-2</c:v>
                </c:pt>
                <c:pt idx="51">
                  <c:v>2.359E-2</c:v>
                </c:pt>
                <c:pt idx="52">
                  <c:v>2.3610000000000003E-2</c:v>
                </c:pt>
                <c:pt idx="53">
                  <c:v>2.3390000000000001E-2</c:v>
                </c:pt>
                <c:pt idx="54">
                  <c:v>2.3E-2</c:v>
                </c:pt>
                <c:pt idx="55">
                  <c:v>2.3620000000000002E-2</c:v>
                </c:pt>
                <c:pt idx="56">
                  <c:v>2.5339999999999998E-2</c:v>
                </c:pt>
                <c:pt idx="57">
                  <c:v>2.5350000000000001E-2</c:v>
                </c:pt>
                <c:pt idx="58">
                  <c:v>2.5350000000000001E-2</c:v>
                </c:pt>
                <c:pt idx="59">
                  <c:v>2.4929999999999997E-2</c:v>
                </c:pt>
                <c:pt idx="60">
                  <c:v>2.4409999999999998E-2</c:v>
                </c:pt>
                <c:pt idx="61">
                  <c:v>2.4479999999999998E-2</c:v>
                </c:pt>
                <c:pt idx="62">
                  <c:v>2.3969999999999998E-2</c:v>
                </c:pt>
                <c:pt idx="63">
                  <c:v>2.4080000000000001E-2</c:v>
                </c:pt>
                <c:pt idx="64">
                  <c:v>2.3690000000000003E-2</c:v>
                </c:pt>
                <c:pt idx="65">
                  <c:v>2.3250000000000003E-2</c:v>
                </c:pt>
                <c:pt idx="66">
                  <c:v>2.2959999999999998E-2</c:v>
                </c:pt>
                <c:pt idx="67">
                  <c:v>2.307E-2</c:v>
                </c:pt>
                <c:pt idx="68">
                  <c:v>2.3119999999999998E-2</c:v>
                </c:pt>
                <c:pt idx="69">
                  <c:v>2.316E-2</c:v>
                </c:pt>
                <c:pt idx="70">
                  <c:v>2.2770000000000002E-2</c:v>
                </c:pt>
                <c:pt idx="71">
                  <c:v>2.266E-2</c:v>
                </c:pt>
                <c:pt idx="72">
                  <c:v>2.265E-2</c:v>
                </c:pt>
                <c:pt idx="73">
                  <c:v>2.2280000000000001E-2</c:v>
                </c:pt>
                <c:pt idx="74">
                  <c:v>2.2349999999999998E-2</c:v>
                </c:pt>
                <c:pt idx="75">
                  <c:v>2.2719999999999997E-2</c:v>
                </c:pt>
                <c:pt idx="76">
                  <c:v>2.2949999999999998E-2</c:v>
                </c:pt>
                <c:pt idx="77">
                  <c:v>2.307E-2</c:v>
                </c:pt>
                <c:pt idx="78">
                  <c:v>2.3119999999999998E-2</c:v>
                </c:pt>
                <c:pt idx="79">
                  <c:v>2.3119999999999998E-2</c:v>
                </c:pt>
                <c:pt idx="80">
                  <c:v>2.2559999999999997E-2</c:v>
                </c:pt>
                <c:pt idx="81">
                  <c:v>2.2700000000000001E-2</c:v>
                </c:pt>
                <c:pt idx="82">
                  <c:v>2.2719999999999997E-2</c:v>
                </c:pt>
                <c:pt idx="83">
                  <c:v>2.2519999999999998E-2</c:v>
                </c:pt>
                <c:pt idx="84">
                  <c:v>2.2629999999999997E-2</c:v>
                </c:pt>
                <c:pt idx="85">
                  <c:v>2.1760000000000002E-2</c:v>
                </c:pt>
                <c:pt idx="86">
                  <c:v>2.2700000000000001E-2</c:v>
                </c:pt>
                <c:pt idx="87">
                  <c:v>2.3050000000000001E-2</c:v>
                </c:pt>
                <c:pt idx="88">
                  <c:v>2.249E-2</c:v>
                </c:pt>
                <c:pt idx="89">
                  <c:v>2.281E-2</c:v>
                </c:pt>
                <c:pt idx="90">
                  <c:v>2.283E-2</c:v>
                </c:pt>
                <c:pt idx="91">
                  <c:v>2.3060000000000001E-2</c:v>
                </c:pt>
                <c:pt idx="92">
                  <c:v>2.2589999999999999E-2</c:v>
                </c:pt>
                <c:pt idx="93">
                  <c:v>2.249E-2</c:v>
                </c:pt>
                <c:pt idx="94">
                  <c:v>2.1649999999999999E-2</c:v>
                </c:pt>
                <c:pt idx="95">
                  <c:v>2.1739999999999999E-2</c:v>
                </c:pt>
                <c:pt idx="96">
                  <c:v>2.239E-2</c:v>
                </c:pt>
                <c:pt idx="97">
                  <c:v>2.2780000000000002E-2</c:v>
                </c:pt>
                <c:pt idx="98">
                  <c:v>2.2450000000000001E-2</c:v>
                </c:pt>
                <c:pt idx="99">
                  <c:v>2.2879999999999998E-2</c:v>
                </c:pt>
                <c:pt idx="100">
                  <c:v>2.2530000000000001E-2</c:v>
                </c:pt>
                <c:pt idx="101">
                  <c:v>2.273E-2</c:v>
                </c:pt>
                <c:pt idx="102">
                  <c:v>2.2330000000000003E-2</c:v>
                </c:pt>
                <c:pt idx="103">
                  <c:v>2.1489999999999999E-2</c:v>
                </c:pt>
                <c:pt idx="104">
                  <c:v>2.1429999999999998E-2</c:v>
                </c:pt>
                <c:pt idx="105">
                  <c:v>2.1330000000000002E-2</c:v>
                </c:pt>
                <c:pt idx="106">
                  <c:v>2.1349999999999997E-2</c:v>
                </c:pt>
                <c:pt idx="107">
                  <c:v>2.1170000000000001E-2</c:v>
                </c:pt>
                <c:pt idx="108">
                  <c:v>2.1330000000000002E-2</c:v>
                </c:pt>
                <c:pt idx="109">
                  <c:v>2.1110000000000004E-2</c:v>
                </c:pt>
                <c:pt idx="110">
                  <c:v>2.0959999999999999E-2</c:v>
                </c:pt>
                <c:pt idx="111">
                  <c:v>2.1780000000000001E-2</c:v>
                </c:pt>
                <c:pt idx="112">
                  <c:v>2.1760000000000002E-2</c:v>
                </c:pt>
                <c:pt idx="113">
                  <c:v>2.1989999999999999E-2</c:v>
                </c:pt>
                <c:pt idx="114">
                  <c:v>2.2519999999999998E-2</c:v>
                </c:pt>
                <c:pt idx="115">
                  <c:v>2.2610000000000002E-2</c:v>
                </c:pt>
                <c:pt idx="116">
                  <c:v>2.2709999999999998E-2</c:v>
                </c:pt>
                <c:pt idx="117">
                  <c:v>2.2540000000000001E-2</c:v>
                </c:pt>
                <c:pt idx="118">
                  <c:v>2.2970000000000001E-2</c:v>
                </c:pt>
                <c:pt idx="119">
                  <c:v>2.1720000000000003E-2</c:v>
                </c:pt>
                <c:pt idx="120">
                  <c:v>2.0840000000000001E-2</c:v>
                </c:pt>
                <c:pt idx="121">
                  <c:v>2.0150000000000001E-2</c:v>
                </c:pt>
                <c:pt idx="122">
                  <c:v>1.976E-2</c:v>
                </c:pt>
                <c:pt idx="123">
                  <c:v>1.9379999999999998E-2</c:v>
                </c:pt>
                <c:pt idx="124">
                  <c:v>1.966E-2</c:v>
                </c:pt>
                <c:pt idx="125">
                  <c:v>1.9890000000000001E-2</c:v>
                </c:pt>
                <c:pt idx="126">
                  <c:v>1.95E-2</c:v>
                </c:pt>
                <c:pt idx="127">
                  <c:v>1.9110000000000002E-2</c:v>
                </c:pt>
                <c:pt idx="128">
                  <c:v>1.9030000000000002E-2</c:v>
                </c:pt>
                <c:pt idx="129">
                  <c:v>1.9050000000000001E-2</c:v>
                </c:pt>
                <c:pt idx="130">
                  <c:v>1.9199999999999998E-2</c:v>
                </c:pt>
                <c:pt idx="131">
                  <c:v>1.9130000000000001E-2</c:v>
                </c:pt>
                <c:pt idx="132">
                  <c:v>1.8919999999999999E-2</c:v>
                </c:pt>
                <c:pt idx="133">
                  <c:v>2.0560000000000002E-2</c:v>
                </c:pt>
                <c:pt idx="134">
                  <c:v>2.027E-2</c:v>
                </c:pt>
                <c:pt idx="135">
                  <c:v>2.1489999999999999E-2</c:v>
                </c:pt>
                <c:pt idx="136">
                  <c:v>2.155E-2</c:v>
                </c:pt>
                <c:pt idx="137">
                  <c:v>2.1589999999999998E-2</c:v>
                </c:pt>
                <c:pt idx="138">
                  <c:v>2.1589999999999998E-2</c:v>
                </c:pt>
                <c:pt idx="139">
                  <c:v>2.1330000000000002E-2</c:v>
                </c:pt>
                <c:pt idx="140">
                  <c:v>2.1090000000000001E-2</c:v>
                </c:pt>
                <c:pt idx="141">
                  <c:v>2.1520000000000001E-2</c:v>
                </c:pt>
                <c:pt idx="142">
                  <c:v>2.2629999999999997E-2</c:v>
                </c:pt>
                <c:pt idx="143">
                  <c:v>2.341E-2</c:v>
                </c:pt>
                <c:pt idx="144">
                  <c:v>2.2759999999999999E-2</c:v>
                </c:pt>
                <c:pt idx="145">
                  <c:v>2.3210000000000001E-2</c:v>
                </c:pt>
                <c:pt idx="146">
                  <c:v>2.2480000000000003E-2</c:v>
                </c:pt>
                <c:pt idx="147">
                  <c:v>2.3210000000000001E-2</c:v>
                </c:pt>
                <c:pt idx="148">
                  <c:v>2.2890000000000001E-2</c:v>
                </c:pt>
                <c:pt idx="149">
                  <c:v>2.2890000000000001E-2</c:v>
                </c:pt>
                <c:pt idx="150">
                  <c:v>2.2339999999999999E-2</c:v>
                </c:pt>
                <c:pt idx="151">
                  <c:v>2.1899999999999999E-2</c:v>
                </c:pt>
                <c:pt idx="152">
                  <c:v>2.1909999999999999E-2</c:v>
                </c:pt>
                <c:pt idx="153">
                  <c:v>2.1090000000000001E-2</c:v>
                </c:pt>
                <c:pt idx="154">
                  <c:v>2.0720000000000002E-2</c:v>
                </c:pt>
                <c:pt idx="155">
                  <c:v>2.0539999999999999E-2</c:v>
                </c:pt>
                <c:pt idx="156">
                  <c:v>2.137E-2</c:v>
                </c:pt>
                <c:pt idx="157">
                  <c:v>2.1240000000000002E-2</c:v>
                </c:pt>
                <c:pt idx="158">
                  <c:v>2.0889999999999999E-2</c:v>
                </c:pt>
                <c:pt idx="159">
                  <c:v>2.121E-2</c:v>
                </c:pt>
                <c:pt idx="160">
                  <c:v>2.0910000000000002E-2</c:v>
                </c:pt>
                <c:pt idx="161">
                  <c:v>2.0119999999999999E-2</c:v>
                </c:pt>
                <c:pt idx="162">
                  <c:v>2.0110000000000003E-2</c:v>
                </c:pt>
                <c:pt idx="163">
                  <c:v>1.9859999999999999E-2</c:v>
                </c:pt>
                <c:pt idx="164">
                  <c:v>2.0129999999999999E-2</c:v>
                </c:pt>
                <c:pt idx="165">
                  <c:v>2.0150000000000001E-2</c:v>
                </c:pt>
                <c:pt idx="166">
                  <c:v>1.9900000000000001E-2</c:v>
                </c:pt>
                <c:pt idx="167">
                  <c:v>1.9990000000000001E-2</c:v>
                </c:pt>
                <c:pt idx="168">
                  <c:v>2.0099999999999996E-2</c:v>
                </c:pt>
                <c:pt idx="169">
                  <c:v>2.0310000000000002E-2</c:v>
                </c:pt>
                <c:pt idx="170">
                  <c:v>2.0289999999999999E-2</c:v>
                </c:pt>
                <c:pt idx="171">
                  <c:v>2.0160000000000001E-2</c:v>
                </c:pt>
                <c:pt idx="172">
                  <c:v>2.0489999999999998E-2</c:v>
                </c:pt>
                <c:pt idx="173">
                  <c:v>2.043E-2</c:v>
                </c:pt>
                <c:pt idx="174">
                  <c:v>2.0250000000000001E-2</c:v>
                </c:pt>
                <c:pt idx="175">
                  <c:v>2.0320000000000001E-2</c:v>
                </c:pt>
                <c:pt idx="176">
                  <c:v>2.0299999999999999E-2</c:v>
                </c:pt>
                <c:pt idx="177">
                  <c:v>2.0990000000000002E-2</c:v>
                </c:pt>
                <c:pt idx="178">
                  <c:v>2.1150000000000002E-2</c:v>
                </c:pt>
                <c:pt idx="179">
                  <c:v>2.1080000000000002E-2</c:v>
                </c:pt>
                <c:pt idx="180">
                  <c:v>2.0959999999999999E-2</c:v>
                </c:pt>
                <c:pt idx="181">
                  <c:v>2.0799999999999999E-2</c:v>
                </c:pt>
                <c:pt idx="182">
                  <c:v>2.0640000000000002E-2</c:v>
                </c:pt>
                <c:pt idx="183">
                  <c:v>2.078E-2</c:v>
                </c:pt>
                <c:pt idx="184">
                  <c:v>2.0419999999999997E-2</c:v>
                </c:pt>
                <c:pt idx="185">
                  <c:v>2.0750000000000001E-2</c:v>
                </c:pt>
                <c:pt idx="186">
                  <c:v>2.0379999999999999E-2</c:v>
                </c:pt>
                <c:pt idx="187">
                  <c:v>1.9970000000000002E-2</c:v>
                </c:pt>
                <c:pt idx="188">
                  <c:v>2.027E-2</c:v>
                </c:pt>
                <c:pt idx="189">
                  <c:v>1.9189999999999999E-2</c:v>
                </c:pt>
                <c:pt idx="190">
                  <c:v>1.959E-2</c:v>
                </c:pt>
                <c:pt idx="191">
                  <c:v>2.0279999999999999E-2</c:v>
                </c:pt>
                <c:pt idx="192">
                  <c:v>2.085E-2</c:v>
                </c:pt>
                <c:pt idx="193">
                  <c:v>2.0990000000000002E-2</c:v>
                </c:pt>
                <c:pt idx="194">
                  <c:v>2.1259999999999998E-2</c:v>
                </c:pt>
                <c:pt idx="195">
                  <c:v>2.1409999999999998E-2</c:v>
                </c:pt>
                <c:pt idx="196">
                  <c:v>2.137E-2</c:v>
                </c:pt>
                <c:pt idx="197">
                  <c:v>2.1090000000000001E-2</c:v>
                </c:pt>
                <c:pt idx="198">
                  <c:v>2.1339999999999998E-2</c:v>
                </c:pt>
                <c:pt idx="199">
                  <c:v>2.1749999999999999E-2</c:v>
                </c:pt>
                <c:pt idx="200">
                  <c:v>2.1720000000000003E-2</c:v>
                </c:pt>
                <c:pt idx="201">
                  <c:v>2.1659999999999999E-2</c:v>
                </c:pt>
                <c:pt idx="202">
                  <c:v>2.188E-2</c:v>
                </c:pt>
                <c:pt idx="203">
                  <c:v>2.2099999999999998E-2</c:v>
                </c:pt>
                <c:pt idx="204">
                  <c:v>2.1909999999999999E-2</c:v>
                </c:pt>
                <c:pt idx="205">
                  <c:v>2.1709999999999997E-2</c:v>
                </c:pt>
                <c:pt idx="206">
                  <c:v>2.2109999999999998E-2</c:v>
                </c:pt>
                <c:pt idx="207">
                  <c:v>2.222E-2</c:v>
                </c:pt>
                <c:pt idx="208">
                  <c:v>2.2550000000000001E-2</c:v>
                </c:pt>
                <c:pt idx="209">
                  <c:v>2.2080000000000002E-2</c:v>
                </c:pt>
                <c:pt idx="210">
                  <c:v>2.2040000000000001E-2</c:v>
                </c:pt>
                <c:pt idx="211">
                  <c:v>2.1729999999999999E-2</c:v>
                </c:pt>
                <c:pt idx="212">
                  <c:v>2.1860000000000001E-2</c:v>
                </c:pt>
                <c:pt idx="213">
                  <c:v>2.1669999999999998E-2</c:v>
                </c:pt>
                <c:pt idx="214">
                  <c:v>2.1160000000000002E-2</c:v>
                </c:pt>
                <c:pt idx="215">
                  <c:v>2.085E-2</c:v>
                </c:pt>
                <c:pt idx="216">
                  <c:v>2.0299999999999999E-2</c:v>
                </c:pt>
                <c:pt idx="217">
                  <c:v>2.0019999999999996E-2</c:v>
                </c:pt>
                <c:pt idx="218">
                  <c:v>2.043E-2</c:v>
                </c:pt>
                <c:pt idx="219">
                  <c:v>2.0330000000000001E-2</c:v>
                </c:pt>
                <c:pt idx="220">
                  <c:v>2.0459999999999999E-2</c:v>
                </c:pt>
                <c:pt idx="221">
                  <c:v>2.0489999999999998E-2</c:v>
                </c:pt>
                <c:pt idx="222">
                  <c:v>2.0059999999999998E-2</c:v>
                </c:pt>
                <c:pt idx="223">
                  <c:v>2.052E-2</c:v>
                </c:pt>
                <c:pt idx="224">
                  <c:v>2.0339999999999997E-2</c:v>
                </c:pt>
                <c:pt idx="225">
                  <c:v>1.9570000000000001E-2</c:v>
                </c:pt>
                <c:pt idx="226">
                  <c:v>1.9459999999999998E-2</c:v>
                </c:pt>
                <c:pt idx="227">
                  <c:v>1.95E-2</c:v>
                </c:pt>
                <c:pt idx="228">
                  <c:v>1.847E-2</c:v>
                </c:pt>
                <c:pt idx="229">
                  <c:v>1.8249999999999999E-2</c:v>
                </c:pt>
                <c:pt idx="230">
                  <c:v>1.8000000000000002E-2</c:v>
                </c:pt>
                <c:pt idx="231">
                  <c:v>1.7989999999999999E-2</c:v>
                </c:pt>
                <c:pt idx="232">
                  <c:v>1.789E-2</c:v>
                </c:pt>
                <c:pt idx="233">
                  <c:v>1.7809999999999999E-2</c:v>
                </c:pt>
                <c:pt idx="234">
                  <c:v>1.6990000000000002E-2</c:v>
                </c:pt>
                <c:pt idx="235">
                  <c:v>1.7340000000000001E-2</c:v>
                </c:pt>
                <c:pt idx="236">
                  <c:v>1.814E-2</c:v>
                </c:pt>
                <c:pt idx="237">
                  <c:v>1.8460000000000001E-2</c:v>
                </c:pt>
                <c:pt idx="238">
                  <c:v>1.83E-2</c:v>
                </c:pt>
                <c:pt idx="239">
                  <c:v>1.823E-2</c:v>
                </c:pt>
                <c:pt idx="240">
                  <c:v>1.821E-2</c:v>
                </c:pt>
                <c:pt idx="241">
                  <c:v>1.8380000000000001E-2</c:v>
                </c:pt>
                <c:pt idx="242">
                  <c:v>1.8329999999999999E-2</c:v>
                </c:pt>
                <c:pt idx="243">
                  <c:v>1.8110000000000001E-2</c:v>
                </c:pt>
                <c:pt idx="244">
                  <c:v>1.7749999999999998E-2</c:v>
                </c:pt>
                <c:pt idx="245">
                  <c:v>1.7649999999999999E-2</c:v>
                </c:pt>
                <c:pt idx="246">
                  <c:v>1.7749999999999998E-2</c:v>
                </c:pt>
                <c:pt idx="247">
                  <c:v>1.8249999999999999E-2</c:v>
                </c:pt>
                <c:pt idx="248">
                  <c:v>1.7860000000000001E-2</c:v>
                </c:pt>
                <c:pt idx="249">
                  <c:v>1.7780000000000001E-2</c:v>
                </c:pt>
                <c:pt idx="250">
                  <c:v>1.7920000000000002E-2</c:v>
                </c:pt>
                <c:pt idx="251">
                  <c:v>1.7410000000000002E-2</c:v>
                </c:pt>
                <c:pt idx="252">
                  <c:v>1.703E-2</c:v>
                </c:pt>
                <c:pt idx="253">
                  <c:v>1.7270000000000001E-2</c:v>
                </c:pt>
                <c:pt idx="254">
                  <c:v>1.7070000000000002E-2</c:v>
                </c:pt>
                <c:pt idx="255">
                  <c:v>1.719E-2</c:v>
                </c:pt>
                <c:pt idx="256">
                  <c:v>1.6739999999999998E-2</c:v>
                </c:pt>
                <c:pt idx="257">
                  <c:v>1.643E-2</c:v>
                </c:pt>
                <c:pt idx="258">
                  <c:v>1.653E-2</c:v>
                </c:pt>
                <c:pt idx="259">
                  <c:v>1.704E-2</c:v>
                </c:pt>
                <c:pt idx="260">
                  <c:v>1.78E-2</c:v>
                </c:pt>
                <c:pt idx="261">
                  <c:v>1.7909999999999999E-2</c:v>
                </c:pt>
                <c:pt idx="262">
                  <c:v>1.8120000000000001E-2</c:v>
                </c:pt>
                <c:pt idx="263">
                  <c:v>1.814E-2</c:v>
                </c:pt>
                <c:pt idx="264">
                  <c:v>1.8000000000000002E-2</c:v>
                </c:pt>
                <c:pt idx="265">
                  <c:v>1.89E-2</c:v>
                </c:pt>
                <c:pt idx="266">
                  <c:v>1.9400000000000001E-2</c:v>
                </c:pt>
                <c:pt idx="267">
                  <c:v>1.9060000000000001E-2</c:v>
                </c:pt>
                <c:pt idx="268">
                  <c:v>1.907E-2</c:v>
                </c:pt>
                <c:pt idx="269">
                  <c:v>1.916E-2</c:v>
                </c:pt>
                <c:pt idx="270">
                  <c:v>1.9140000000000001E-2</c:v>
                </c:pt>
                <c:pt idx="271">
                  <c:v>1.9089999999999999E-2</c:v>
                </c:pt>
                <c:pt idx="272">
                  <c:v>1.9480000000000001E-2</c:v>
                </c:pt>
                <c:pt idx="273">
                  <c:v>1.9980000000000001E-2</c:v>
                </c:pt>
                <c:pt idx="274">
                  <c:v>2.0990000000000002E-2</c:v>
                </c:pt>
                <c:pt idx="275">
                  <c:v>2.068E-2</c:v>
                </c:pt>
                <c:pt idx="276">
                  <c:v>2.0110000000000003E-2</c:v>
                </c:pt>
                <c:pt idx="277">
                  <c:v>1.9939999999999999E-2</c:v>
                </c:pt>
                <c:pt idx="278">
                  <c:v>1.9769999999999999E-2</c:v>
                </c:pt>
                <c:pt idx="279">
                  <c:v>2.0279999999999999E-2</c:v>
                </c:pt>
                <c:pt idx="280">
                  <c:v>2.0379999999999999E-2</c:v>
                </c:pt>
                <c:pt idx="281">
                  <c:v>2.0579999999999998E-2</c:v>
                </c:pt>
                <c:pt idx="282">
                  <c:v>1.9910000000000001E-2</c:v>
                </c:pt>
                <c:pt idx="283">
                  <c:v>1.9959999999999999E-2</c:v>
                </c:pt>
                <c:pt idx="284">
                  <c:v>1.968E-2</c:v>
                </c:pt>
                <c:pt idx="285">
                  <c:v>1.9879999999999998E-2</c:v>
                </c:pt>
                <c:pt idx="286">
                  <c:v>1.9790000000000002E-2</c:v>
                </c:pt>
                <c:pt idx="287">
                  <c:v>1.958E-2</c:v>
                </c:pt>
                <c:pt idx="288">
                  <c:v>1.917E-2</c:v>
                </c:pt>
                <c:pt idx="289">
                  <c:v>1.89E-2</c:v>
                </c:pt>
                <c:pt idx="290">
                  <c:v>1.908E-2</c:v>
                </c:pt>
                <c:pt idx="291">
                  <c:v>1.958E-2</c:v>
                </c:pt>
                <c:pt idx="292">
                  <c:v>2.0030000000000003E-2</c:v>
                </c:pt>
                <c:pt idx="293">
                  <c:v>2.0059999999999998E-2</c:v>
                </c:pt>
                <c:pt idx="294">
                  <c:v>2.0209999999999999E-2</c:v>
                </c:pt>
                <c:pt idx="295">
                  <c:v>2.0279999999999999E-2</c:v>
                </c:pt>
                <c:pt idx="296">
                  <c:v>2.0209999999999999E-2</c:v>
                </c:pt>
                <c:pt idx="297">
                  <c:v>1.9560000000000001E-2</c:v>
                </c:pt>
                <c:pt idx="298">
                  <c:v>2.0310000000000002E-2</c:v>
                </c:pt>
                <c:pt idx="299">
                  <c:v>2.0310000000000002E-2</c:v>
                </c:pt>
                <c:pt idx="300">
                  <c:v>1.9879999999999998E-2</c:v>
                </c:pt>
                <c:pt idx="301">
                  <c:v>1.9429999999999999E-2</c:v>
                </c:pt>
                <c:pt idx="302">
                  <c:v>1.9950000000000002E-2</c:v>
                </c:pt>
                <c:pt idx="303">
                  <c:v>2.0330000000000001E-2</c:v>
                </c:pt>
                <c:pt idx="304">
                  <c:v>2.0259999999999997E-2</c:v>
                </c:pt>
                <c:pt idx="305">
                  <c:v>2.078E-2</c:v>
                </c:pt>
                <c:pt idx="306">
                  <c:v>2.0569999999999998E-2</c:v>
                </c:pt>
                <c:pt idx="307">
                  <c:v>2.0630000000000003E-2</c:v>
                </c:pt>
                <c:pt idx="308">
                  <c:v>1.9859999999999999E-2</c:v>
                </c:pt>
                <c:pt idx="309">
                  <c:v>1.983E-2</c:v>
                </c:pt>
                <c:pt idx="310">
                  <c:v>2.0419999999999997E-2</c:v>
                </c:pt>
                <c:pt idx="311">
                  <c:v>2.069E-2</c:v>
                </c:pt>
                <c:pt idx="312">
                  <c:v>2.1429999999999998E-2</c:v>
                </c:pt>
                <c:pt idx="313">
                  <c:v>2.1690000000000001E-2</c:v>
                </c:pt>
                <c:pt idx="314">
                  <c:v>2.1560000000000003E-2</c:v>
                </c:pt>
                <c:pt idx="315">
                  <c:v>2.1090000000000001E-2</c:v>
                </c:pt>
                <c:pt idx="316">
                  <c:v>2.0930000000000001E-2</c:v>
                </c:pt>
                <c:pt idx="317">
                  <c:v>2.068E-2</c:v>
                </c:pt>
                <c:pt idx="318">
                  <c:v>2.0279999999999999E-2</c:v>
                </c:pt>
                <c:pt idx="319">
                  <c:v>2.0400000000000001E-2</c:v>
                </c:pt>
                <c:pt idx="320">
                  <c:v>2.036E-2</c:v>
                </c:pt>
                <c:pt idx="321">
                  <c:v>2.0819999999999998E-2</c:v>
                </c:pt>
                <c:pt idx="322">
                  <c:v>2.0870000000000003E-2</c:v>
                </c:pt>
                <c:pt idx="323">
                  <c:v>2.0449999999999999E-2</c:v>
                </c:pt>
                <c:pt idx="324">
                  <c:v>1.9810000000000001E-2</c:v>
                </c:pt>
                <c:pt idx="325">
                  <c:v>2.0039999999999999E-2</c:v>
                </c:pt>
                <c:pt idx="326">
                  <c:v>1.992E-2</c:v>
                </c:pt>
                <c:pt idx="327">
                  <c:v>1.9990000000000001E-2</c:v>
                </c:pt>
                <c:pt idx="328">
                  <c:v>1.9879999999999998E-2</c:v>
                </c:pt>
                <c:pt idx="329">
                  <c:v>2.0099999999999996E-2</c:v>
                </c:pt>
                <c:pt idx="330">
                  <c:v>1.9799999999999998E-2</c:v>
                </c:pt>
                <c:pt idx="331">
                  <c:v>1.9779999999999999E-2</c:v>
                </c:pt>
                <c:pt idx="332">
                  <c:v>1.984E-2</c:v>
                </c:pt>
                <c:pt idx="333">
                  <c:v>1.9619999999999999E-2</c:v>
                </c:pt>
                <c:pt idx="334">
                  <c:v>1.8959999999999998E-2</c:v>
                </c:pt>
                <c:pt idx="335">
                  <c:v>1.932E-2</c:v>
                </c:pt>
                <c:pt idx="336">
                  <c:v>1.882E-2</c:v>
                </c:pt>
                <c:pt idx="337">
                  <c:v>1.874E-2</c:v>
                </c:pt>
                <c:pt idx="338">
                  <c:v>1.8779999999999998E-2</c:v>
                </c:pt>
                <c:pt idx="339">
                  <c:v>1.9110000000000002E-2</c:v>
                </c:pt>
                <c:pt idx="340">
                  <c:v>1.873E-2</c:v>
                </c:pt>
                <c:pt idx="341">
                  <c:v>1.8409999999999999E-2</c:v>
                </c:pt>
                <c:pt idx="342">
                  <c:v>1.787E-2</c:v>
                </c:pt>
                <c:pt idx="343">
                  <c:v>1.7899999999999999E-2</c:v>
                </c:pt>
                <c:pt idx="344">
                  <c:v>1.789E-2</c:v>
                </c:pt>
                <c:pt idx="345">
                  <c:v>1.7860000000000001E-2</c:v>
                </c:pt>
                <c:pt idx="346">
                  <c:v>1.7430000000000001E-2</c:v>
                </c:pt>
                <c:pt idx="347">
                  <c:v>1.7769999999999998E-2</c:v>
                </c:pt>
                <c:pt idx="348">
                  <c:v>1.7840000000000002E-2</c:v>
                </c:pt>
                <c:pt idx="349">
                  <c:v>1.7659999999999999E-2</c:v>
                </c:pt>
                <c:pt idx="350">
                  <c:v>1.7929999999999998E-2</c:v>
                </c:pt>
                <c:pt idx="351">
                  <c:v>1.78E-2</c:v>
                </c:pt>
                <c:pt idx="352">
                  <c:v>1.8079999999999999E-2</c:v>
                </c:pt>
                <c:pt idx="353">
                  <c:v>1.7929999999999998E-2</c:v>
                </c:pt>
                <c:pt idx="354">
                  <c:v>1.7979999999999999E-2</c:v>
                </c:pt>
                <c:pt idx="355">
                  <c:v>1.8000000000000002E-2</c:v>
                </c:pt>
                <c:pt idx="356">
                  <c:v>1.7600000000000001E-2</c:v>
                </c:pt>
                <c:pt idx="357">
                  <c:v>1.719E-2</c:v>
                </c:pt>
                <c:pt idx="358">
                  <c:v>1.7769999999999998E-2</c:v>
                </c:pt>
                <c:pt idx="359">
                  <c:v>1.7680000000000001E-2</c:v>
                </c:pt>
                <c:pt idx="360">
                  <c:v>1.7780000000000001E-2</c:v>
                </c:pt>
                <c:pt idx="361">
                  <c:v>1.7920000000000002E-2</c:v>
                </c:pt>
                <c:pt idx="362">
                  <c:v>1.7760000000000001E-2</c:v>
                </c:pt>
                <c:pt idx="363">
                  <c:v>1.779E-2</c:v>
                </c:pt>
                <c:pt idx="364">
                  <c:v>1.745E-2</c:v>
                </c:pt>
                <c:pt idx="365">
                  <c:v>1.7350000000000001E-2</c:v>
                </c:pt>
                <c:pt idx="366">
                  <c:v>1.78E-2</c:v>
                </c:pt>
                <c:pt idx="367">
                  <c:v>1.7860000000000001E-2</c:v>
                </c:pt>
                <c:pt idx="368">
                  <c:v>1.78E-2</c:v>
                </c:pt>
                <c:pt idx="369">
                  <c:v>1.7340000000000001E-2</c:v>
                </c:pt>
                <c:pt idx="370">
                  <c:v>1.7929999999999998E-2</c:v>
                </c:pt>
                <c:pt idx="371">
                  <c:v>1.763E-2</c:v>
                </c:pt>
                <c:pt idx="372">
                  <c:v>1.8620000000000001E-2</c:v>
                </c:pt>
                <c:pt idx="373">
                  <c:v>1.8759999999999999E-2</c:v>
                </c:pt>
                <c:pt idx="374">
                  <c:v>1.9349999999999999E-2</c:v>
                </c:pt>
                <c:pt idx="375">
                  <c:v>1.883E-2</c:v>
                </c:pt>
                <c:pt idx="376">
                  <c:v>1.9130000000000001E-2</c:v>
                </c:pt>
                <c:pt idx="377">
                  <c:v>1.9379999999999998E-2</c:v>
                </c:pt>
                <c:pt idx="378">
                  <c:v>2.0950000000000003E-2</c:v>
                </c:pt>
                <c:pt idx="379">
                  <c:v>2.1139999999999999E-2</c:v>
                </c:pt>
                <c:pt idx="380">
                  <c:v>2.2170000000000002E-2</c:v>
                </c:pt>
                <c:pt idx="381">
                  <c:v>2.2210000000000001E-2</c:v>
                </c:pt>
                <c:pt idx="382">
                  <c:v>2.3349999999999999E-2</c:v>
                </c:pt>
                <c:pt idx="383">
                  <c:v>2.3250000000000003E-2</c:v>
                </c:pt>
                <c:pt idx="384">
                  <c:v>2.4070000000000001E-2</c:v>
                </c:pt>
                <c:pt idx="385">
                  <c:v>2.4E-2</c:v>
                </c:pt>
                <c:pt idx="386">
                  <c:v>2.453E-2</c:v>
                </c:pt>
                <c:pt idx="387">
                  <c:v>2.682E-2</c:v>
                </c:pt>
                <c:pt idx="388">
                  <c:v>3.1040000000000002E-2</c:v>
                </c:pt>
                <c:pt idx="389">
                  <c:v>3.0539999999999998E-2</c:v>
                </c:pt>
                <c:pt idx="390">
                  <c:v>2.836E-2</c:v>
                </c:pt>
                <c:pt idx="391">
                  <c:v>2.7389999999999998E-2</c:v>
                </c:pt>
                <c:pt idx="392">
                  <c:v>2.5590000000000002E-2</c:v>
                </c:pt>
                <c:pt idx="393">
                  <c:v>2.758E-2</c:v>
                </c:pt>
                <c:pt idx="394">
                  <c:v>2.9309999999999999E-2</c:v>
                </c:pt>
                <c:pt idx="395">
                  <c:v>3.0120000000000001E-2</c:v>
                </c:pt>
                <c:pt idx="396">
                  <c:v>3.1300000000000001E-2</c:v>
                </c:pt>
                <c:pt idx="397">
                  <c:v>2.8590000000000001E-2</c:v>
                </c:pt>
                <c:pt idx="398">
                  <c:v>2.8740000000000002E-2</c:v>
                </c:pt>
                <c:pt idx="399">
                  <c:v>2.8149999999999998E-2</c:v>
                </c:pt>
                <c:pt idx="400">
                  <c:v>2.7549999999999998E-2</c:v>
                </c:pt>
                <c:pt idx="401">
                  <c:v>2.6169999999999999E-2</c:v>
                </c:pt>
                <c:pt idx="402">
                  <c:v>2.5590000000000002E-2</c:v>
                </c:pt>
                <c:pt idx="403">
                  <c:v>2.5600000000000001E-2</c:v>
                </c:pt>
                <c:pt idx="404">
                  <c:v>2.5610000000000001E-2</c:v>
                </c:pt>
                <c:pt idx="405">
                  <c:v>2.751E-2</c:v>
                </c:pt>
                <c:pt idx="406">
                  <c:v>2.7120000000000002E-2</c:v>
                </c:pt>
                <c:pt idx="407">
                  <c:v>2.8530000000000003E-2</c:v>
                </c:pt>
                <c:pt idx="408">
                  <c:v>2.9060000000000002E-2</c:v>
                </c:pt>
                <c:pt idx="409">
                  <c:v>2.828E-2</c:v>
                </c:pt>
                <c:pt idx="410">
                  <c:v>2.785E-2</c:v>
                </c:pt>
                <c:pt idx="411">
                  <c:v>2.6880000000000001E-2</c:v>
                </c:pt>
                <c:pt idx="412">
                  <c:v>2.6520000000000002E-2</c:v>
                </c:pt>
                <c:pt idx="413">
                  <c:v>2.6469999999999997E-2</c:v>
                </c:pt>
                <c:pt idx="414">
                  <c:v>2.6459999999999997E-2</c:v>
                </c:pt>
                <c:pt idx="415">
                  <c:v>2.7160000000000004E-2</c:v>
                </c:pt>
                <c:pt idx="416">
                  <c:v>2.7189999999999999E-2</c:v>
                </c:pt>
                <c:pt idx="417">
                  <c:v>2.6709999999999998E-2</c:v>
                </c:pt>
                <c:pt idx="418">
                  <c:v>2.6840000000000003E-2</c:v>
                </c:pt>
                <c:pt idx="419">
                  <c:v>2.6890000000000001E-2</c:v>
                </c:pt>
                <c:pt idx="420">
                  <c:v>2.6419999999999999E-2</c:v>
                </c:pt>
                <c:pt idx="421">
                  <c:v>2.5600000000000001E-2</c:v>
                </c:pt>
                <c:pt idx="422">
                  <c:v>2.581E-2</c:v>
                </c:pt>
                <c:pt idx="423">
                  <c:v>2.4750000000000001E-2</c:v>
                </c:pt>
                <c:pt idx="424">
                  <c:v>2.5150000000000002E-2</c:v>
                </c:pt>
                <c:pt idx="425">
                  <c:v>2.5059999999999999E-2</c:v>
                </c:pt>
                <c:pt idx="426">
                  <c:v>2.581E-2</c:v>
                </c:pt>
                <c:pt idx="427">
                  <c:v>2.6459999999999997E-2</c:v>
                </c:pt>
                <c:pt idx="428">
                  <c:v>2.673E-2</c:v>
                </c:pt>
                <c:pt idx="429">
                  <c:v>2.6749999999999999E-2</c:v>
                </c:pt>
                <c:pt idx="430">
                  <c:v>2.7050000000000001E-2</c:v>
                </c:pt>
                <c:pt idx="431">
                  <c:v>2.7400000000000001E-2</c:v>
                </c:pt>
                <c:pt idx="432">
                  <c:v>2.793E-2</c:v>
                </c:pt>
                <c:pt idx="433">
                  <c:v>2.7400000000000001E-2</c:v>
                </c:pt>
                <c:pt idx="434">
                  <c:v>2.7970000000000002E-2</c:v>
                </c:pt>
                <c:pt idx="435">
                  <c:v>2.9180000000000001E-2</c:v>
                </c:pt>
                <c:pt idx="436">
                  <c:v>2.9420000000000002E-2</c:v>
                </c:pt>
                <c:pt idx="437">
                  <c:v>2.904E-2</c:v>
                </c:pt>
                <c:pt idx="438">
                  <c:v>2.8740000000000002E-2</c:v>
                </c:pt>
                <c:pt idx="439">
                  <c:v>2.8759999999999997E-2</c:v>
                </c:pt>
                <c:pt idx="440">
                  <c:v>2.8969999999999999E-2</c:v>
                </c:pt>
                <c:pt idx="441">
                  <c:v>2.997E-2</c:v>
                </c:pt>
                <c:pt idx="442">
                  <c:v>3.1019999999999999E-2</c:v>
                </c:pt>
                <c:pt idx="443">
                  <c:v>3.0470000000000001E-2</c:v>
                </c:pt>
                <c:pt idx="444">
                  <c:v>3.1609999999999999E-2</c:v>
                </c:pt>
                <c:pt idx="445">
                  <c:v>3.1139999999999998E-2</c:v>
                </c:pt>
                <c:pt idx="446">
                  <c:v>3.1259999999999996E-2</c:v>
                </c:pt>
                <c:pt idx="447">
                  <c:v>3.1370000000000002E-2</c:v>
                </c:pt>
                <c:pt idx="448">
                  <c:v>3.0499999999999999E-2</c:v>
                </c:pt>
                <c:pt idx="449">
                  <c:v>2.9689999999999998E-2</c:v>
                </c:pt>
                <c:pt idx="450">
                  <c:v>3.0539999999999998E-2</c:v>
                </c:pt>
                <c:pt idx="451">
                  <c:v>3.1E-2</c:v>
                </c:pt>
                <c:pt idx="452">
                  <c:v>3.1449999999999999E-2</c:v>
                </c:pt>
                <c:pt idx="453">
                  <c:v>3.1669999999999997E-2</c:v>
                </c:pt>
                <c:pt idx="454">
                  <c:v>3.184E-2</c:v>
                </c:pt>
                <c:pt idx="455">
                  <c:v>3.1280000000000002E-2</c:v>
                </c:pt>
                <c:pt idx="456">
                  <c:v>3.2000000000000001E-2</c:v>
                </c:pt>
                <c:pt idx="457">
                  <c:v>3.2390000000000002E-2</c:v>
                </c:pt>
                <c:pt idx="458">
                  <c:v>3.2160000000000001E-2</c:v>
                </c:pt>
                <c:pt idx="459">
                  <c:v>3.1859999999999999E-2</c:v>
                </c:pt>
                <c:pt idx="460">
                  <c:v>3.0360000000000002E-2</c:v>
                </c:pt>
                <c:pt idx="461">
                  <c:v>2.947E-2</c:v>
                </c:pt>
                <c:pt idx="462">
                  <c:v>2.903E-2</c:v>
                </c:pt>
                <c:pt idx="463">
                  <c:v>2.8769999999999997E-2</c:v>
                </c:pt>
                <c:pt idx="464">
                  <c:v>2.742E-2</c:v>
                </c:pt>
                <c:pt idx="465">
                  <c:v>2.7740000000000001E-2</c:v>
                </c:pt>
                <c:pt idx="466">
                  <c:v>2.794E-2</c:v>
                </c:pt>
                <c:pt idx="467">
                  <c:v>2.7820000000000001E-2</c:v>
                </c:pt>
                <c:pt idx="468">
                  <c:v>2.8079999999999997E-2</c:v>
                </c:pt>
                <c:pt idx="469">
                  <c:v>2.7890000000000002E-2</c:v>
                </c:pt>
                <c:pt idx="470">
                  <c:v>2.7570000000000001E-2</c:v>
                </c:pt>
                <c:pt idx="471">
                  <c:v>2.8709999999999999E-2</c:v>
                </c:pt>
                <c:pt idx="472">
                  <c:v>2.7869999999999999E-2</c:v>
                </c:pt>
                <c:pt idx="473">
                  <c:v>2.8610000000000003E-2</c:v>
                </c:pt>
                <c:pt idx="474">
                  <c:v>2.895E-2</c:v>
                </c:pt>
                <c:pt idx="475">
                  <c:v>2.8399999999999998E-2</c:v>
                </c:pt>
                <c:pt idx="476">
                  <c:v>2.8389999999999999E-2</c:v>
                </c:pt>
                <c:pt idx="477">
                  <c:v>2.9500000000000002E-2</c:v>
                </c:pt>
                <c:pt idx="478">
                  <c:v>2.8910000000000002E-2</c:v>
                </c:pt>
                <c:pt idx="479">
                  <c:v>2.8420000000000001E-2</c:v>
                </c:pt>
                <c:pt idx="480">
                  <c:v>2.9069999999999999E-2</c:v>
                </c:pt>
                <c:pt idx="481">
                  <c:v>3.143E-2</c:v>
                </c:pt>
                <c:pt idx="482">
                  <c:v>3.1419999999999997E-2</c:v>
                </c:pt>
                <c:pt idx="483">
                  <c:v>3.2919999999999998E-2</c:v>
                </c:pt>
                <c:pt idx="484">
                  <c:v>3.4300000000000004E-2</c:v>
                </c:pt>
                <c:pt idx="485">
                  <c:v>3.3090000000000001E-2</c:v>
                </c:pt>
                <c:pt idx="486">
                  <c:v>3.3319999999999995E-2</c:v>
                </c:pt>
                <c:pt idx="487">
                  <c:v>3.4089999999999995E-2</c:v>
                </c:pt>
                <c:pt idx="488">
                  <c:v>3.406E-2</c:v>
                </c:pt>
                <c:pt idx="489">
                  <c:v>3.5699999999999996E-2</c:v>
                </c:pt>
                <c:pt idx="490">
                  <c:v>3.5310000000000001E-2</c:v>
                </c:pt>
                <c:pt idx="491">
                  <c:v>3.5099999999999999E-2</c:v>
                </c:pt>
                <c:pt idx="492">
                  <c:v>3.5769999999999996E-2</c:v>
                </c:pt>
                <c:pt idx="493">
                  <c:v>3.5769999999999996E-2</c:v>
                </c:pt>
                <c:pt idx="494">
                  <c:v>3.601E-2</c:v>
                </c:pt>
                <c:pt idx="495">
                  <c:v>3.5750000000000004E-2</c:v>
                </c:pt>
                <c:pt idx="496">
                  <c:v>3.5549999999999998E-2</c:v>
                </c:pt>
                <c:pt idx="497">
                  <c:v>3.458E-2</c:v>
                </c:pt>
                <c:pt idx="498">
                  <c:v>3.5450000000000002E-2</c:v>
                </c:pt>
                <c:pt idx="499">
                  <c:v>3.6729999999999999E-2</c:v>
                </c:pt>
                <c:pt idx="500">
                  <c:v>3.5859999999999996E-2</c:v>
                </c:pt>
                <c:pt idx="501">
                  <c:v>3.4769999999999995E-2</c:v>
                </c:pt>
                <c:pt idx="502">
                  <c:v>3.576E-2</c:v>
                </c:pt>
                <c:pt idx="503">
                  <c:v>3.6139999999999999E-2</c:v>
                </c:pt>
                <c:pt idx="504">
                  <c:v>3.5000000000000003E-2</c:v>
                </c:pt>
                <c:pt idx="505">
                  <c:v>3.4380000000000001E-2</c:v>
                </c:pt>
                <c:pt idx="506">
                  <c:v>3.4300000000000004E-2</c:v>
                </c:pt>
                <c:pt idx="507">
                  <c:v>3.3390000000000003E-2</c:v>
                </c:pt>
                <c:pt idx="508">
                  <c:v>3.483E-2</c:v>
                </c:pt>
                <c:pt idx="509">
                  <c:v>3.4340000000000002E-2</c:v>
                </c:pt>
                <c:pt idx="510">
                  <c:v>3.3799999999999997E-2</c:v>
                </c:pt>
                <c:pt idx="511">
                  <c:v>3.3070000000000002E-2</c:v>
                </c:pt>
                <c:pt idx="512">
                  <c:v>3.3059999999999999E-2</c:v>
                </c:pt>
                <c:pt idx="513">
                  <c:v>3.322E-2</c:v>
                </c:pt>
                <c:pt idx="514">
                  <c:v>3.4070000000000003E-2</c:v>
                </c:pt>
                <c:pt idx="515">
                  <c:v>3.3399999999999999E-2</c:v>
                </c:pt>
                <c:pt idx="516">
                  <c:v>3.3980000000000003E-2</c:v>
                </c:pt>
                <c:pt idx="517">
                  <c:v>3.397E-2</c:v>
                </c:pt>
                <c:pt idx="518">
                  <c:v>3.4140000000000004E-2</c:v>
                </c:pt>
                <c:pt idx="519">
                  <c:v>3.3980000000000003E-2</c:v>
                </c:pt>
                <c:pt idx="520">
                  <c:v>3.4479999999999997E-2</c:v>
                </c:pt>
                <c:pt idx="521">
                  <c:v>3.449E-2</c:v>
                </c:pt>
                <c:pt idx="522">
                  <c:v>3.5040000000000002E-2</c:v>
                </c:pt>
                <c:pt idx="523">
                  <c:v>3.4910000000000004E-2</c:v>
                </c:pt>
                <c:pt idx="524">
                  <c:v>3.492E-2</c:v>
                </c:pt>
                <c:pt idx="525">
                  <c:v>3.49E-2</c:v>
                </c:pt>
                <c:pt idx="526">
                  <c:v>3.49E-2</c:v>
                </c:pt>
                <c:pt idx="527">
                  <c:v>3.5790000000000002E-2</c:v>
                </c:pt>
                <c:pt idx="528">
                  <c:v>3.6209999999999999E-2</c:v>
                </c:pt>
                <c:pt idx="529">
                  <c:v>3.4840000000000003E-2</c:v>
                </c:pt>
                <c:pt idx="530">
                  <c:v>3.4369999999999998E-2</c:v>
                </c:pt>
                <c:pt idx="531">
                  <c:v>3.415E-2</c:v>
                </c:pt>
                <c:pt idx="532">
                  <c:v>3.449E-2</c:v>
                </c:pt>
                <c:pt idx="533">
                  <c:v>3.2649999999999998E-2</c:v>
                </c:pt>
                <c:pt idx="534">
                  <c:v>3.2899999999999999E-2</c:v>
                </c:pt>
                <c:pt idx="535">
                  <c:v>3.2629999999999999E-2</c:v>
                </c:pt>
                <c:pt idx="536">
                  <c:v>3.2000000000000001E-2</c:v>
                </c:pt>
                <c:pt idx="537">
                  <c:v>3.2120000000000003E-2</c:v>
                </c:pt>
                <c:pt idx="538">
                  <c:v>3.2129999999999999E-2</c:v>
                </c:pt>
                <c:pt idx="539">
                  <c:v>3.1379999999999998E-2</c:v>
                </c:pt>
                <c:pt idx="540">
                  <c:v>3.1509999999999996E-2</c:v>
                </c:pt>
                <c:pt idx="541">
                  <c:v>3.066E-2</c:v>
                </c:pt>
                <c:pt idx="542">
                  <c:v>3.1969999999999998E-2</c:v>
                </c:pt>
                <c:pt idx="543">
                  <c:v>3.1320000000000001E-2</c:v>
                </c:pt>
                <c:pt idx="544">
                  <c:v>3.1300000000000001E-2</c:v>
                </c:pt>
                <c:pt idx="545">
                  <c:v>3.0950000000000002E-2</c:v>
                </c:pt>
                <c:pt idx="546">
                  <c:v>3.1179999999999999E-2</c:v>
                </c:pt>
                <c:pt idx="547">
                  <c:v>3.0110000000000001E-2</c:v>
                </c:pt>
                <c:pt idx="548">
                  <c:v>2.9670000000000002E-2</c:v>
                </c:pt>
                <c:pt idx="549">
                  <c:v>2.946E-2</c:v>
                </c:pt>
                <c:pt idx="550">
                  <c:v>2.9670000000000002E-2</c:v>
                </c:pt>
                <c:pt idx="551">
                  <c:v>2.954E-2</c:v>
                </c:pt>
                <c:pt idx="552">
                  <c:v>2.9430000000000001E-2</c:v>
                </c:pt>
                <c:pt idx="553">
                  <c:v>2.7859999999999999E-2</c:v>
                </c:pt>
                <c:pt idx="554">
                  <c:v>2.7380000000000002E-2</c:v>
                </c:pt>
                <c:pt idx="555">
                  <c:v>2.8229999999999998E-2</c:v>
                </c:pt>
                <c:pt idx="556">
                  <c:v>2.8510000000000001E-2</c:v>
                </c:pt>
                <c:pt idx="557">
                  <c:v>2.8500000000000001E-2</c:v>
                </c:pt>
                <c:pt idx="558">
                  <c:v>2.7490000000000001E-2</c:v>
                </c:pt>
                <c:pt idx="559">
                  <c:v>2.7519999999999999E-2</c:v>
                </c:pt>
                <c:pt idx="560">
                  <c:v>2.7959999999999999E-2</c:v>
                </c:pt>
                <c:pt idx="561">
                  <c:v>2.7730000000000001E-2</c:v>
                </c:pt>
                <c:pt idx="562">
                  <c:v>2.7490000000000001E-2</c:v>
                </c:pt>
                <c:pt idx="563">
                  <c:v>2.691E-2</c:v>
                </c:pt>
                <c:pt idx="564">
                  <c:v>2.8879999999999999E-2</c:v>
                </c:pt>
                <c:pt idx="565">
                  <c:v>2.8919999999999998E-2</c:v>
                </c:pt>
                <c:pt idx="566">
                  <c:v>2.9089999999999998E-2</c:v>
                </c:pt>
                <c:pt idx="567">
                  <c:v>2.8910000000000002E-2</c:v>
                </c:pt>
                <c:pt idx="568">
                  <c:v>2.904E-2</c:v>
                </c:pt>
                <c:pt idx="569">
                  <c:v>2.9649999999999999E-2</c:v>
                </c:pt>
                <c:pt idx="570">
                  <c:v>2.8990000000000002E-2</c:v>
                </c:pt>
                <c:pt idx="571">
                  <c:v>2.894E-2</c:v>
                </c:pt>
                <c:pt idx="572">
                  <c:v>2.8650000000000002E-2</c:v>
                </c:pt>
                <c:pt idx="573">
                  <c:v>2.9100000000000001E-2</c:v>
                </c:pt>
                <c:pt idx="574">
                  <c:v>2.8490000000000001E-2</c:v>
                </c:pt>
                <c:pt idx="575">
                  <c:v>2.8690000000000004E-2</c:v>
                </c:pt>
                <c:pt idx="576">
                  <c:v>2.759E-2</c:v>
                </c:pt>
                <c:pt idx="577">
                  <c:v>2.76E-2</c:v>
                </c:pt>
                <c:pt idx="578">
                  <c:v>2.734E-2</c:v>
                </c:pt>
                <c:pt idx="579">
                  <c:v>2.7349999999999999E-2</c:v>
                </c:pt>
                <c:pt idx="580">
                  <c:v>2.758E-2</c:v>
                </c:pt>
                <c:pt idx="581">
                  <c:v>2.751E-2</c:v>
                </c:pt>
                <c:pt idx="582">
                  <c:v>2.7549999999999998E-2</c:v>
                </c:pt>
                <c:pt idx="583">
                  <c:v>2.6709999999999998E-2</c:v>
                </c:pt>
                <c:pt idx="584">
                  <c:v>2.649E-2</c:v>
                </c:pt>
                <c:pt idx="585">
                  <c:v>2.6970000000000001E-2</c:v>
                </c:pt>
                <c:pt idx="586">
                  <c:v>2.648E-2</c:v>
                </c:pt>
                <c:pt idx="587">
                  <c:v>2.6680000000000002E-2</c:v>
                </c:pt>
                <c:pt idx="588">
                  <c:v>2.6339999999999999E-2</c:v>
                </c:pt>
                <c:pt idx="589">
                  <c:v>2.6000000000000002E-2</c:v>
                </c:pt>
                <c:pt idx="590">
                  <c:v>2.5920000000000002E-2</c:v>
                </c:pt>
                <c:pt idx="591">
                  <c:v>2.734E-2</c:v>
                </c:pt>
                <c:pt idx="592">
                  <c:v>2.7320000000000001E-2</c:v>
                </c:pt>
                <c:pt idx="593">
                  <c:v>2.7530000000000002E-2</c:v>
                </c:pt>
                <c:pt idx="594">
                  <c:v>2.7949999999999999E-2</c:v>
                </c:pt>
                <c:pt idx="595">
                  <c:v>2.8370000000000003E-2</c:v>
                </c:pt>
                <c:pt idx="596">
                  <c:v>2.9479999999999999E-2</c:v>
                </c:pt>
                <c:pt idx="597">
                  <c:v>2.9769999999999998E-2</c:v>
                </c:pt>
                <c:pt idx="598">
                  <c:v>2.9700000000000001E-2</c:v>
                </c:pt>
                <c:pt idx="599">
                  <c:v>2.8900000000000002E-2</c:v>
                </c:pt>
                <c:pt idx="600">
                  <c:v>2.844E-2</c:v>
                </c:pt>
                <c:pt idx="601">
                  <c:v>2.785E-2</c:v>
                </c:pt>
                <c:pt idx="602">
                  <c:v>2.8060000000000002E-2</c:v>
                </c:pt>
                <c:pt idx="603">
                  <c:v>2.7999999999999997E-2</c:v>
                </c:pt>
                <c:pt idx="604">
                  <c:v>2.819E-2</c:v>
                </c:pt>
                <c:pt idx="605">
                  <c:v>2.802E-2</c:v>
                </c:pt>
                <c:pt idx="606">
                  <c:v>2.7679999999999996E-2</c:v>
                </c:pt>
                <c:pt idx="607">
                  <c:v>2.7869999999999999E-2</c:v>
                </c:pt>
                <c:pt idx="608">
                  <c:v>2.86E-2</c:v>
                </c:pt>
                <c:pt idx="609">
                  <c:v>2.8290000000000003E-2</c:v>
                </c:pt>
                <c:pt idx="610">
                  <c:v>2.8530000000000003E-2</c:v>
                </c:pt>
                <c:pt idx="611">
                  <c:v>2.8750000000000001E-2</c:v>
                </c:pt>
                <c:pt idx="612">
                  <c:v>2.7650000000000001E-2</c:v>
                </c:pt>
                <c:pt idx="613">
                  <c:v>2.7109999999999999E-2</c:v>
                </c:pt>
                <c:pt idx="614">
                  <c:v>2.7839999999999997E-2</c:v>
                </c:pt>
                <c:pt idx="615">
                  <c:v>2.76E-2</c:v>
                </c:pt>
                <c:pt idx="616">
                  <c:v>2.733E-2</c:v>
                </c:pt>
                <c:pt idx="617">
                  <c:v>2.7789999999999999E-2</c:v>
                </c:pt>
                <c:pt idx="618">
                  <c:v>2.733E-2</c:v>
                </c:pt>
                <c:pt idx="619">
                  <c:v>2.7360000000000002E-2</c:v>
                </c:pt>
                <c:pt idx="620">
                  <c:v>2.7069999999999997E-2</c:v>
                </c:pt>
                <c:pt idx="621">
                  <c:v>2.614E-2</c:v>
                </c:pt>
                <c:pt idx="622">
                  <c:v>2.487E-2</c:v>
                </c:pt>
                <c:pt idx="623">
                  <c:v>2.5059999999999999E-2</c:v>
                </c:pt>
                <c:pt idx="624">
                  <c:v>2.5239999999999999E-2</c:v>
                </c:pt>
                <c:pt idx="625">
                  <c:v>2.563E-2</c:v>
                </c:pt>
                <c:pt idx="626">
                  <c:v>2.5390000000000003E-2</c:v>
                </c:pt>
                <c:pt idx="627">
                  <c:v>2.5579999999999999E-2</c:v>
                </c:pt>
              </c:numCache>
            </c:numRef>
          </c:val>
          <c:smooth val="0"/>
          <c:extLst>
            <c:ext xmlns:c16="http://schemas.microsoft.com/office/drawing/2014/chart" uri="{C3380CC4-5D6E-409C-BE32-E72D297353CC}">
              <c16:uniqueId val="{00000002-A02F-4363-9208-0108760FF7FB}"/>
            </c:ext>
          </c:extLst>
        </c:ser>
        <c:ser>
          <c:idx val="3"/>
          <c:order val="3"/>
          <c:tx>
            <c:v>France</c:v>
          </c:tx>
          <c:spPr>
            <a:ln w="28575" cap="rnd">
              <a:solidFill>
                <a:srgbClr val="70AD47"/>
              </a:solidFill>
              <a:round/>
            </a:ln>
            <a:effectLst/>
          </c:spPr>
          <c:marker>
            <c:symbol val="none"/>
          </c:marker>
          <c:cat>
            <c:numRef>
              <c:f>'German Bund'!$A$273:$A$879</c:f>
              <c:numCache>
                <c:formatCode>d\-mmm\-yy</c:formatCode>
                <c:ptCount val="60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42812</c:v>
                </c:pt>
                <c:pt idx="56">
                  <c:v>42814</c:v>
                </c:pt>
                <c:pt idx="57">
                  <c:v>42815</c:v>
                </c:pt>
                <c:pt idx="58">
                  <c:v>42816</c:v>
                </c:pt>
                <c:pt idx="59">
                  <c:v>42817</c:v>
                </c:pt>
                <c:pt idx="60">
                  <c:v>42818</c:v>
                </c:pt>
                <c:pt idx="61">
                  <c:v>42820</c:v>
                </c:pt>
                <c:pt idx="62">
                  <c:v>42821</c:v>
                </c:pt>
                <c:pt idx="63">
                  <c:v>42822</c:v>
                </c:pt>
                <c:pt idx="64">
                  <c:v>42823</c:v>
                </c:pt>
                <c:pt idx="65">
                  <c:v>42824</c:v>
                </c:pt>
                <c:pt idx="66">
                  <c:v>42825</c:v>
                </c:pt>
                <c:pt idx="67">
                  <c:v>42828</c:v>
                </c:pt>
                <c:pt idx="68">
                  <c:v>42829</c:v>
                </c:pt>
                <c:pt idx="69">
                  <c:v>42830</c:v>
                </c:pt>
                <c:pt idx="70">
                  <c:v>42831</c:v>
                </c:pt>
                <c:pt idx="71">
                  <c:v>42832</c:v>
                </c:pt>
                <c:pt idx="72">
                  <c:v>42835</c:v>
                </c:pt>
                <c:pt idx="73">
                  <c:v>42836</c:v>
                </c:pt>
                <c:pt idx="74">
                  <c:v>42837</c:v>
                </c:pt>
                <c:pt idx="75">
                  <c:v>42838</c:v>
                </c:pt>
                <c:pt idx="76">
                  <c:v>42839</c:v>
                </c:pt>
                <c:pt idx="77">
                  <c:v>42842</c:v>
                </c:pt>
                <c:pt idx="78">
                  <c:v>42843</c:v>
                </c:pt>
                <c:pt idx="79">
                  <c:v>42844</c:v>
                </c:pt>
                <c:pt idx="80">
                  <c:v>42845</c:v>
                </c:pt>
                <c:pt idx="81">
                  <c:v>42846</c:v>
                </c:pt>
                <c:pt idx="82">
                  <c:v>42847</c:v>
                </c:pt>
                <c:pt idx="83">
                  <c:v>42849</c:v>
                </c:pt>
                <c:pt idx="84">
                  <c:v>42850</c:v>
                </c:pt>
                <c:pt idx="85">
                  <c:v>42851</c:v>
                </c:pt>
                <c:pt idx="86">
                  <c:v>42852</c:v>
                </c:pt>
                <c:pt idx="87">
                  <c:v>42853</c:v>
                </c:pt>
                <c:pt idx="88">
                  <c:v>42856</c:v>
                </c:pt>
                <c:pt idx="89">
                  <c:v>42857</c:v>
                </c:pt>
                <c:pt idx="90">
                  <c:v>42858</c:v>
                </c:pt>
                <c:pt idx="91">
                  <c:v>42859</c:v>
                </c:pt>
                <c:pt idx="92">
                  <c:v>42860</c:v>
                </c:pt>
                <c:pt idx="93">
                  <c:v>42862</c:v>
                </c:pt>
                <c:pt idx="94">
                  <c:v>42863</c:v>
                </c:pt>
                <c:pt idx="95">
                  <c:v>42864</c:v>
                </c:pt>
                <c:pt idx="96">
                  <c:v>42865</c:v>
                </c:pt>
                <c:pt idx="97">
                  <c:v>42866</c:v>
                </c:pt>
                <c:pt idx="98">
                  <c:v>42867</c:v>
                </c:pt>
                <c:pt idx="99">
                  <c:v>42870</c:v>
                </c:pt>
                <c:pt idx="100">
                  <c:v>42871</c:v>
                </c:pt>
                <c:pt idx="101">
                  <c:v>42872</c:v>
                </c:pt>
                <c:pt idx="102">
                  <c:v>42873</c:v>
                </c:pt>
                <c:pt idx="103">
                  <c:v>42874</c:v>
                </c:pt>
                <c:pt idx="104">
                  <c:v>42877</c:v>
                </c:pt>
                <c:pt idx="105">
                  <c:v>42878</c:v>
                </c:pt>
                <c:pt idx="106">
                  <c:v>42879</c:v>
                </c:pt>
                <c:pt idx="107">
                  <c:v>42880</c:v>
                </c:pt>
                <c:pt idx="108">
                  <c:v>42881</c:v>
                </c:pt>
                <c:pt idx="109">
                  <c:v>42884</c:v>
                </c:pt>
                <c:pt idx="110">
                  <c:v>42885</c:v>
                </c:pt>
                <c:pt idx="111">
                  <c:v>42886</c:v>
                </c:pt>
                <c:pt idx="112">
                  <c:v>42887</c:v>
                </c:pt>
                <c:pt idx="113">
                  <c:v>42888</c:v>
                </c:pt>
                <c:pt idx="114">
                  <c:v>42891</c:v>
                </c:pt>
                <c:pt idx="115">
                  <c:v>42892</c:v>
                </c:pt>
                <c:pt idx="116">
                  <c:v>42893</c:v>
                </c:pt>
                <c:pt idx="117">
                  <c:v>42894</c:v>
                </c:pt>
                <c:pt idx="118">
                  <c:v>42895</c:v>
                </c:pt>
                <c:pt idx="119">
                  <c:v>42898</c:v>
                </c:pt>
                <c:pt idx="120">
                  <c:v>42899</c:v>
                </c:pt>
                <c:pt idx="121">
                  <c:v>42900</c:v>
                </c:pt>
                <c:pt idx="122">
                  <c:v>42901</c:v>
                </c:pt>
                <c:pt idx="123">
                  <c:v>42902</c:v>
                </c:pt>
                <c:pt idx="124">
                  <c:v>42903</c:v>
                </c:pt>
                <c:pt idx="125">
                  <c:v>42904</c:v>
                </c:pt>
                <c:pt idx="126">
                  <c:v>42905</c:v>
                </c:pt>
                <c:pt idx="127">
                  <c:v>42906</c:v>
                </c:pt>
                <c:pt idx="128">
                  <c:v>42907</c:v>
                </c:pt>
                <c:pt idx="129">
                  <c:v>42908</c:v>
                </c:pt>
                <c:pt idx="130">
                  <c:v>42909</c:v>
                </c:pt>
                <c:pt idx="131">
                  <c:v>42911</c:v>
                </c:pt>
                <c:pt idx="132">
                  <c:v>42912</c:v>
                </c:pt>
                <c:pt idx="133">
                  <c:v>42913</c:v>
                </c:pt>
                <c:pt idx="134">
                  <c:v>42914</c:v>
                </c:pt>
                <c:pt idx="135">
                  <c:v>42915</c:v>
                </c:pt>
                <c:pt idx="136">
                  <c:v>42916</c:v>
                </c:pt>
                <c:pt idx="137">
                  <c:v>42917</c:v>
                </c:pt>
                <c:pt idx="138">
                  <c:v>42918</c:v>
                </c:pt>
                <c:pt idx="139">
                  <c:v>42919</c:v>
                </c:pt>
                <c:pt idx="140">
                  <c:v>42920</c:v>
                </c:pt>
                <c:pt idx="141">
                  <c:v>42921</c:v>
                </c:pt>
                <c:pt idx="142">
                  <c:v>42922</c:v>
                </c:pt>
                <c:pt idx="143">
                  <c:v>42923</c:v>
                </c:pt>
                <c:pt idx="144">
                  <c:v>42924</c:v>
                </c:pt>
                <c:pt idx="145">
                  <c:v>42926</c:v>
                </c:pt>
                <c:pt idx="146">
                  <c:v>42927</c:v>
                </c:pt>
                <c:pt idx="147">
                  <c:v>42928</c:v>
                </c:pt>
                <c:pt idx="148">
                  <c:v>42929</c:v>
                </c:pt>
                <c:pt idx="149">
                  <c:v>42930</c:v>
                </c:pt>
                <c:pt idx="150">
                  <c:v>42932</c:v>
                </c:pt>
                <c:pt idx="151">
                  <c:v>42933</c:v>
                </c:pt>
                <c:pt idx="152">
                  <c:v>42934</c:v>
                </c:pt>
                <c:pt idx="153">
                  <c:v>42935</c:v>
                </c:pt>
                <c:pt idx="154">
                  <c:v>42936</c:v>
                </c:pt>
                <c:pt idx="155">
                  <c:v>42937</c:v>
                </c:pt>
                <c:pt idx="156">
                  <c:v>42940</c:v>
                </c:pt>
                <c:pt idx="157">
                  <c:v>42941</c:v>
                </c:pt>
                <c:pt idx="158">
                  <c:v>42942</c:v>
                </c:pt>
                <c:pt idx="159">
                  <c:v>42943</c:v>
                </c:pt>
                <c:pt idx="160">
                  <c:v>42944</c:v>
                </c:pt>
                <c:pt idx="161">
                  <c:v>42947</c:v>
                </c:pt>
                <c:pt idx="162">
                  <c:v>42948</c:v>
                </c:pt>
                <c:pt idx="163">
                  <c:v>42949</c:v>
                </c:pt>
                <c:pt idx="164">
                  <c:v>42950</c:v>
                </c:pt>
                <c:pt idx="165">
                  <c:v>42951</c:v>
                </c:pt>
                <c:pt idx="166">
                  <c:v>42953</c:v>
                </c:pt>
                <c:pt idx="167">
                  <c:v>42954</c:v>
                </c:pt>
                <c:pt idx="168">
                  <c:v>42955</c:v>
                </c:pt>
                <c:pt idx="169">
                  <c:v>42956</c:v>
                </c:pt>
                <c:pt idx="170">
                  <c:v>42957</c:v>
                </c:pt>
                <c:pt idx="171">
                  <c:v>42958</c:v>
                </c:pt>
                <c:pt idx="172">
                  <c:v>42961</c:v>
                </c:pt>
                <c:pt idx="173">
                  <c:v>42962</c:v>
                </c:pt>
                <c:pt idx="174">
                  <c:v>42963</c:v>
                </c:pt>
                <c:pt idx="175">
                  <c:v>42964</c:v>
                </c:pt>
                <c:pt idx="176">
                  <c:v>42965</c:v>
                </c:pt>
                <c:pt idx="177">
                  <c:v>42968</c:v>
                </c:pt>
                <c:pt idx="178">
                  <c:v>42969</c:v>
                </c:pt>
                <c:pt idx="179">
                  <c:v>42970</c:v>
                </c:pt>
                <c:pt idx="180">
                  <c:v>42971</c:v>
                </c:pt>
                <c:pt idx="181">
                  <c:v>42972</c:v>
                </c:pt>
                <c:pt idx="182">
                  <c:v>42975</c:v>
                </c:pt>
                <c:pt idx="183">
                  <c:v>42976</c:v>
                </c:pt>
                <c:pt idx="184">
                  <c:v>42977</c:v>
                </c:pt>
                <c:pt idx="185">
                  <c:v>42978</c:v>
                </c:pt>
                <c:pt idx="186">
                  <c:v>42979</c:v>
                </c:pt>
                <c:pt idx="187">
                  <c:v>42982</c:v>
                </c:pt>
                <c:pt idx="188">
                  <c:v>42983</c:v>
                </c:pt>
                <c:pt idx="189">
                  <c:v>42984</c:v>
                </c:pt>
                <c:pt idx="190">
                  <c:v>42985</c:v>
                </c:pt>
                <c:pt idx="191">
                  <c:v>42986</c:v>
                </c:pt>
                <c:pt idx="192">
                  <c:v>42989</c:v>
                </c:pt>
                <c:pt idx="193">
                  <c:v>42990</c:v>
                </c:pt>
                <c:pt idx="194">
                  <c:v>42991</c:v>
                </c:pt>
                <c:pt idx="195">
                  <c:v>42992</c:v>
                </c:pt>
                <c:pt idx="196">
                  <c:v>42993</c:v>
                </c:pt>
                <c:pt idx="197">
                  <c:v>42996</c:v>
                </c:pt>
                <c:pt idx="198">
                  <c:v>42997</c:v>
                </c:pt>
                <c:pt idx="199">
                  <c:v>42998</c:v>
                </c:pt>
                <c:pt idx="200">
                  <c:v>42999</c:v>
                </c:pt>
                <c:pt idx="201">
                  <c:v>43000</c:v>
                </c:pt>
                <c:pt idx="202">
                  <c:v>43003</c:v>
                </c:pt>
                <c:pt idx="203">
                  <c:v>43004</c:v>
                </c:pt>
                <c:pt idx="204">
                  <c:v>43005</c:v>
                </c:pt>
                <c:pt idx="205">
                  <c:v>43006</c:v>
                </c:pt>
                <c:pt idx="206">
                  <c:v>43007</c:v>
                </c:pt>
                <c:pt idx="207">
                  <c:v>43010</c:v>
                </c:pt>
                <c:pt idx="208">
                  <c:v>43011</c:v>
                </c:pt>
                <c:pt idx="209">
                  <c:v>43012</c:v>
                </c:pt>
                <c:pt idx="210">
                  <c:v>43013</c:v>
                </c:pt>
                <c:pt idx="211">
                  <c:v>43014</c:v>
                </c:pt>
                <c:pt idx="212">
                  <c:v>43017</c:v>
                </c:pt>
                <c:pt idx="213">
                  <c:v>43018</c:v>
                </c:pt>
                <c:pt idx="214">
                  <c:v>43019</c:v>
                </c:pt>
                <c:pt idx="215">
                  <c:v>43020</c:v>
                </c:pt>
                <c:pt idx="216">
                  <c:v>43021</c:v>
                </c:pt>
                <c:pt idx="217">
                  <c:v>43024</c:v>
                </c:pt>
                <c:pt idx="218">
                  <c:v>43025</c:v>
                </c:pt>
                <c:pt idx="219">
                  <c:v>43026</c:v>
                </c:pt>
                <c:pt idx="220">
                  <c:v>43027</c:v>
                </c:pt>
                <c:pt idx="221">
                  <c:v>43028</c:v>
                </c:pt>
                <c:pt idx="222">
                  <c:v>43029</c:v>
                </c:pt>
                <c:pt idx="223">
                  <c:v>43030</c:v>
                </c:pt>
                <c:pt idx="224">
                  <c:v>43031</c:v>
                </c:pt>
                <c:pt idx="225">
                  <c:v>43032</c:v>
                </c:pt>
                <c:pt idx="226">
                  <c:v>43033</c:v>
                </c:pt>
                <c:pt idx="227">
                  <c:v>43034</c:v>
                </c:pt>
                <c:pt idx="228">
                  <c:v>43035</c:v>
                </c:pt>
                <c:pt idx="229">
                  <c:v>43037</c:v>
                </c:pt>
                <c:pt idx="230">
                  <c:v>43038</c:v>
                </c:pt>
                <c:pt idx="231">
                  <c:v>43039</c:v>
                </c:pt>
                <c:pt idx="232">
                  <c:v>43040</c:v>
                </c:pt>
                <c:pt idx="233">
                  <c:v>43041</c:v>
                </c:pt>
                <c:pt idx="234">
                  <c:v>43042</c:v>
                </c:pt>
                <c:pt idx="235">
                  <c:v>43045</c:v>
                </c:pt>
                <c:pt idx="236">
                  <c:v>43046</c:v>
                </c:pt>
                <c:pt idx="237">
                  <c:v>43047</c:v>
                </c:pt>
                <c:pt idx="238">
                  <c:v>43048</c:v>
                </c:pt>
                <c:pt idx="239">
                  <c:v>43049</c:v>
                </c:pt>
                <c:pt idx="240">
                  <c:v>43052</c:v>
                </c:pt>
                <c:pt idx="241">
                  <c:v>43053</c:v>
                </c:pt>
                <c:pt idx="242">
                  <c:v>43054</c:v>
                </c:pt>
                <c:pt idx="243">
                  <c:v>43055</c:v>
                </c:pt>
                <c:pt idx="244">
                  <c:v>43056</c:v>
                </c:pt>
                <c:pt idx="245">
                  <c:v>43059</c:v>
                </c:pt>
                <c:pt idx="246">
                  <c:v>43060</c:v>
                </c:pt>
                <c:pt idx="247">
                  <c:v>43061</c:v>
                </c:pt>
                <c:pt idx="248">
                  <c:v>43062</c:v>
                </c:pt>
                <c:pt idx="249">
                  <c:v>43063</c:v>
                </c:pt>
                <c:pt idx="250">
                  <c:v>43064</c:v>
                </c:pt>
                <c:pt idx="251">
                  <c:v>43066</c:v>
                </c:pt>
                <c:pt idx="252">
                  <c:v>43067</c:v>
                </c:pt>
                <c:pt idx="253">
                  <c:v>43068</c:v>
                </c:pt>
                <c:pt idx="254">
                  <c:v>43069</c:v>
                </c:pt>
                <c:pt idx="255">
                  <c:v>43070</c:v>
                </c:pt>
                <c:pt idx="256">
                  <c:v>43073</c:v>
                </c:pt>
                <c:pt idx="257">
                  <c:v>43074</c:v>
                </c:pt>
                <c:pt idx="258">
                  <c:v>43075</c:v>
                </c:pt>
                <c:pt idx="259">
                  <c:v>43076</c:v>
                </c:pt>
                <c:pt idx="260">
                  <c:v>43077</c:v>
                </c:pt>
                <c:pt idx="261">
                  <c:v>43080</c:v>
                </c:pt>
                <c:pt idx="262">
                  <c:v>43081</c:v>
                </c:pt>
                <c:pt idx="263">
                  <c:v>43082</c:v>
                </c:pt>
                <c:pt idx="264">
                  <c:v>43083</c:v>
                </c:pt>
                <c:pt idx="265">
                  <c:v>43084</c:v>
                </c:pt>
                <c:pt idx="266">
                  <c:v>43085</c:v>
                </c:pt>
                <c:pt idx="267">
                  <c:v>43087</c:v>
                </c:pt>
                <c:pt idx="268">
                  <c:v>43088</c:v>
                </c:pt>
                <c:pt idx="269">
                  <c:v>43089</c:v>
                </c:pt>
                <c:pt idx="270">
                  <c:v>43090</c:v>
                </c:pt>
                <c:pt idx="271">
                  <c:v>43091</c:v>
                </c:pt>
                <c:pt idx="272">
                  <c:v>43094</c:v>
                </c:pt>
                <c:pt idx="273">
                  <c:v>43095</c:v>
                </c:pt>
                <c:pt idx="274">
                  <c:v>43096</c:v>
                </c:pt>
                <c:pt idx="275">
                  <c:v>43097</c:v>
                </c:pt>
                <c:pt idx="276">
                  <c:v>43098</c:v>
                </c:pt>
                <c:pt idx="277">
                  <c:v>43101</c:v>
                </c:pt>
                <c:pt idx="278">
                  <c:v>43102</c:v>
                </c:pt>
                <c:pt idx="279">
                  <c:v>43103</c:v>
                </c:pt>
                <c:pt idx="280">
                  <c:v>43104</c:v>
                </c:pt>
                <c:pt idx="281">
                  <c:v>43105</c:v>
                </c:pt>
                <c:pt idx="282">
                  <c:v>43108</c:v>
                </c:pt>
                <c:pt idx="283">
                  <c:v>43109</c:v>
                </c:pt>
                <c:pt idx="284">
                  <c:v>43110</c:v>
                </c:pt>
                <c:pt idx="285">
                  <c:v>43111</c:v>
                </c:pt>
                <c:pt idx="286">
                  <c:v>43112</c:v>
                </c:pt>
                <c:pt idx="287">
                  <c:v>43115</c:v>
                </c:pt>
                <c:pt idx="288">
                  <c:v>43116</c:v>
                </c:pt>
                <c:pt idx="289">
                  <c:v>43117</c:v>
                </c:pt>
                <c:pt idx="290">
                  <c:v>43118</c:v>
                </c:pt>
                <c:pt idx="291">
                  <c:v>43119</c:v>
                </c:pt>
                <c:pt idx="292">
                  <c:v>43122</c:v>
                </c:pt>
                <c:pt idx="293">
                  <c:v>43123</c:v>
                </c:pt>
                <c:pt idx="294">
                  <c:v>43124</c:v>
                </c:pt>
                <c:pt idx="295">
                  <c:v>43125</c:v>
                </c:pt>
                <c:pt idx="296">
                  <c:v>43126</c:v>
                </c:pt>
                <c:pt idx="297">
                  <c:v>43127</c:v>
                </c:pt>
                <c:pt idx="298">
                  <c:v>43129</c:v>
                </c:pt>
                <c:pt idx="299">
                  <c:v>43130</c:v>
                </c:pt>
                <c:pt idx="300">
                  <c:v>43131</c:v>
                </c:pt>
                <c:pt idx="301">
                  <c:v>43132</c:v>
                </c:pt>
                <c:pt idx="302">
                  <c:v>43133</c:v>
                </c:pt>
                <c:pt idx="303">
                  <c:v>43136</c:v>
                </c:pt>
                <c:pt idx="304">
                  <c:v>43137</c:v>
                </c:pt>
                <c:pt idx="305">
                  <c:v>43138</c:v>
                </c:pt>
                <c:pt idx="306">
                  <c:v>43139</c:v>
                </c:pt>
                <c:pt idx="307">
                  <c:v>43140</c:v>
                </c:pt>
                <c:pt idx="308">
                  <c:v>43143</c:v>
                </c:pt>
                <c:pt idx="309">
                  <c:v>43144</c:v>
                </c:pt>
                <c:pt idx="310">
                  <c:v>43145</c:v>
                </c:pt>
                <c:pt idx="311">
                  <c:v>43146</c:v>
                </c:pt>
                <c:pt idx="312">
                  <c:v>43147</c:v>
                </c:pt>
                <c:pt idx="313">
                  <c:v>43149</c:v>
                </c:pt>
                <c:pt idx="314">
                  <c:v>43150</c:v>
                </c:pt>
                <c:pt idx="315">
                  <c:v>43151</c:v>
                </c:pt>
                <c:pt idx="316">
                  <c:v>43152</c:v>
                </c:pt>
                <c:pt idx="317">
                  <c:v>43153</c:v>
                </c:pt>
                <c:pt idx="318">
                  <c:v>43154</c:v>
                </c:pt>
                <c:pt idx="319">
                  <c:v>43157</c:v>
                </c:pt>
                <c:pt idx="320">
                  <c:v>43158</c:v>
                </c:pt>
                <c:pt idx="321">
                  <c:v>43159</c:v>
                </c:pt>
                <c:pt idx="322">
                  <c:v>43160</c:v>
                </c:pt>
                <c:pt idx="323">
                  <c:v>43161</c:v>
                </c:pt>
                <c:pt idx="324">
                  <c:v>43164</c:v>
                </c:pt>
                <c:pt idx="325">
                  <c:v>43165</c:v>
                </c:pt>
                <c:pt idx="326">
                  <c:v>43166</c:v>
                </c:pt>
                <c:pt idx="327">
                  <c:v>43167</c:v>
                </c:pt>
                <c:pt idx="328">
                  <c:v>43168</c:v>
                </c:pt>
                <c:pt idx="329">
                  <c:v>43171</c:v>
                </c:pt>
                <c:pt idx="330">
                  <c:v>43172</c:v>
                </c:pt>
                <c:pt idx="331">
                  <c:v>43173</c:v>
                </c:pt>
                <c:pt idx="332">
                  <c:v>43174</c:v>
                </c:pt>
                <c:pt idx="333">
                  <c:v>43175</c:v>
                </c:pt>
                <c:pt idx="334">
                  <c:v>43178</c:v>
                </c:pt>
                <c:pt idx="335">
                  <c:v>43179</c:v>
                </c:pt>
                <c:pt idx="336">
                  <c:v>43180</c:v>
                </c:pt>
                <c:pt idx="337">
                  <c:v>43181</c:v>
                </c:pt>
                <c:pt idx="338">
                  <c:v>43182</c:v>
                </c:pt>
                <c:pt idx="339">
                  <c:v>43183</c:v>
                </c:pt>
                <c:pt idx="340">
                  <c:v>43185</c:v>
                </c:pt>
                <c:pt idx="341">
                  <c:v>43186</c:v>
                </c:pt>
                <c:pt idx="342">
                  <c:v>43187</c:v>
                </c:pt>
                <c:pt idx="343">
                  <c:v>43188</c:v>
                </c:pt>
                <c:pt idx="344">
                  <c:v>43189</c:v>
                </c:pt>
                <c:pt idx="345">
                  <c:v>43193</c:v>
                </c:pt>
                <c:pt idx="346">
                  <c:v>43194</c:v>
                </c:pt>
                <c:pt idx="347">
                  <c:v>43195</c:v>
                </c:pt>
                <c:pt idx="348">
                  <c:v>43196</c:v>
                </c:pt>
                <c:pt idx="349">
                  <c:v>43199</c:v>
                </c:pt>
                <c:pt idx="350">
                  <c:v>43200</c:v>
                </c:pt>
                <c:pt idx="351">
                  <c:v>43201</c:v>
                </c:pt>
                <c:pt idx="352">
                  <c:v>43202</c:v>
                </c:pt>
                <c:pt idx="353">
                  <c:v>43203</c:v>
                </c:pt>
                <c:pt idx="354">
                  <c:v>43204</c:v>
                </c:pt>
                <c:pt idx="355">
                  <c:v>43206</c:v>
                </c:pt>
                <c:pt idx="356">
                  <c:v>43207</c:v>
                </c:pt>
                <c:pt idx="357">
                  <c:v>43208</c:v>
                </c:pt>
                <c:pt idx="358">
                  <c:v>43209</c:v>
                </c:pt>
                <c:pt idx="359">
                  <c:v>43210</c:v>
                </c:pt>
                <c:pt idx="360">
                  <c:v>43213</c:v>
                </c:pt>
                <c:pt idx="361">
                  <c:v>43214</c:v>
                </c:pt>
                <c:pt idx="362">
                  <c:v>43215</c:v>
                </c:pt>
                <c:pt idx="363">
                  <c:v>43216</c:v>
                </c:pt>
                <c:pt idx="364">
                  <c:v>43217</c:v>
                </c:pt>
                <c:pt idx="365">
                  <c:v>43220</c:v>
                </c:pt>
                <c:pt idx="366">
                  <c:v>43222</c:v>
                </c:pt>
                <c:pt idx="367">
                  <c:v>43223</c:v>
                </c:pt>
                <c:pt idx="368">
                  <c:v>43224</c:v>
                </c:pt>
                <c:pt idx="369">
                  <c:v>43227</c:v>
                </c:pt>
                <c:pt idx="370">
                  <c:v>43228</c:v>
                </c:pt>
                <c:pt idx="371">
                  <c:v>43229</c:v>
                </c:pt>
                <c:pt idx="372">
                  <c:v>43230</c:v>
                </c:pt>
                <c:pt idx="373">
                  <c:v>43231</c:v>
                </c:pt>
                <c:pt idx="374">
                  <c:v>43234</c:v>
                </c:pt>
                <c:pt idx="375">
                  <c:v>43235</c:v>
                </c:pt>
                <c:pt idx="376">
                  <c:v>43236</c:v>
                </c:pt>
                <c:pt idx="377">
                  <c:v>43237</c:v>
                </c:pt>
                <c:pt idx="378">
                  <c:v>43238</c:v>
                </c:pt>
                <c:pt idx="379">
                  <c:v>43240</c:v>
                </c:pt>
                <c:pt idx="380">
                  <c:v>43241</c:v>
                </c:pt>
                <c:pt idx="381">
                  <c:v>43242</c:v>
                </c:pt>
                <c:pt idx="382">
                  <c:v>43243</c:v>
                </c:pt>
                <c:pt idx="383">
                  <c:v>43244</c:v>
                </c:pt>
                <c:pt idx="384">
                  <c:v>43245</c:v>
                </c:pt>
                <c:pt idx="385">
                  <c:v>43248</c:v>
                </c:pt>
                <c:pt idx="386">
                  <c:v>43249</c:v>
                </c:pt>
                <c:pt idx="387">
                  <c:v>43250</c:v>
                </c:pt>
                <c:pt idx="388">
                  <c:v>43251</c:v>
                </c:pt>
                <c:pt idx="389">
                  <c:v>43252</c:v>
                </c:pt>
                <c:pt idx="390">
                  <c:v>43255</c:v>
                </c:pt>
                <c:pt idx="391">
                  <c:v>43256</c:v>
                </c:pt>
                <c:pt idx="392">
                  <c:v>43257</c:v>
                </c:pt>
                <c:pt idx="393">
                  <c:v>43258</c:v>
                </c:pt>
                <c:pt idx="394">
                  <c:v>43259</c:v>
                </c:pt>
                <c:pt idx="395">
                  <c:v>43262</c:v>
                </c:pt>
                <c:pt idx="396">
                  <c:v>43263</c:v>
                </c:pt>
                <c:pt idx="397">
                  <c:v>43264</c:v>
                </c:pt>
                <c:pt idx="398">
                  <c:v>43265</c:v>
                </c:pt>
                <c:pt idx="399">
                  <c:v>43266</c:v>
                </c:pt>
                <c:pt idx="400">
                  <c:v>43267</c:v>
                </c:pt>
                <c:pt idx="401">
                  <c:v>43269</c:v>
                </c:pt>
                <c:pt idx="402">
                  <c:v>43270</c:v>
                </c:pt>
                <c:pt idx="403">
                  <c:v>43271</c:v>
                </c:pt>
                <c:pt idx="404">
                  <c:v>43272</c:v>
                </c:pt>
                <c:pt idx="405">
                  <c:v>43273</c:v>
                </c:pt>
                <c:pt idx="406">
                  <c:v>43274</c:v>
                </c:pt>
                <c:pt idx="407">
                  <c:v>43276</c:v>
                </c:pt>
                <c:pt idx="408">
                  <c:v>43277</c:v>
                </c:pt>
                <c:pt idx="409">
                  <c:v>43278</c:v>
                </c:pt>
                <c:pt idx="410">
                  <c:v>43279</c:v>
                </c:pt>
                <c:pt idx="411">
                  <c:v>43280</c:v>
                </c:pt>
                <c:pt idx="412">
                  <c:v>43283</c:v>
                </c:pt>
                <c:pt idx="413">
                  <c:v>43284</c:v>
                </c:pt>
                <c:pt idx="414">
                  <c:v>43285</c:v>
                </c:pt>
                <c:pt idx="415">
                  <c:v>43286</c:v>
                </c:pt>
                <c:pt idx="416">
                  <c:v>43287</c:v>
                </c:pt>
                <c:pt idx="417">
                  <c:v>43290</c:v>
                </c:pt>
                <c:pt idx="418">
                  <c:v>43291</c:v>
                </c:pt>
                <c:pt idx="419">
                  <c:v>43292</c:v>
                </c:pt>
                <c:pt idx="420">
                  <c:v>43293</c:v>
                </c:pt>
                <c:pt idx="421">
                  <c:v>43294</c:v>
                </c:pt>
                <c:pt idx="422">
                  <c:v>43297</c:v>
                </c:pt>
                <c:pt idx="423">
                  <c:v>43298</c:v>
                </c:pt>
                <c:pt idx="424">
                  <c:v>43299</c:v>
                </c:pt>
                <c:pt idx="425">
                  <c:v>43300</c:v>
                </c:pt>
                <c:pt idx="426">
                  <c:v>43301</c:v>
                </c:pt>
                <c:pt idx="427">
                  <c:v>43304</c:v>
                </c:pt>
                <c:pt idx="428">
                  <c:v>43305</c:v>
                </c:pt>
                <c:pt idx="429">
                  <c:v>43306</c:v>
                </c:pt>
                <c:pt idx="430">
                  <c:v>43307</c:v>
                </c:pt>
                <c:pt idx="431">
                  <c:v>43308</c:v>
                </c:pt>
                <c:pt idx="432">
                  <c:v>43309</c:v>
                </c:pt>
                <c:pt idx="433">
                  <c:v>43311</c:v>
                </c:pt>
                <c:pt idx="434">
                  <c:v>43312</c:v>
                </c:pt>
                <c:pt idx="435">
                  <c:v>43313</c:v>
                </c:pt>
                <c:pt idx="436">
                  <c:v>43314</c:v>
                </c:pt>
                <c:pt idx="437">
                  <c:v>43315</c:v>
                </c:pt>
                <c:pt idx="438">
                  <c:v>43316</c:v>
                </c:pt>
                <c:pt idx="439">
                  <c:v>43318</c:v>
                </c:pt>
                <c:pt idx="440">
                  <c:v>43319</c:v>
                </c:pt>
                <c:pt idx="441">
                  <c:v>43320</c:v>
                </c:pt>
                <c:pt idx="442">
                  <c:v>43321</c:v>
                </c:pt>
                <c:pt idx="443">
                  <c:v>43322</c:v>
                </c:pt>
                <c:pt idx="444">
                  <c:v>43325</c:v>
                </c:pt>
                <c:pt idx="445">
                  <c:v>43326</c:v>
                </c:pt>
                <c:pt idx="446">
                  <c:v>43327</c:v>
                </c:pt>
                <c:pt idx="447">
                  <c:v>43328</c:v>
                </c:pt>
                <c:pt idx="448">
                  <c:v>43329</c:v>
                </c:pt>
                <c:pt idx="449">
                  <c:v>43330</c:v>
                </c:pt>
                <c:pt idx="450">
                  <c:v>43332</c:v>
                </c:pt>
                <c:pt idx="451">
                  <c:v>43333</c:v>
                </c:pt>
                <c:pt idx="452">
                  <c:v>43334</c:v>
                </c:pt>
                <c:pt idx="453">
                  <c:v>43335</c:v>
                </c:pt>
                <c:pt idx="454">
                  <c:v>43336</c:v>
                </c:pt>
                <c:pt idx="455">
                  <c:v>43337</c:v>
                </c:pt>
                <c:pt idx="456">
                  <c:v>43339</c:v>
                </c:pt>
                <c:pt idx="457">
                  <c:v>43340</c:v>
                </c:pt>
                <c:pt idx="458">
                  <c:v>43341</c:v>
                </c:pt>
                <c:pt idx="459">
                  <c:v>43342</c:v>
                </c:pt>
                <c:pt idx="460">
                  <c:v>43343</c:v>
                </c:pt>
                <c:pt idx="461">
                  <c:v>43346</c:v>
                </c:pt>
                <c:pt idx="462">
                  <c:v>43347</c:v>
                </c:pt>
                <c:pt idx="463">
                  <c:v>43348</c:v>
                </c:pt>
                <c:pt idx="464">
                  <c:v>43349</c:v>
                </c:pt>
                <c:pt idx="465">
                  <c:v>43350</c:v>
                </c:pt>
                <c:pt idx="466">
                  <c:v>43353</c:v>
                </c:pt>
                <c:pt idx="467">
                  <c:v>43354</c:v>
                </c:pt>
                <c:pt idx="468">
                  <c:v>43355</c:v>
                </c:pt>
                <c:pt idx="469">
                  <c:v>43356</c:v>
                </c:pt>
                <c:pt idx="470">
                  <c:v>43357</c:v>
                </c:pt>
                <c:pt idx="471">
                  <c:v>43359</c:v>
                </c:pt>
                <c:pt idx="472">
                  <c:v>43360</c:v>
                </c:pt>
                <c:pt idx="473">
                  <c:v>43361</c:v>
                </c:pt>
                <c:pt idx="474">
                  <c:v>43362</c:v>
                </c:pt>
                <c:pt idx="475">
                  <c:v>43363</c:v>
                </c:pt>
                <c:pt idx="476">
                  <c:v>43364</c:v>
                </c:pt>
                <c:pt idx="477">
                  <c:v>43367</c:v>
                </c:pt>
                <c:pt idx="478">
                  <c:v>43368</c:v>
                </c:pt>
                <c:pt idx="479">
                  <c:v>43369</c:v>
                </c:pt>
                <c:pt idx="480">
                  <c:v>43370</c:v>
                </c:pt>
                <c:pt idx="481">
                  <c:v>43371</c:v>
                </c:pt>
                <c:pt idx="482">
                  <c:v>43374</c:v>
                </c:pt>
                <c:pt idx="483">
                  <c:v>43375</c:v>
                </c:pt>
                <c:pt idx="484">
                  <c:v>43376</c:v>
                </c:pt>
                <c:pt idx="485">
                  <c:v>43377</c:v>
                </c:pt>
                <c:pt idx="486">
                  <c:v>43378</c:v>
                </c:pt>
                <c:pt idx="487">
                  <c:v>43381</c:v>
                </c:pt>
                <c:pt idx="488">
                  <c:v>43382</c:v>
                </c:pt>
                <c:pt idx="489">
                  <c:v>43383</c:v>
                </c:pt>
                <c:pt idx="490">
                  <c:v>43384</c:v>
                </c:pt>
                <c:pt idx="491">
                  <c:v>43385</c:v>
                </c:pt>
                <c:pt idx="492">
                  <c:v>43388</c:v>
                </c:pt>
                <c:pt idx="493">
                  <c:v>43389</c:v>
                </c:pt>
                <c:pt idx="494">
                  <c:v>43390</c:v>
                </c:pt>
                <c:pt idx="495">
                  <c:v>43391</c:v>
                </c:pt>
                <c:pt idx="496">
                  <c:v>43392</c:v>
                </c:pt>
                <c:pt idx="497">
                  <c:v>43393</c:v>
                </c:pt>
                <c:pt idx="498">
                  <c:v>43395</c:v>
                </c:pt>
                <c:pt idx="499">
                  <c:v>43396</c:v>
                </c:pt>
                <c:pt idx="500">
                  <c:v>43397</c:v>
                </c:pt>
                <c:pt idx="501">
                  <c:v>43398</c:v>
                </c:pt>
                <c:pt idx="502">
                  <c:v>43399</c:v>
                </c:pt>
                <c:pt idx="503">
                  <c:v>43402</c:v>
                </c:pt>
                <c:pt idx="504">
                  <c:v>43403</c:v>
                </c:pt>
                <c:pt idx="505">
                  <c:v>43404</c:v>
                </c:pt>
                <c:pt idx="506">
                  <c:v>43405</c:v>
                </c:pt>
                <c:pt idx="507">
                  <c:v>43406</c:v>
                </c:pt>
                <c:pt idx="508">
                  <c:v>43409</c:v>
                </c:pt>
                <c:pt idx="509">
                  <c:v>43410</c:v>
                </c:pt>
                <c:pt idx="510">
                  <c:v>43411</c:v>
                </c:pt>
                <c:pt idx="511">
                  <c:v>43412</c:v>
                </c:pt>
                <c:pt idx="512">
                  <c:v>43413</c:v>
                </c:pt>
                <c:pt idx="513">
                  <c:v>43415</c:v>
                </c:pt>
                <c:pt idx="514">
                  <c:v>43416</c:v>
                </c:pt>
                <c:pt idx="515">
                  <c:v>43417</c:v>
                </c:pt>
                <c:pt idx="516">
                  <c:v>43418</c:v>
                </c:pt>
                <c:pt idx="517">
                  <c:v>43419</c:v>
                </c:pt>
                <c:pt idx="518">
                  <c:v>43420</c:v>
                </c:pt>
                <c:pt idx="519">
                  <c:v>43423</c:v>
                </c:pt>
                <c:pt idx="520">
                  <c:v>43424</c:v>
                </c:pt>
                <c:pt idx="521">
                  <c:v>43425</c:v>
                </c:pt>
                <c:pt idx="522">
                  <c:v>43426</c:v>
                </c:pt>
                <c:pt idx="523">
                  <c:v>43427</c:v>
                </c:pt>
                <c:pt idx="524">
                  <c:v>43430</c:v>
                </c:pt>
                <c:pt idx="525">
                  <c:v>43431</c:v>
                </c:pt>
                <c:pt idx="526">
                  <c:v>43432</c:v>
                </c:pt>
                <c:pt idx="527">
                  <c:v>43433</c:v>
                </c:pt>
                <c:pt idx="528">
                  <c:v>43434</c:v>
                </c:pt>
                <c:pt idx="529">
                  <c:v>43435</c:v>
                </c:pt>
                <c:pt idx="530">
                  <c:v>43437</c:v>
                </c:pt>
                <c:pt idx="531">
                  <c:v>43438</c:v>
                </c:pt>
                <c:pt idx="532">
                  <c:v>43439</c:v>
                </c:pt>
                <c:pt idx="533">
                  <c:v>43440</c:v>
                </c:pt>
                <c:pt idx="534">
                  <c:v>43441</c:v>
                </c:pt>
                <c:pt idx="535">
                  <c:v>43444</c:v>
                </c:pt>
                <c:pt idx="536">
                  <c:v>43445</c:v>
                </c:pt>
                <c:pt idx="537">
                  <c:v>43446</c:v>
                </c:pt>
                <c:pt idx="538">
                  <c:v>43447</c:v>
                </c:pt>
                <c:pt idx="539">
                  <c:v>43448</c:v>
                </c:pt>
                <c:pt idx="540">
                  <c:v>43451</c:v>
                </c:pt>
                <c:pt idx="541">
                  <c:v>43452</c:v>
                </c:pt>
                <c:pt idx="542">
                  <c:v>43453</c:v>
                </c:pt>
                <c:pt idx="543">
                  <c:v>43454</c:v>
                </c:pt>
                <c:pt idx="544">
                  <c:v>43455</c:v>
                </c:pt>
                <c:pt idx="545">
                  <c:v>43458</c:v>
                </c:pt>
                <c:pt idx="546">
                  <c:v>43459</c:v>
                </c:pt>
                <c:pt idx="547">
                  <c:v>43460</c:v>
                </c:pt>
                <c:pt idx="548">
                  <c:v>43461</c:v>
                </c:pt>
                <c:pt idx="549">
                  <c:v>43462</c:v>
                </c:pt>
                <c:pt idx="550">
                  <c:v>43465</c:v>
                </c:pt>
                <c:pt idx="551">
                  <c:v>43466</c:v>
                </c:pt>
                <c:pt idx="552">
                  <c:v>43467</c:v>
                </c:pt>
                <c:pt idx="553">
                  <c:v>43468</c:v>
                </c:pt>
                <c:pt idx="554">
                  <c:v>43469</c:v>
                </c:pt>
                <c:pt idx="555">
                  <c:v>43472</c:v>
                </c:pt>
                <c:pt idx="556">
                  <c:v>43473</c:v>
                </c:pt>
                <c:pt idx="557">
                  <c:v>43474</c:v>
                </c:pt>
                <c:pt idx="558">
                  <c:v>43475</c:v>
                </c:pt>
                <c:pt idx="559">
                  <c:v>43476</c:v>
                </c:pt>
                <c:pt idx="560">
                  <c:v>43479</c:v>
                </c:pt>
                <c:pt idx="561">
                  <c:v>43480</c:v>
                </c:pt>
                <c:pt idx="562">
                  <c:v>43481</c:v>
                </c:pt>
                <c:pt idx="563">
                  <c:v>43482</c:v>
                </c:pt>
                <c:pt idx="564">
                  <c:v>43483</c:v>
                </c:pt>
                <c:pt idx="565">
                  <c:v>43486</c:v>
                </c:pt>
                <c:pt idx="566">
                  <c:v>43487</c:v>
                </c:pt>
                <c:pt idx="567">
                  <c:v>43488</c:v>
                </c:pt>
                <c:pt idx="568">
                  <c:v>43489</c:v>
                </c:pt>
                <c:pt idx="569">
                  <c:v>43490</c:v>
                </c:pt>
                <c:pt idx="570">
                  <c:v>43491</c:v>
                </c:pt>
                <c:pt idx="571">
                  <c:v>43493</c:v>
                </c:pt>
                <c:pt idx="572">
                  <c:v>43494</c:v>
                </c:pt>
                <c:pt idx="573">
                  <c:v>43495</c:v>
                </c:pt>
                <c:pt idx="574">
                  <c:v>43496</c:v>
                </c:pt>
                <c:pt idx="575">
                  <c:v>43497</c:v>
                </c:pt>
                <c:pt idx="576">
                  <c:v>43500</c:v>
                </c:pt>
                <c:pt idx="577">
                  <c:v>43501</c:v>
                </c:pt>
                <c:pt idx="578">
                  <c:v>43502</c:v>
                </c:pt>
                <c:pt idx="579">
                  <c:v>43503</c:v>
                </c:pt>
                <c:pt idx="580">
                  <c:v>43504</c:v>
                </c:pt>
                <c:pt idx="581">
                  <c:v>43507</c:v>
                </c:pt>
                <c:pt idx="582">
                  <c:v>43508</c:v>
                </c:pt>
                <c:pt idx="583">
                  <c:v>43509</c:v>
                </c:pt>
                <c:pt idx="584">
                  <c:v>43510</c:v>
                </c:pt>
                <c:pt idx="585">
                  <c:v>43511</c:v>
                </c:pt>
                <c:pt idx="586">
                  <c:v>43512</c:v>
                </c:pt>
                <c:pt idx="587">
                  <c:v>43514</c:v>
                </c:pt>
                <c:pt idx="588">
                  <c:v>43515</c:v>
                </c:pt>
                <c:pt idx="589">
                  <c:v>43516</c:v>
                </c:pt>
                <c:pt idx="590">
                  <c:v>43517</c:v>
                </c:pt>
                <c:pt idx="591">
                  <c:v>43518</c:v>
                </c:pt>
                <c:pt idx="592">
                  <c:v>43521</c:v>
                </c:pt>
                <c:pt idx="593">
                  <c:v>43522</c:v>
                </c:pt>
                <c:pt idx="594">
                  <c:v>43523</c:v>
                </c:pt>
                <c:pt idx="595">
                  <c:v>43524</c:v>
                </c:pt>
                <c:pt idx="596">
                  <c:v>43525</c:v>
                </c:pt>
                <c:pt idx="597">
                  <c:v>43526</c:v>
                </c:pt>
                <c:pt idx="598">
                  <c:v>43528</c:v>
                </c:pt>
                <c:pt idx="599">
                  <c:v>43529</c:v>
                </c:pt>
                <c:pt idx="600">
                  <c:v>43530</c:v>
                </c:pt>
                <c:pt idx="601">
                  <c:v>43531</c:v>
                </c:pt>
                <c:pt idx="602">
                  <c:v>43532</c:v>
                </c:pt>
                <c:pt idx="603">
                  <c:v>43533</c:v>
                </c:pt>
                <c:pt idx="604">
                  <c:v>43535</c:v>
                </c:pt>
                <c:pt idx="605">
                  <c:v>43536</c:v>
                </c:pt>
                <c:pt idx="606">
                  <c:v>43537</c:v>
                </c:pt>
              </c:numCache>
            </c:numRef>
          </c:cat>
          <c:val>
            <c:numRef>
              <c:f>'French Bonds '!$C$288:$C$897</c:f>
              <c:numCache>
                <c:formatCode>0.00%</c:formatCode>
                <c:ptCount val="610"/>
                <c:pt idx="0">
                  <c:v>6.6700000000000006E-3</c:v>
                </c:pt>
                <c:pt idx="1">
                  <c:v>7.8900000000000012E-3</c:v>
                </c:pt>
                <c:pt idx="2">
                  <c:v>8.09E-3</c:v>
                </c:pt>
                <c:pt idx="3">
                  <c:v>8.1700000000000002E-3</c:v>
                </c:pt>
                <c:pt idx="4">
                  <c:v>8.3499999999999998E-3</c:v>
                </c:pt>
                <c:pt idx="5">
                  <c:v>8.1499999999999993E-3</c:v>
                </c:pt>
                <c:pt idx="6">
                  <c:v>8.0499999999999999E-3</c:v>
                </c:pt>
                <c:pt idx="7">
                  <c:v>7.8600000000000007E-3</c:v>
                </c:pt>
                <c:pt idx="8">
                  <c:v>7.8100000000000001E-3</c:v>
                </c:pt>
                <c:pt idx="9">
                  <c:v>8.1100000000000009E-3</c:v>
                </c:pt>
                <c:pt idx="10">
                  <c:v>8.0300000000000007E-3</c:v>
                </c:pt>
                <c:pt idx="11">
                  <c:v>7.9100000000000004E-3</c:v>
                </c:pt>
                <c:pt idx="12">
                  <c:v>8.2199999999999999E-3</c:v>
                </c:pt>
                <c:pt idx="13">
                  <c:v>8.5699999999999995E-3</c:v>
                </c:pt>
                <c:pt idx="14">
                  <c:v>8.9700000000000005E-3</c:v>
                </c:pt>
                <c:pt idx="15">
                  <c:v>9.1599999999999997E-3</c:v>
                </c:pt>
                <c:pt idx="16">
                  <c:v>8.6400000000000001E-3</c:v>
                </c:pt>
                <c:pt idx="17">
                  <c:v>8.7200000000000003E-3</c:v>
                </c:pt>
                <c:pt idx="18">
                  <c:v>9.7400000000000004E-3</c:v>
                </c:pt>
                <c:pt idx="19">
                  <c:v>1.043E-2</c:v>
                </c:pt>
                <c:pt idx="20">
                  <c:v>1.043E-2</c:v>
                </c:pt>
                <c:pt idx="21">
                  <c:v>1.042E-2</c:v>
                </c:pt>
                <c:pt idx="22">
                  <c:v>1.052E-2</c:v>
                </c:pt>
                <c:pt idx="23">
                  <c:v>1.0280000000000001E-2</c:v>
                </c:pt>
                <c:pt idx="24">
                  <c:v>1.089E-2</c:v>
                </c:pt>
                <c:pt idx="25">
                  <c:v>1.04E-2</c:v>
                </c:pt>
                <c:pt idx="26">
                  <c:v>1.069E-2</c:v>
                </c:pt>
                <c:pt idx="27">
                  <c:v>1.1439999999999999E-2</c:v>
                </c:pt>
                <c:pt idx="28">
                  <c:v>1.103E-2</c:v>
                </c:pt>
                <c:pt idx="29">
                  <c:v>1.018E-2</c:v>
                </c:pt>
                <c:pt idx="30">
                  <c:v>9.8099999999999993E-3</c:v>
                </c:pt>
                <c:pt idx="31">
                  <c:v>1.043E-2</c:v>
                </c:pt>
                <c:pt idx="32">
                  <c:v>1.034E-2</c:v>
                </c:pt>
                <c:pt idx="33">
                  <c:v>1.0589999999999999E-2</c:v>
                </c:pt>
                <c:pt idx="34">
                  <c:v>1.0709999999999999E-2</c:v>
                </c:pt>
                <c:pt idx="35">
                  <c:v>1.0189999999999999E-2</c:v>
                </c:pt>
                <c:pt idx="36">
                  <c:v>1.043E-2</c:v>
                </c:pt>
                <c:pt idx="37">
                  <c:v>1.044E-2</c:v>
                </c:pt>
                <c:pt idx="38">
                  <c:v>1.0869999999999999E-2</c:v>
                </c:pt>
                <c:pt idx="39">
                  <c:v>1.0460000000000001E-2</c:v>
                </c:pt>
                <c:pt idx="40">
                  <c:v>9.9900000000000006E-3</c:v>
                </c:pt>
                <c:pt idx="41">
                  <c:v>9.1900000000000003E-3</c:v>
                </c:pt>
                <c:pt idx="42">
                  <c:v>9.0000000000000011E-3</c:v>
                </c:pt>
                <c:pt idx="43">
                  <c:v>8.8199999999999997E-3</c:v>
                </c:pt>
                <c:pt idx="44">
                  <c:v>9.3299999999999998E-3</c:v>
                </c:pt>
                <c:pt idx="45">
                  <c:v>9.1999999999999998E-3</c:v>
                </c:pt>
                <c:pt idx="46">
                  <c:v>9.6100000000000005E-3</c:v>
                </c:pt>
                <c:pt idx="47">
                  <c:v>9.4199999999999996E-3</c:v>
                </c:pt>
                <c:pt idx="48">
                  <c:v>9.689999999999999E-3</c:v>
                </c:pt>
                <c:pt idx="49">
                  <c:v>9.7000000000000003E-3</c:v>
                </c:pt>
                <c:pt idx="50">
                  <c:v>1.034E-2</c:v>
                </c:pt>
                <c:pt idx="51">
                  <c:v>1.0660000000000001E-2</c:v>
                </c:pt>
                <c:pt idx="52">
                  <c:v>1.1140000000000001E-2</c:v>
                </c:pt>
                <c:pt idx="53">
                  <c:v>1.093E-2</c:v>
                </c:pt>
                <c:pt idx="54">
                  <c:v>1.1000000000000001E-2</c:v>
                </c:pt>
                <c:pt idx="55">
                  <c:v>1.039E-2</c:v>
                </c:pt>
                <c:pt idx="56">
                  <c:v>1.0920000000000001E-2</c:v>
                </c:pt>
                <c:pt idx="57">
                  <c:v>1.1000000000000001E-2</c:v>
                </c:pt>
                <c:pt idx="58">
                  <c:v>1.106E-2</c:v>
                </c:pt>
                <c:pt idx="59">
                  <c:v>1.1129999999999999E-2</c:v>
                </c:pt>
                <c:pt idx="60">
                  <c:v>1.0960000000000001E-2</c:v>
                </c:pt>
                <c:pt idx="61">
                  <c:v>1.0489999999999999E-2</c:v>
                </c:pt>
                <c:pt idx="62">
                  <c:v>1.04E-2</c:v>
                </c:pt>
                <c:pt idx="63">
                  <c:v>1.0049999999999998E-2</c:v>
                </c:pt>
                <c:pt idx="64">
                  <c:v>9.9299999999999996E-3</c:v>
                </c:pt>
                <c:pt idx="65">
                  <c:v>9.9299999999999996E-3</c:v>
                </c:pt>
                <c:pt idx="66">
                  <c:v>9.8600000000000007E-3</c:v>
                </c:pt>
                <c:pt idx="67">
                  <c:v>9.4199999999999996E-3</c:v>
                </c:pt>
                <c:pt idx="68">
                  <c:v>9.3299999999999998E-3</c:v>
                </c:pt>
                <c:pt idx="69">
                  <c:v>9.4199999999999996E-3</c:v>
                </c:pt>
                <c:pt idx="70">
                  <c:v>9.6499999999999989E-3</c:v>
                </c:pt>
                <c:pt idx="71">
                  <c:v>9.5099999999999994E-3</c:v>
                </c:pt>
                <c:pt idx="72">
                  <c:v>9.1800000000000007E-3</c:v>
                </c:pt>
                <c:pt idx="73">
                  <c:v>9.3200000000000002E-3</c:v>
                </c:pt>
                <c:pt idx="74">
                  <c:v>9.0100000000000006E-3</c:v>
                </c:pt>
                <c:pt idx="75">
                  <c:v>8.8100000000000001E-3</c:v>
                </c:pt>
                <c:pt idx="76">
                  <c:v>9.389999999999999E-3</c:v>
                </c:pt>
                <c:pt idx="77">
                  <c:v>9.5199999999999989E-3</c:v>
                </c:pt>
                <c:pt idx="78">
                  <c:v>9.1599999999999997E-3</c:v>
                </c:pt>
                <c:pt idx="79">
                  <c:v>9.0399999999999994E-3</c:v>
                </c:pt>
                <c:pt idx="80">
                  <c:v>9.2200000000000008E-3</c:v>
                </c:pt>
                <c:pt idx="81">
                  <c:v>9.2200000000000008E-3</c:v>
                </c:pt>
                <c:pt idx="82">
                  <c:v>9.0200000000000002E-3</c:v>
                </c:pt>
                <c:pt idx="83">
                  <c:v>8.9600000000000009E-3</c:v>
                </c:pt>
                <c:pt idx="84">
                  <c:v>8.6499999999999997E-3</c:v>
                </c:pt>
                <c:pt idx="85">
                  <c:v>8.8299999999999993E-3</c:v>
                </c:pt>
                <c:pt idx="86">
                  <c:v>8.7500000000000008E-3</c:v>
                </c:pt>
                <c:pt idx="87">
                  <c:v>7.7099999999999998E-3</c:v>
                </c:pt>
                <c:pt idx="88">
                  <c:v>8.2799999999999992E-3</c:v>
                </c:pt>
                <c:pt idx="89">
                  <c:v>8.3299999999999989E-3</c:v>
                </c:pt>
                <c:pt idx="90">
                  <c:v>7.5900000000000004E-3</c:v>
                </c:pt>
                <c:pt idx="91">
                  <c:v>7.6300000000000005E-3</c:v>
                </c:pt>
                <c:pt idx="92">
                  <c:v>7.7000000000000002E-3</c:v>
                </c:pt>
                <c:pt idx="93">
                  <c:v>7.5199999999999998E-3</c:v>
                </c:pt>
                <c:pt idx="94">
                  <c:v>7.3499999999999998E-3</c:v>
                </c:pt>
                <c:pt idx="95">
                  <c:v>7.6300000000000005E-3</c:v>
                </c:pt>
                <c:pt idx="96">
                  <c:v>7.6899999999999998E-3</c:v>
                </c:pt>
                <c:pt idx="97">
                  <c:v>7.79E-3</c:v>
                </c:pt>
                <c:pt idx="98">
                  <c:v>7.7000000000000002E-3</c:v>
                </c:pt>
                <c:pt idx="99">
                  <c:v>8.0200000000000011E-3</c:v>
                </c:pt>
                <c:pt idx="100">
                  <c:v>7.6899999999999998E-3</c:v>
                </c:pt>
                <c:pt idx="101">
                  <c:v>8.7600000000000004E-3</c:v>
                </c:pt>
                <c:pt idx="102">
                  <c:v>8.4099999999999991E-3</c:v>
                </c:pt>
                <c:pt idx="103">
                  <c:v>8.8999999999999999E-3</c:v>
                </c:pt>
                <c:pt idx="104">
                  <c:v>8.7500000000000008E-3</c:v>
                </c:pt>
                <c:pt idx="105">
                  <c:v>8.3599999999999994E-3</c:v>
                </c:pt>
                <c:pt idx="106">
                  <c:v>8.09E-3</c:v>
                </c:pt>
                <c:pt idx="107">
                  <c:v>8.1300000000000001E-3</c:v>
                </c:pt>
                <c:pt idx="108">
                  <c:v>8.4399999999999996E-3</c:v>
                </c:pt>
                <c:pt idx="109">
                  <c:v>8.3599999999999994E-3</c:v>
                </c:pt>
                <c:pt idx="110">
                  <c:v>8.4399999999999996E-3</c:v>
                </c:pt>
                <c:pt idx="111">
                  <c:v>8.0499999999999999E-3</c:v>
                </c:pt>
                <c:pt idx="112">
                  <c:v>7.6300000000000005E-3</c:v>
                </c:pt>
                <c:pt idx="113">
                  <c:v>7.4000000000000003E-3</c:v>
                </c:pt>
                <c:pt idx="114">
                  <c:v>7.2899999999999996E-3</c:v>
                </c:pt>
                <c:pt idx="115">
                  <c:v>7.1599999999999997E-3</c:v>
                </c:pt>
                <c:pt idx="116">
                  <c:v>7.3800000000000003E-3</c:v>
                </c:pt>
                <c:pt idx="117">
                  <c:v>7.0999999999999995E-3</c:v>
                </c:pt>
                <c:pt idx="118">
                  <c:v>7.2399999999999999E-3</c:v>
                </c:pt>
                <c:pt idx="119">
                  <c:v>6.7200000000000003E-3</c:v>
                </c:pt>
                <c:pt idx="120">
                  <c:v>6.8400000000000006E-3</c:v>
                </c:pt>
                <c:pt idx="121">
                  <c:v>6.5300000000000002E-3</c:v>
                </c:pt>
                <c:pt idx="122">
                  <c:v>6.5200000000000006E-3</c:v>
                </c:pt>
                <c:pt idx="123">
                  <c:v>6.0099999999999997E-3</c:v>
                </c:pt>
                <c:pt idx="124">
                  <c:v>6.0899999999999999E-3</c:v>
                </c:pt>
                <c:pt idx="125">
                  <c:v>5.8199999999999997E-3</c:v>
                </c:pt>
                <c:pt idx="126">
                  <c:v>6.4400000000000004E-3</c:v>
                </c:pt>
                <c:pt idx="127">
                  <c:v>6.3899999999999998E-3</c:v>
                </c:pt>
                <c:pt idx="128">
                  <c:v>6.3699999999999998E-3</c:v>
                </c:pt>
                <c:pt idx="129">
                  <c:v>6.3099999999999996E-3</c:v>
                </c:pt>
                <c:pt idx="130">
                  <c:v>6.0699999999999999E-3</c:v>
                </c:pt>
                <c:pt idx="131">
                  <c:v>6.0499999999999998E-3</c:v>
                </c:pt>
                <c:pt idx="132">
                  <c:v>5.94E-3</c:v>
                </c:pt>
                <c:pt idx="133">
                  <c:v>6.0499999999999998E-3</c:v>
                </c:pt>
                <c:pt idx="134">
                  <c:v>6.0299999999999998E-3</c:v>
                </c:pt>
                <c:pt idx="135">
                  <c:v>6.0899999999999999E-3</c:v>
                </c:pt>
                <c:pt idx="136">
                  <c:v>7.0299999999999998E-3</c:v>
                </c:pt>
                <c:pt idx="137">
                  <c:v>7.1999999999999998E-3</c:v>
                </c:pt>
                <c:pt idx="138">
                  <c:v>8.0499999999999999E-3</c:v>
                </c:pt>
                <c:pt idx="139">
                  <c:v>8.199999999999999E-3</c:v>
                </c:pt>
                <c:pt idx="140">
                  <c:v>8.1700000000000002E-3</c:v>
                </c:pt>
                <c:pt idx="141">
                  <c:v>8.1700000000000002E-3</c:v>
                </c:pt>
                <c:pt idx="142">
                  <c:v>8.3199999999999993E-3</c:v>
                </c:pt>
                <c:pt idx="143">
                  <c:v>8.2500000000000004E-3</c:v>
                </c:pt>
                <c:pt idx="144">
                  <c:v>8.1399999999999997E-3</c:v>
                </c:pt>
                <c:pt idx="145">
                  <c:v>9.2100000000000012E-3</c:v>
                </c:pt>
                <c:pt idx="146">
                  <c:v>9.3799999999999994E-3</c:v>
                </c:pt>
                <c:pt idx="147">
                  <c:v>9.4500000000000001E-3</c:v>
                </c:pt>
                <c:pt idx="148">
                  <c:v>9.1500000000000001E-3</c:v>
                </c:pt>
                <c:pt idx="149">
                  <c:v>9.2600000000000009E-3</c:v>
                </c:pt>
                <c:pt idx="150">
                  <c:v>8.6499999999999997E-3</c:v>
                </c:pt>
                <c:pt idx="151">
                  <c:v>8.7600000000000004E-3</c:v>
                </c:pt>
                <c:pt idx="152">
                  <c:v>8.6E-3</c:v>
                </c:pt>
                <c:pt idx="153">
                  <c:v>8.6099999999999996E-3</c:v>
                </c:pt>
                <c:pt idx="154">
                  <c:v>8.3999999999999995E-3</c:v>
                </c:pt>
                <c:pt idx="155">
                  <c:v>8.2299999999999995E-3</c:v>
                </c:pt>
                <c:pt idx="156">
                  <c:v>7.9400000000000009E-3</c:v>
                </c:pt>
                <c:pt idx="157">
                  <c:v>7.9400000000000009E-3</c:v>
                </c:pt>
                <c:pt idx="158">
                  <c:v>7.5100000000000002E-3</c:v>
                </c:pt>
                <c:pt idx="159">
                  <c:v>7.4099999999999999E-3</c:v>
                </c:pt>
                <c:pt idx="160">
                  <c:v>8.1499999999999993E-3</c:v>
                </c:pt>
                <c:pt idx="161">
                  <c:v>8.1300000000000001E-3</c:v>
                </c:pt>
                <c:pt idx="162">
                  <c:v>8.0200000000000011E-3</c:v>
                </c:pt>
                <c:pt idx="163">
                  <c:v>8.2199999999999999E-3</c:v>
                </c:pt>
                <c:pt idx="164">
                  <c:v>8.0600000000000012E-3</c:v>
                </c:pt>
                <c:pt idx="165">
                  <c:v>7.4999999999999997E-3</c:v>
                </c:pt>
                <c:pt idx="166">
                  <c:v>7.4799999999999997E-3</c:v>
                </c:pt>
                <c:pt idx="167">
                  <c:v>7.2499999999999995E-3</c:v>
                </c:pt>
                <c:pt idx="168">
                  <c:v>7.4900000000000001E-3</c:v>
                </c:pt>
                <c:pt idx="169">
                  <c:v>7.5100000000000002E-3</c:v>
                </c:pt>
                <c:pt idx="170">
                  <c:v>7.4099999999999999E-3</c:v>
                </c:pt>
                <c:pt idx="171">
                  <c:v>7.6300000000000005E-3</c:v>
                </c:pt>
                <c:pt idx="172">
                  <c:v>7.1899999999999993E-3</c:v>
                </c:pt>
                <c:pt idx="173">
                  <c:v>7.0999999999999995E-3</c:v>
                </c:pt>
                <c:pt idx="174">
                  <c:v>6.8500000000000002E-3</c:v>
                </c:pt>
                <c:pt idx="175">
                  <c:v>7.0399999999999994E-3</c:v>
                </c:pt>
                <c:pt idx="176">
                  <c:v>7.3000000000000001E-3</c:v>
                </c:pt>
                <c:pt idx="177">
                  <c:v>7.3899999999999999E-3</c:v>
                </c:pt>
                <c:pt idx="178">
                  <c:v>7.28E-3</c:v>
                </c:pt>
                <c:pt idx="179">
                  <c:v>7.0299999999999998E-3</c:v>
                </c:pt>
                <c:pt idx="180">
                  <c:v>6.9599999999999992E-3</c:v>
                </c:pt>
                <c:pt idx="181">
                  <c:v>7.0399999999999994E-3</c:v>
                </c:pt>
                <c:pt idx="182">
                  <c:v>6.8000000000000005E-3</c:v>
                </c:pt>
                <c:pt idx="183">
                  <c:v>6.9099999999999995E-3</c:v>
                </c:pt>
                <c:pt idx="184">
                  <c:v>6.9499999999999996E-3</c:v>
                </c:pt>
                <c:pt idx="185">
                  <c:v>6.8999999999999999E-3</c:v>
                </c:pt>
                <c:pt idx="186">
                  <c:v>6.6500000000000005E-3</c:v>
                </c:pt>
                <c:pt idx="187">
                  <c:v>6.7700000000000008E-3</c:v>
                </c:pt>
                <c:pt idx="188">
                  <c:v>6.6700000000000006E-3</c:v>
                </c:pt>
                <c:pt idx="189">
                  <c:v>6.9299999999999995E-3</c:v>
                </c:pt>
                <c:pt idx="190">
                  <c:v>6.8700000000000002E-3</c:v>
                </c:pt>
                <c:pt idx="191">
                  <c:v>6.5300000000000002E-3</c:v>
                </c:pt>
                <c:pt idx="192">
                  <c:v>6.6400000000000001E-3</c:v>
                </c:pt>
                <c:pt idx="193">
                  <c:v>6.1599999999999997E-3</c:v>
                </c:pt>
                <c:pt idx="194">
                  <c:v>6.2199999999999998E-3</c:v>
                </c:pt>
                <c:pt idx="195">
                  <c:v>6.3299999999999997E-3</c:v>
                </c:pt>
                <c:pt idx="196">
                  <c:v>6.9199999999999991E-3</c:v>
                </c:pt>
                <c:pt idx="197">
                  <c:v>6.9399999999999991E-3</c:v>
                </c:pt>
                <c:pt idx="198">
                  <c:v>6.9399999999999991E-3</c:v>
                </c:pt>
                <c:pt idx="199">
                  <c:v>7.1899999999999993E-3</c:v>
                </c:pt>
                <c:pt idx="200">
                  <c:v>7.4099999999999999E-3</c:v>
                </c:pt>
                <c:pt idx="201">
                  <c:v>7.2099999999999994E-3</c:v>
                </c:pt>
                <c:pt idx="202">
                  <c:v>7.1999999999999998E-3</c:v>
                </c:pt>
                <c:pt idx="203">
                  <c:v>7.4099999999999999E-3</c:v>
                </c:pt>
                <c:pt idx="204">
                  <c:v>7.3299999999999997E-3</c:v>
                </c:pt>
                <c:pt idx="205">
                  <c:v>6.9999999999999993E-3</c:v>
                </c:pt>
                <c:pt idx="206">
                  <c:v>7.11E-3</c:v>
                </c:pt>
                <c:pt idx="207">
                  <c:v>7.5900000000000004E-3</c:v>
                </c:pt>
                <c:pt idx="208">
                  <c:v>7.7600000000000004E-3</c:v>
                </c:pt>
                <c:pt idx="209">
                  <c:v>7.4700000000000001E-3</c:v>
                </c:pt>
                <c:pt idx="210">
                  <c:v>7.4000000000000003E-3</c:v>
                </c:pt>
                <c:pt idx="211">
                  <c:v>7.5199999999999998E-3</c:v>
                </c:pt>
                <c:pt idx="212">
                  <c:v>7.4599999999999996E-3</c:v>
                </c:pt>
                <c:pt idx="213">
                  <c:v>7.3499999999999998E-3</c:v>
                </c:pt>
                <c:pt idx="214">
                  <c:v>7.43E-3</c:v>
                </c:pt>
                <c:pt idx="215">
                  <c:v>8.7600000000000004E-3</c:v>
                </c:pt>
                <c:pt idx="216">
                  <c:v>8.6800000000000002E-3</c:v>
                </c:pt>
                <c:pt idx="217">
                  <c:v>8.8100000000000001E-3</c:v>
                </c:pt>
                <c:pt idx="218">
                  <c:v>8.6199999999999992E-3</c:v>
                </c:pt>
                <c:pt idx="219">
                  <c:v>8.2500000000000004E-3</c:v>
                </c:pt>
                <c:pt idx="220">
                  <c:v>7.9299999999999995E-3</c:v>
                </c:pt>
                <c:pt idx="221">
                  <c:v>7.79E-3</c:v>
                </c:pt>
                <c:pt idx="222">
                  <c:v>8.0200000000000011E-3</c:v>
                </c:pt>
                <c:pt idx="223">
                  <c:v>8.0800000000000004E-3</c:v>
                </c:pt>
                <c:pt idx="224">
                  <c:v>8.6199999999999992E-3</c:v>
                </c:pt>
                <c:pt idx="225">
                  <c:v>8.6300000000000005E-3</c:v>
                </c:pt>
                <c:pt idx="226">
                  <c:v>8.4799999999999997E-3</c:v>
                </c:pt>
                <c:pt idx="227">
                  <c:v>8.8599999999999998E-3</c:v>
                </c:pt>
                <c:pt idx="228">
                  <c:v>8.9300000000000004E-3</c:v>
                </c:pt>
                <c:pt idx="229">
                  <c:v>8.5900000000000004E-3</c:v>
                </c:pt>
                <c:pt idx="230">
                  <c:v>7.9699999999999997E-3</c:v>
                </c:pt>
                <c:pt idx="231">
                  <c:v>8.0000000000000002E-3</c:v>
                </c:pt>
                <c:pt idx="232">
                  <c:v>7.6699999999999997E-3</c:v>
                </c:pt>
                <c:pt idx="233">
                  <c:v>7.5900000000000004E-3</c:v>
                </c:pt>
                <c:pt idx="234">
                  <c:v>7.6899999999999998E-3</c:v>
                </c:pt>
                <c:pt idx="235">
                  <c:v>7.5700000000000003E-3</c:v>
                </c:pt>
                <c:pt idx="236">
                  <c:v>7.5599999999999999E-3</c:v>
                </c:pt>
                <c:pt idx="237">
                  <c:v>7.3499999999999998E-3</c:v>
                </c:pt>
                <c:pt idx="238">
                  <c:v>6.9199999999999991E-3</c:v>
                </c:pt>
                <c:pt idx="239">
                  <c:v>6.8899999999999994E-3</c:v>
                </c:pt>
                <c:pt idx="240">
                  <c:v>7.62E-3</c:v>
                </c:pt>
                <c:pt idx="241">
                  <c:v>7.8399999999999997E-3</c:v>
                </c:pt>
                <c:pt idx="242">
                  <c:v>7.8700000000000003E-3</c:v>
                </c:pt>
                <c:pt idx="243">
                  <c:v>7.5100000000000002E-3</c:v>
                </c:pt>
                <c:pt idx="244">
                  <c:v>7.3499999999999998E-3</c:v>
                </c:pt>
                <c:pt idx="245">
                  <c:v>7.2699999999999996E-3</c:v>
                </c:pt>
                <c:pt idx="246">
                  <c:v>7.1199999999999996E-3</c:v>
                </c:pt>
                <c:pt idx="247">
                  <c:v>7.0299999999999998E-3</c:v>
                </c:pt>
                <c:pt idx="248">
                  <c:v>6.6500000000000005E-3</c:v>
                </c:pt>
                <c:pt idx="249">
                  <c:v>6.8000000000000005E-3</c:v>
                </c:pt>
                <c:pt idx="250">
                  <c:v>6.7800000000000004E-3</c:v>
                </c:pt>
                <c:pt idx="251">
                  <c:v>7.0099999999999997E-3</c:v>
                </c:pt>
                <c:pt idx="252">
                  <c:v>6.8200000000000005E-3</c:v>
                </c:pt>
                <c:pt idx="253">
                  <c:v>6.7700000000000008E-3</c:v>
                </c:pt>
                <c:pt idx="254">
                  <c:v>7.2199999999999999E-3</c:v>
                </c:pt>
                <c:pt idx="255">
                  <c:v>6.8400000000000006E-3</c:v>
                </c:pt>
                <c:pt idx="256">
                  <c:v>6.4200000000000004E-3</c:v>
                </c:pt>
                <c:pt idx="257">
                  <c:v>6.13E-3</c:v>
                </c:pt>
                <c:pt idx="258">
                  <c:v>6.4800000000000005E-3</c:v>
                </c:pt>
                <c:pt idx="259">
                  <c:v>6.4099999999999999E-3</c:v>
                </c:pt>
                <c:pt idx="260">
                  <c:v>6.1399999999999996E-3</c:v>
                </c:pt>
                <c:pt idx="261">
                  <c:v>6.1399999999999996E-3</c:v>
                </c:pt>
                <c:pt idx="262">
                  <c:v>6.2700000000000004E-3</c:v>
                </c:pt>
                <c:pt idx="263">
                  <c:v>6.1999999999999998E-3</c:v>
                </c:pt>
                <c:pt idx="264">
                  <c:v>6.4900000000000001E-3</c:v>
                </c:pt>
                <c:pt idx="265">
                  <c:v>6.6700000000000006E-3</c:v>
                </c:pt>
                <c:pt idx="266">
                  <c:v>6.5500000000000003E-3</c:v>
                </c:pt>
                <c:pt idx="267">
                  <c:v>6.3499999999999997E-3</c:v>
                </c:pt>
                <c:pt idx="268">
                  <c:v>6.3499999999999997E-3</c:v>
                </c:pt>
                <c:pt idx="269">
                  <c:v>6.3600000000000002E-3</c:v>
                </c:pt>
                <c:pt idx="270">
                  <c:v>7.0199999999999993E-3</c:v>
                </c:pt>
                <c:pt idx="271">
                  <c:v>7.62E-3</c:v>
                </c:pt>
                <c:pt idx="272">
                  <c:v>7.4900000000000001E-3</c:v>
                </c:pt>
                <c:pt idx="273">
                  <c:v>7.4099999999999999E-3</c:v>
                </c:pt>
                <c:pt idx="274">
                  <c:v>7.5199999999999998E-3</c:v>
                </c:pt>
                <c:pt idx="275">
                  <c:v>7.5199999999999998E-3</c:v>
                </c:pt>
                <c:pt idx="276">
                  <c:v>7.1899999999999993E-3</c:v>
                </c:pt>
                <c:pt idx="277">
                  <c:v>7.5799999999999999E-3</c:v>
                </c:pt>
                <c:pt idx="278">
                  <c:v>7.8399999999999997E-3</c:v>
                </c:pt>
                <c:pt idx="279">
                  <c:v>7.9400000000000009E-3</c:v>
                </c:pt>
                <c:pt idx="280">
                  <c:v>8.1799999999999998E-3</c:v>
                </c:pt>
                <c:pt idx="281">
                  <c:v>7.9900000000000006E-3</c:v>
                </c:pt>
                <c:pt idx="282">
                  <c:v>7.9299999999999995E-3</c:v>
                </c:pt>
                <c:pt idx="283">
                  <c:v>8.0300000000000007E-3</c:v>
                </c:pt>
                <c:pt idx="284">
                  <c:v>7.8100000000000001E-3</c:v>
                </c:pt>
                <c:pt idx="285">
                  <c:v>8.0700000000000008E-3</c:v>
                </c:pt>
                <c:pt idx="286">
                  <c:v>8.2500000000000004E-3</c:v>
                </c:pt>
                <c:pt idx="287">
                  <c:v>8.7799999999999996E-3</c:v>
                </c:pt>
                <c:pt idx="288">
                  <c:v>8.6700000000000006E-3</c:v>
                </c:pt>
                <c:pt idx="289">
                  <c:v>8.5699999999999995E-3</c:v>
                </c:pt>
                <c:pt idx="290">
                  <c:v>8.3499999999999998E-3</c:v>
                </c:pt>
                <c:pt idx="291">
                  <c:v>8.3400000000000002E-3</c:v>
                </c:pt>
                <c:pt idx="292">
                  <c:v>8.4899999999999993E-3</c:v>
                </c:pt>
                <c:pt idx="293">
                  <c:v>8.4899999999999993E-3</c:v>
                </c:pt>
                <c:pt idx="294">
                  <c:v>8.5000000000000006E-3</c:v>
                </c:pt>
                <c:pt idx="295">
                  <c:v>8.4200000000000004E-3</c:v>
                </c:pt>
                <c:pt idx="296">
                  <c:v>8.6899999999999998E-3</c:v>
                </c:pt>
                <c:pt idx="297">
                  <c:v>8.94E-3</c:v>
                </c:pt>
                <c:pt idx="298">
                  <c:v>9.1800000000000007E-3</c:v>
                </c:pt>
                <c:pt idx="299">
                  <c:v>9.7599999999999996E-3</c:v>
                </c:pt>
                <c:pt idx="300">
                  <c:v>9.7099999999999999E-3</c:v>
                </c:pt>
                <c:pt idx="301">
                  <c:v>9.7800000000000005E-3</c:v>
                </c:pt>
                <c:pt idx="302">
                  <c:v>9.9399999999999992E-3</c:v>
                </c:pt>
                <c:pt idx="303">
                  <c:v>1.0109999999999999E-2</c:v>
                </c:pt>
                <c:pt idx="304">
                  <c:v>1.0019999999999999E-2</c:v>
                </c:pt>
                <c:pt idx="305">
                  <c:v>9.6100000000000005E-3</c:v>
                </c:pt>
                <c:pt idx="306">
                  <c:v>9.7999999999999997E-3</c:v>
                </c:pt>
                <c:pt idx="307">
                  <c:v>1.0209999999999999E-2</c:v>
                </c:pt>
                <c:pt idx="308">
                  <c:v>9.8499999999999994E-3</c:v>
                </c:pt>
                <c:pt idx="309">
                  <c:v>1.0009999999999998E-2</c:v>
                </c:pt>
                <c:pt idx="310">
                  <c:v>9.8999999999999991E-3</c:v>
                </c:pt>
                <c:pt idx="311">
                  <c:v>9.9900000000000006E-3</c:v>
                </c:pt>
                <c:pt idx="312">
                  <c:v>1.004E-2</c:v>
                </c:pt>
                <c:pt idx="313">
                  <c:v>9.4999999999999998E-3</c:v>
                </c:pt>
                <c:pt idx="314">
                  <c:v>9.5899999999999996E-3</c:v>
                </c:pt>
                <c:pt idx="315">
                  <c:v>1.0059999999999999E-2</c:v>
                </c:pt>
                <c:pt idx="316">
                  <c:v>1.0019999999999999E-2</c:v>
                </c:pt>
                <c:pt idx="317">
                  <c:v>9.9299999999999996E-3</c:v>
                </c:pt>
                <c:pt idx="318">
                  <c:v>9.7999999999999997E-3</c:v>
                </c:pt>
                <c:pt idx="319">
                  <c:v>9.2500000000000013E-3</c:v>
                </c:pt>
                <c:pt idx="320">
                  <c:v>9.4500000000000001E-3</c:v>
                </c:pt>
                <c:pt idx="321">
                  <c:v>9.5999999999999992E-3</c:v>
                </c:pt>
                <c:pt idx="322">
                  <c:v>9.3200000000000002E-3</c:v>
                </c:pt>
                <c:pt idx="323">
                  <c:v>9.0600000000000003E-3</c:v>
                </c:pt>
                <c:pt idx="324">
                  <c:v>9.0900000000000009E-3</c:v>
                </c:pt>
                <c:pt idx="325">
                  <c:v>9.11E-3</c:v>
                </c:pt>
                <c:pt idx="326">
                  <c:v>8.8999999999999999E-3</c:v>
                </c:pt>
                <c:pt idx="327">
                  <c:v>9.689999999999999E-3</c:v>
                </c:pt>
                <c:pt idx="328">
                  <c:v>9.0699999999999999E-3</c:v>
                </c:pt>
                <c:pt idx="329">
                  <c:v>8.6999999999999994E-3</c:v>
                </c:pt>
                <c:pt idx="330">
                  <c:v>9.0100000000000006E-3</c:v>
                </c:pt>
                <c:pt idx="331">
                  <c:v>8.77E-3</c:v>
                </c:pt>
                <c:pt idx="332">
                  <c:v>8.7500000000000008E-3</c:v>
                </c:pt>
                <c:pt idx="333">
                  <c:v>8.6400000000000001E-3</c:v>
                </c:pt>
                <c:pt idx="334">
                  <c:v>8.3299999999999989E-3</c:v>
                </c:pt>
                <c:pt idx="335">
                  <c:v>8.2500000000000004E-3</c:v>
                </c:pt>
                <c:pt idx="336">
                  <c:v>8.2500000000000004E-3</c:v>
                </c:pt>
                <c:pt idx="337">
                  <c:v>8.2100000000000003E-3</c:v>
                </c:pt>
                <c:pt idx="338">
                  <c:v>8.2899999999999988E-3</c:v>
                </c:pt>
                <c:pt idx="339">
                  <c:v>8.26E-3</c:v>
                </c:pt>
                <c:pt idx="340">
                  <c:v>8.4099999999999991E-3</c:v>
                </c:pt>
                <c:pt idx="341">
                  <c:v>7.6300000000000005E-3</c:v>
                </c:pt>
                <c:pt idx="342">
                  <c:v>7.6300000000000005E-3</c:v>
                </c:pt>
                <c:pt idx="343">
                  <c:v>7.7200000000000003E-3</c:v>
                </c:pt>
                <c:pt idx="344">
                  <c:v>7.7200000000000003E-3</c:v>
                </c:pt>
                <c:pt idx="345">
                  <c:v>7.3899999999999999E-3</c:v>
                </c:pt>
                <c:pt idx="346">
                  <c:v>7.3400000000000002E-3</c:v>
                </c:pt>
                <c:pt idx="347">
                  <c:v>7.1999999999999998E-3</c:v>
                </c:pt>
                <c:pt idx="348">
                  <c:v>7.3400000000000002E-3</c:v>
                </c:pt>
                <c:pt idx="349">
                  <c:v>7.3400000000000002E-3</c:v>
                </c:pt>
                <c:pt idx="350">
                  <c:v>7.5100000000000002E-3</c:v>
                </c:pt>
                <c:pt idx="351">
                  <c:v>7.2699999999999996E-3</c:v>
                </c:pt>
                <c:pt idx="352">
                  <c:v>7.5500000000000003E-3</c:v>
                </c:pt>
                <c:pt idx="353">
                  <c:v>7.3499999999999998E-3</c:v>
                </c:pt>
                <c:pt idx="354">
                  <c:v>7.6100000000000004E-3</c:v>
                </c:pt>
                <c:pt idx="355">
                  <c:v>7.4099999999999999E-3</c:v>
                </c:pt>
                <c:pt idx="356">
                  <c:v>7.62E-3</c:v>
                </c:pt>
                <c:pt idx="357">
                  <c:v>7.3800000000000003E-3</c:v>
                </c:pt>
                <c:pt idx="358">
                  <c:v>7.5300000000000002E-3</c:v>
                </c:pt>
                <c:pt idx="359">
                  <c:v>7.3699999999999998E-3</c:v>
                </c:pt>
                <c:pt idx="360">
                  <c:v>7.5500000000000003E-3</c:v>
                </c:pt>
                <c:pt idx="361">
                  <c:v>7.6E-3</c:v>
                </c:pt>
                <c:pt idx="362">
                  <c:v>7.3800000000000003E-3</c:v>
                </c:pt>
                <c:pt idx="363">
                  <c:v>7.5100000000000002E-3</c:v>
                </c:pt>
                <c:pt idx="364">
                  <c:v>8.1899999999999994E-3</c:v>
                </c:pt>
                <c:pt idx="365">
                  <c:v>8.3000000000000001E-3</c:v>
                </c:pt>
                <c:pt idx="366">
                  <c:v>8.1799999999999998E-3</c:v>
                </c:pt>
                <c:pt idx="367">
                  <c:v>8.43E-3</c:v>
                </c:pt>
                <c:pt idx="368">
                  <c:v>8.6099999999999996E-3</c:v>
                </c:pt>
                <c:pt idx="369">
                  <c:v>8.5900000000000004E-3</c:v>
                </c:pt>
                <c:pt idx="370">
                  <c:v>8.26E-3</c:v>
                </c:pt>
                <c:pt idx="371">
                  <c:v>8.0700000000000008E-3</c:v>
                </c:pt>
                <c:pt idx="372">
                  <c:v>8.2299999999999995E-3</c:v>
                </c:pt>
                <c:pt idx="373">
                  <c:v>8.1200000000000005E-3</c:v>
                </c:pt>
                <c:pt idx="374">
                  <c:v>8.0000000000000002E-3</c:v>
                </c:pt>
                <c:pt idx="375">
                  <c:v>8.0400000000000003E-3</c:v>
                </c:pt>
                <c:pt idx="376">
                  <c:v>7.5799999999999999E-3</c:v>
                </c:pt>
                <c:pt idx="377">
                  <c:v>7.7499999999999999E-3</c:v>
                </c:pt>
                <c:pt idx="378">
                  <c:v>7.6E-3</c:v>
                </c:pt>
                <c:pt idx="379">
                  <c:v>7.6400000000000001E-3</c:v>
                </c:pt>
                <c:pt idx="380">
                  <c:v>8.0600000000000012E-3</c:v>
                </c:pt>
                <c:pt idx="381">
                  <c:v>8.0200000000000011E-3</c:v>
                </c:pt>
                <c:pt idx="382">
                  <c:v>7.9299999999999995E-3</c:v>
                </c:pt>
                <c:pt idx="383">
                  <c:v>7.980000000000001E-3</c:v>
                </c:pt>
                <c:pt idx="384">
                  <c:v>7.8799999999999999E-3</c:v>
                </c:pt>
                <c:pt idx="385">
                  <c:v>8.4200000000000004E-3</c:v>
                </c:pt>
                <c:pt idx="386">
                  <c:v>8.6499999999999997E-3</c:v>
                </c:pt>
                <c:pt idx="387">
                  <c:v>8.539999999999999E-3</c:v>
                </c:pt>
                <c:pt idx="388">
                  <c:v>8.6700000000000006E-3</c:v>
                </c:pt>
                <c:pt idx="389">
                  <c:v>8.3400000000000002E-3</c:v>
                </c:pt>
                <c:pt idx="390">
                  <c:v>8.7100000000000007E-3</c:v>
                </c:pt>
                <c:pt idx="391">
                  <c:v>8.7100000000000007E-3</c:v>
                </c:pt>
                <c:pt idx="392">
                  <c:v>8.4799999999999997E-3</c:v>
                </c:pt>
                <c:pt idx="393">
                  <c:v>8.3400000000000002E-3</c:v>
                </c:pt>
                <c:pt idx="394">
                  <c:v>8.0700000000000008E-3</c:v>
                </c:pt>
                <c:pt idx="395">
                  <c:v>7.5300000000000002E-3</c:v>
                </c:pt>
                <c:pt idx="396">
                  <c:v>7.1799999999999998E-3</c:v>
                </c:pt>
                <c:pt idx="397">
                  <c:v>6.9799999999999992E-3</c:v>
                </c:pt>
                <c:pt idx="398">
                  <c:v>6.62E-3</c:v>
                </c:pt>
                <c:pt idx="399">
                  <c:v>7.0399999999999994E-3</c:v>
                </c:pt>
                <c:pt idx="400">
                  <c:v>6.7300000000000007E-3</c:v>
                </c:pt>
                <c:pt idx="401">
                  <c:v>6.9899999999999997E-3</c:v>
                </c:pt>
                <c:pt idx="402">
                  <c:v>6.7700000000000008E-3</c:v>
                </c:pt>
                <c:pt idx="403">
                  <c:v>7.43E-3</c:v>
                </c:pt>
                <c:pt idx="404">
                  <c:v>7.2099999999999994E-3</c:v>
                </c:pt>
                <c:pt idx="405">
                  <c:v>8.2500000000000004E-3</c:v>
                </c:pt>
                <c:pt idx="406">
                  <c:v>8.3599999999999994E-3</c:v>
                </c:pt>
                <c:pt idx="407">
                  <c:v>8.26E-3</c:v>
                </c:pt>
                <c:pt idx="408">
                  <c:v>8.3599999999999994E-3</c:v>
                </c:pt>
                <c:pt idx="409">
                  <c:v>8.4799999999999997E-3</c:v>
                </c:pt>
                <c:pt idx="410">
                  <c:v>8.9099999999999995E-3</c:v>
                </c:pt>
                <c:pt idx="411">
                  <c:v>8.3899999999999999E-3</c:v>
                </c:pt>
                <c:pt idx="412">
                  <c:v>7.7200000000000003E-3</c:v>
                </c:pt>
                <c:pt idx="413">
                  <c:v>7.2699999999999996E-3</c:v>
                </c:pt>
                <c:pt idx="414">
                  <c:v>7.2899999999999996E-3</c:v>
                </c:pt>
                <c:pt idx="415">
                  <c:v>7.0999999999999995E-3</c:v>
                </c:pt>
                <c:pt idx="416">
                  <c:v>7.0999999999999995E-3</c:v>
                </c:pt>
                <c:pt idx="417">
                  <c:v>7.0599999999999994E-3</c:v>
                </c:pt>
                <c:pt idx="418">
                  <c:v>7.11E-3</c:v>
                </c:pt>
                <c:pt idx="419">
                  <c:v>7.0799999999999995E-3</c:v>
                </c:pt>
                <c:pt idx="420">
                  <c:v>7.2099999999999994E-3</c:v>
                </c:pt>
                <c:pt idx="421">
                  <c:v>7.3800000000000003E-3</c:v>
                </c:pt>
                <c:pt idx="422">
                  <c:v>7.1699999999999993E-3</c:v>
                </c:pt>
                <c:pt idx="423">
                  <c:v>6.9999999999999993E-3</c:v>
                </c:pt>
                <c:pt idx="424">
                  <c:v>6.7000000000000002E-3</c:v>
                </c:pt>
                <c:pt idx="425">
                  <c:v>6.5900000000000004E-3</c:v>
                </c:pt>
                <c:pt idx="426">
                  <c:v>6.3499999999999997E-3</c:v>
                </c:pt>
                <c:pt idx="427">
                  <c:v>6.4900000000000001E-3</c:v>
                </c:pt>
                <c:pt idx="428">
                  <c:v>6.4099999999999999E-3</c:v>
                </c:pt>
                <c:pt idx="429">
                  <c:v>6.3899999999999998E-3</c:v>
                </c:pt>
                <c:pt idx="430">
                  <c:v>6.4600000000000005E-3</c:v>
                </c:pt>
                <c:pt idx="431">
                  <c:v>6.5400000000000007E-3</c:v>
                </c:pt>
                <c:pt idx="432">
                  <c:v>6.5100000000000002E-3</c:v>
                </c:pt>
                <c:pt idx="433">
                  <c:v>6.3800000000000003E-3</c:v>
                </c:pt>
                <c:pt idx="434">
                  <c:v>6.2300000000000003E-3</c:v>
                </c:pt>
                <c:pt idx="435">
                  <c:v>6.6E-3</c:v>
                </c:pt>
                <c:pt idx="436">
                  <c:v>6.3499999999999997E-3</c:v>
                </c:pt>
                <c:pt idx="437">
                  <c:v>6.28E-3</c:v>
                </c:pt>
                <c:pt idx="438">
                  <c:v>6.3099999999999996E-3</c:v>
                </c:pt>
                <c:pt idx="439">
                  <c:v>6.7700000000000008E-3</c:v>
                </c:pt>
                <c:pt idx="440">
                  <c:v>7.0899999999999999E-3</c:v>
                </c:pt>
                <c:pt idx="441">
                  <c:v>6.9699999999999996E-3</c:v>
                </c:pt>
                <c:pt idx="442">
                  <c:v>6.8899999999999994E-3</c:v>
                </c:pt>
                <c:pt idx="443">
                  <c:v>7.0399999999999994E-3</c:v>
                </c:pt>
                <c:pt idx="444">
                  <c:v>7.0899999999999999E-3</c:v>
                </c:pt>
                <c:pt idx="445">
                  <c:v>7.5599999999999999E-3</c:v>
                </c:pt>
                <c:pt idx="446">
                  <c:v>7.3400000000000002E-3</c:v>
                </c:pt>
                <c:pt idx="447">
                  <c:v>7.8900000000000012E-3</c:v>
                </c:pt>
                <c:pt idx="448">
                  <c:v>7.8799999999999999E-3</c:v>
                </c:pt>
                <c:pt idx="449">
                  <c:v>7.3899999999999999E-3</c:v>
                </c:pt>
                <c:pt idx="450">
                  <c:v>7.4000000000000003E-3</c:v>
                </c:pt>
                <c:pt idx="451">
                  <c:v>7.1399999999999996E-3</c:v>
                </c:pt>
                <c:pt idx="452">
                  <c:v>7.3400000000000002E-3</c:v>
                </c:pt>
                <c:pt idx="453">
                  <c:v>7.3299999999999997E-3</c:v>
                </c:pt>
                <c:pt idx="454">
                  <c:v>7.0899999999999999E-3</c:v>
                </c:pt>
                <c:pt idx="455">
                  <c:v>6.7300000000000007E-3</c:v>
                </c:pt>
                <c:pt idx="456">
                  <c:v>6.8600000000000006E-3</c:v>
                </c:pt>
                <c:pt idx="457">
                  <c:v>6.8600000000000006E-3</c:v>
                </c:pt>
                <c:pt idx="458">
                  <c:v>6.6300000000000005E-3</c:v>
                </c:pt>
                <c:pt idx="459">
                  <c:v>6.7500000000000008E-3</c:v>
                </c:pt>
                <c:pt idx="460">
                  <c:v>6.6300000000000005E-3</c:v>
                </c:pt>
                <c:pt idx="461">
                  <c:v>6.5700000000000003E-3</c:v>
                </c:pt>
                <c:pt idx="462">
                  <c:v>6.7400000000000003E-3</c:v>
                </c:pt>
                <c:pt idx="463">
                  <c:v>6.9799999999999992E-3</c:v>
                </c:pt>
                <c:pt idx="464">
                  <c:v>6.8700000000000002E-3</c:v>
                </c:pt>
                <c:pt idx="465">
                  <c:v>6.8700000000000002E-3</c:v>
                </c:pt>
                <c:pt idx="466">
                  <c:v>7.1699999999999993E-3</c:v>
                </c:pt>
                <c:pt idx="467">
                  <c:v>7.2199999999999999E-3</c:v>
                </c:pt>
                <c:pt idx="468">
                  <c:v>7.3699999999999998E-3</c:v>
                </c:pt>
                <c:pt idx="469">
                  <c:v>6.9699999999999996E-3</c:v>
                </c:pt>
                <c:pt idx="470">
                  <c:v>6.9099999999999995E-3</c:v>
                </c:pt>
                <c:pt idx="471">
                  <c:v>6.9299999999999995E-3</c:v>
                </c:pt>
                <c:pt idx="472">
                  <c:v>6.9099999999999995E-3</c:v>
                </c:pt>
                <c:pt idx="473">
                  <c:v>7.2499999999999995E-3</c:v>
                </c:pt>
                <c:pt idx="474">
                  <c:v>6.9999999999999993E-3</c:v>
                </c:pt>
                <c:pt idx="475">
                  <c:v>7.2099999999999994E-3</c:v>
                </c:pt>
                <c:pt idx="476">
                  <c:v>7.1300000000000001E-3</c:v>
                </c:pt>
                <c:pt idx="477">
                  <c:v>7.3800000000000003E-3</c:v>
                </c:pt>
                <c:pt idx="478">
                  <c:v>7.1799999999999998E-3</c:v>
                </c:pt>
                <c:pt idx="479">
                  <c:v>7.3299999999999997E-3</c:v>
                </c:pt>
                <c:pt idx="480">
                  <c:v>7.6899999999999998E-3</c:v>
                </c:pt>
                <c:pt idx="481">
                  <c:v>7.1899999999999993E-3</c:v>
                </c:pt>
                <c:pt idx="482">
                  <c:v>7.7299999999999999E-3</c:v>
                </c:pt>
                <c:pt idx="483">
                  <c:v>7.9299999999999995E-3</c:v>
                </c:pt>
                <c:pt idx="484">
                  <c:v>8.0499999999999999E-3</c:v>
                </c:pt>
                <c:pt idx="485">
                  <c:v>7.9500000000000005E-3</c:v>
                </c:pt>
                <c:pt idx="486">
                  <c:v>7.8000000000000005E-3</c:v>
                </c:pt>
                <c:pt idx="487">
                  <c:v>8.2899999999999988E-3</c:v>
                </c:pt>
                <c:pt idx="488">
                  <c:v>8.6599999999999993E-3</c:v>
                </c:pt>
                <c:pt idx="489">
                  <c:v>8.5100000000000002E-3</c:v>
                </c:pt>
                <c:pt idx="490">
                  <c:v>8.4499999999999992E-3</c:v>
                </c:pt>
                <c:pt idx="491">
                  <c:v>8.1000000000000013E-3</c:v>
                </c:pt>
                <c:pt idx="492">
                  <c:v>8.2199999999999999E-3</c:v>
                </c:pt>
                <c:pt idx="493">
                  <c:v>7.8000000000000005E-3</c:v>
                </c:pt>
                <c:pt idx="494">
                  <c:v>8.1700000000000002E-3</c:v>
                </c:pt>
                <c:pt idx="495">
                  <c:v>8.7500000000000008E-3</c:v>
                </c:pt>
                <c:pt idx="496">
                  <c:v>8.9700000000000005E-3</c:v>
                </c:pt>
                <c:pt idx="497">
                  <c:v>8.8500000000000002E-3</c:v>
                </c:pt>
                <c:pt idx="498">
                  <c:v>8.8500000000000002E-3</c:v>
                </c:pt>
                <c:pt idx="499">
                  <c:v>9.0399999999999994E-3</c:v>
                </c:pt>
                <c:pt idx="500">
                  <c:v>8.8000000000000005E-3</c:v>
                </c:pt>
                <c:pt idx="501">
                  <c:v>8.7200000000000003E-3</c:v>
                </c:pt>
                <c:pt idx="502">
                  <c:v>8.6700000000000006E-3</c:v>
                </c:pt>
                <c:pt idx="503">
                  <c:v>8.4399999999999996E-3</c:v>
                </c:pt>
                <c:pt idx="504">
                  <c:v>8.199999999999999E-3</c:v>
                </c:pt>
                <c:pt idx="505">
                  <c:v>8.2299999999999995E-3</c:v>
                </c:pt>
                <c:pt idx="506">
                  <c:v>8.2799999999999992E-3</c:v>
                </c:pt>
                <c:pt idx="507">
                  <c:v>8.2500000000000004E-3</c:v>
                </c:pt>
                <c:pt idx="508">
                  <c:v>7.8500000000000011E-3</c:v>
                </c:pt>
                <c:pt idx="509">
                  <c:v>7.7099999999999998E-3</c:v>
                </c:pt>
                <c:pt idx="510">
                  <c:v>7.7000000000000002E-3</c:v>
                </c:pt>
                <c:pt idx="511">
                  <c:v>7.3000000000000001E-3</c:v>
                </c:pt>
                <c:pt idx="512">
                  <c:v>7.4599999999999996E-3</c:v>
                </c:pt>
                <c:pt idx="513">
                  <c:v>7.43E-3</c:v>
                </c:pt>
                <c:pt idx="514">
                  <c:v>7.5599999999999999E-3</c:v>
                </c:pt>
                <c:pt idx="515">
                  <c:v>7.5700000000000003E-3</c:v>
                </c:pt>
                <c:pt idx="516">
                  <c:v>7.9100000000000004E-3</c:v>
                </c:pt>
                <c:pt idx="517">
                  <c:v>7.9400000000000009E-3</c:v>
                </c:pt>
                <c:pt idx="518">
                  <c:v>8.0300000000000007E-3</c:v>
                </c:pt>
                <c:pt idx="519">
                  <c:v>8.09E-3</c:v>
                </c:pt>
                <c:pt idx="520">
                  <c:v>8.2500000000000004E-3</c:v>
                </c:pt>
                <c:pt idx="521">
                  <c:v>7.9100000000000004E-3</c:v>
                </c:pt>
                <c:pt idx="522">
                  <c:v>7.9000000000000008E-3</c:v>
                </c:pt>
                <c:pt idx="523">
                  <c:v>7.7600000000000004E-3</c:v>
                </c:pt>
                <c:pt idx="524">
                  <c:v>7.8700000000000003E-3</c:v>
                </c:pt>
                <c:pt idx="525">
                  <c:v>7.8000000000000005E-3</c:v>
                </c:pt>
                <c:pt idx="526">
                  <c:v>7.5599999999999999E-3</c:v>
                </c:pt>
                <c:pt idx="527">
                  <c:v>7.6600000000000001E-3</c:v>
                </c:pt>
                <c:pt idx="528">
                  <c:v>7.8500000000000011E-3</c:v>
                </c:pt>
                <c:pt idx="529">
                  <c:v>7.5700000000000003E-3</c:v>
                </c:pt>
                <c:pt idx="530">
                  <c:v>7.6500000000000005E-3</c:v>
                </c:pt>
                <c:pt idx="531">
                  <c:v>7.4900000000000001E-3</c:v>
                </c:pt>
                <c:pt idx="532">
                  <c:v>7.2299999999999994E-3</c:v>
                </c:pt>
                <c:pt idx="533">
                  <c:v>7.3800000000000003E-3</c:v>
                </c:pt>
                <c:pt idx="534">
                  <c:v>7.2699999999999996E-3</c:v>
                </c:pt>
                <c:pt idx="535">
                  <c:v>7.2899999999999996E-3</c:v>
                </c:pt>
                <c:pt idx="536">
                  <c:v>6.9899999999999997E-3</c:v>
                </c:pt>
                <c:pt idx="537">
                  <c:v>6.8500000000000002E-3</c:v>
                </c:pt>
                <c:pt idx="538">
                  <c:v>6.9199999999999991E-3</c:v>
                </c:pt>
                <c:pt idx="539">
                  <c:v>6.6900000000000006E-3</c:v>
                </c:pt>
                <c:pt idx="540">
                  <c:v>6.8300000000000001E-3</c:v>
                </c:pt>
                <c:pt idx="541">
                  <c:v>6.5900000000000004E-3</c:v>
                </c:pt>
                <c:pt idx="542">
                  <c:v>6.8600000000000006E-3</c:v>
                </c:pt>
                <c:pt idx="543">
                  <c:v>6.9299999999999995E-3</c:v>
                </c:pt>
                <c:pt idx="544">
                  <c:v>7.1199999999999996E-3</c:v>
                </c:pt>
                <c:pt idx="545">
                  <c:v>7.3000000000000001E-3</c:v>
                </c:pt>
                <c:pt idx="546">
                  <c:v>7.3800000000000003E-3</c:v>
                </c:pt>
                <c:pt idx="547">
                  <c:v>7.11E-3</c:v>
                </c:pt>
                <c:pt idx="548">
                  <c:v>7.3499999999999998E-3</c:v>
                </c:pt>
                <c:pt idx="549">
                  <c:v>7.1399999999999996E-3</c:v>
                </c:pt>
                <c:pt idx="550">
                  <c:v>7.0699999999999999E-3</c:v>
                </c:pt>
                <c:pt idx="551">
                  <c:v>6.7700000000000008E-3</c:v>
                </c:pt>
                <c:pt idx="552">
                  <c:v>7.0199999999999993E-3</c:v>
                </c:pt>
                <c:pt idx="553">
                  <c:v>6.9599999999999992E-3</c:v>
                </c:pt>
                <c:pt idx="554">
                  <c:v>6.9199999999999991E-3</c:v>
                </c:pt>
                <c:pt idx="555">
                  <c:v>7.0999999999999995E-3</c:v>
                </c:pt>
                <c:pt idx="556">
                  <c:v>7.0999999999999995E-3</c:v>
                </c:pt>
                <c:pt idx="557">
                  <c:v>7.0499999999999998E-3</c:v>
                </c:pt>
                <c:pt idx="558">
                  <c:v>6.5599999999999999E-3</c:v>
                </c:pt>
                <c:pt idx="559">
                  <c:v>6.5599999999999999E-3</c:v>
                </c:pt>
                <c:pt idx="560">
                  <c:v>6.9499999999999996E-3</c:v>
                </c:pt>
                <c:pt idx="561">
                  <c:v>7.2199999999999999E-3</c:v>
                </c:pt>
                <c:pt idx="562">
                  <c:v>7.3699999999999998E-3</c:v>
                </c:pt>
                <c:pt idx="563">
                  <c:v>7.1300000000000001E-3</c:v>
                </c:pt>
                <c:pt idx="564">
                  <c:v>6.7700000000000008E-3</c:v>
                </c:pt>
                <c:pt idx="565">
                  <c:v>6.6400000000000001E-3</c:v>
                </c:pt>
                <c:pt idx="566">
                  <c:v>6.4200000000000004E-3</c:v>
                </c:pt>
                <c:pt idx="567">
                  <c:v>6.2399999999999999E-3</c:v>
                </c:pt>
                <c:pt idx="568">
                  <c:v>6.3400000000000001E-3</c:v>
                </c:pt>
                <c:pt idx="569">
                  <c:v>6.4700000000000001E-3</c:v>
                </c:pt>
                <c:pt idx="570">
                  <c:v>6.5900000000000004E-3</c:v>
                </c:pt>
                <c:pt idx="571">
                  <c:v>6.6100000000000004E-3</c:v>
                </c:pt>
                <c:pt idx="572">
                  <c:v>6.43E-3</c:v>
                </c:pt>
                <c:pt idx="573">
                  <c:v>6.3499999999999997E-3</c:v>
                </c:pt>
                <c:pt idx="574">
                  <c:v>5.8499999999999993E-3</c:v>
                </c:pt>
                <c:pt idx="575">
                  <c:v>6.0000000000000001E-3</c:v>
                </c:pt>
                <c:pt idx="576">
                  <c:v>6.0799999999999995E-3</c:v>
                </c:pt>
                <c:pt idx="577">
                  <c:v>6.0999999999999995E-3</c:v>
                </c:pt>
                <c:pt idx="578">
                  <c:v>5.9499999999999996E-3</c:v>
                </c:pt>
                <c:pt idx="579">
                  <c:v>5.5800000000000008E-3</c:v>
                </c:pt>
                <c:pt idx="580">
                  <c:v>5.7199999999999994E-3</c:v>
                </c:pt>
                <c:pt idx="581">
                  <c:v>5.8399999999999997E-3</c:v>
                </c:pt>
                <c:pt idx="582">
                  <c:v>5.79E-3</c:v>
                </c:pt>
                <c:pt idx="583">
                  <c:v>5.7799999999999995E-3</c:v>
                </c:pt>
                <c:pt idx="584">
                  <c:v>5.5400000000000007E-3</c:v>
                </c:pt>
                <c:pt idx="585">
                  <c:v>5.3900000000000007E-3</c:v>
                </c:pt>
                <c:pt idx="586">
                  <c:v>5.7099999999999998E-3</c:v>
                </c:pt>
                <c:pt idx="587">
                  <c:v>5.6599999999999992E-3</c:v>
                </c:pt>
                <c:pt idx="588">
                  <c:v>5.5300000000000002E-3</c:v>
                </c:pt>
                <c:pt idx="589">
                  <c:v>5.28E-3</c:v>
                </c:pt>
                <c:pt idx="590">
                  <c:v>5.3700000000000006E-3</c:v>
                </c:pt>
                <c:pt idx="591">
                  <c:v>5.3600000000000002E-3</c:v>
                </c:pt>
                <c:pt idx="592">
                  <c:v>5.4600000000000004E-3</c:v>
                </c:pt>
                <c:pt idx="593">
                  <c:v>5.3300000000000005E-3</c:v>
                </c:pt>
                <c:pt idx="594">
                  <c:v>5.28E-3</c:v>
                </c:pt>
                <c:pt idx="595">
                  <c:v>5.4300000000000008E-3</c:v>
                </c:pt>
                <c:pt idx="596">
                  <c:v>5.1600000000000005E-3</c:v>
                </c:pt>
                <c:pt idx="597">
                  <c:v>5.2500000000000003E-3</c:v>
                </c:pt>
                <c:pt idx="598">
                  <c:v>5.2399999999999999E-3</c:v>
                </c:pt>
                <c:pt idx="599">
                  <c:v>5.5000000000000005E-3</c:v>
                </c:pt>
                <c:pt idx="600">
                  <c:v>5.7499999999999999E-3</c:v>
                </c:pt>
                <c:pt idx="601">
                  <c:v>5.8199999999999997E-3</c:v>
                </c:pt>
                <c:pt idx="602">
                  <c:v>5.5500000000000002E-3</c:v>
                </c:pt>
                <c:pt idx="603">
                  <c:v>5.6000000000000008E-3</c:v>
                </c:pt>
                <c:pt idx="604">
                  <c:v>5.1200000000000004E-3</c:v>
                </c:pt>
                <c:pt idx="605">
                  <c:v>4.2300000000000003E-3</c:v>
                </c:pt>
                <c:pt idx="606">
                  <c:v>4.0999999999999995E-3</c:v>
                </c:pt>
                <c:pt idx="607">
                  <c:v>4.7299999999999998E-3</c:v>
                </c:pt>
                <c:pt idx="608">
                  <c:v>4.7599999999999995E-3</c:v>
                </c:pt>
                <c:pt idx="609">
                  <c:v>4.6899999999999997E-3</c:v>
                </c:pt>
              </c:numCache>
            </c:numRef>
          </c:val>
          <c:smooth val="0"/>
          <c:extLst>
            <c:ext xmlns:c16="http://schemas.microsoft.com/office/drawing/2014/chart" uri="{C3380CC4-5D6E-409C-BE32-E72D297353CC}">
              <c16:uniqueId val="{00000003-A02F-4363-9208-0108760FF7FB}"/>
            </c:ext>
          </c:extLst>
        </c:ser>
        <c:ser>
          <c:idx val="4"/>
          <c:order val="4"/>
          <c:tx>
            <c:v>USA</c:v>
          </c:tx>
          <c:spPr>
            <a:ln w="28575" cap="rnd">
              <a:solidFill>
                <a:srgbClr val="2F5496"/>
              </a:solidFill>
              <a:round/>
            </a:ln>
            <a:effectLst/>
          </c:spPr>
          <c:marker>
            <c:symbol val="none"/>
          </c:marker>
          <c:cat>
            <c:numRef>
              <c:f>'German Bund'!$A$273:$A$879</c:f>
              <c:numCache>
                <c:formatCode>d\-mmm\-yy</c:formatCode>
                <c:ptCount val="60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42812</c:v>
                </c:pt>
                <c:pt idx="56">
                  <c:v>42814</c:v>
                </c:pt>
                <c:pt idx="57">
                  <c:v>42815</c:v>
                </c:pt>
                <c:pt idx="58">
                  <c:v>42816</c:v>
                </c:pt>
                <c:pt idx="59">
                  <c:v>42817</c:v>
                </c:pt>
                <c:pt idx="60">
                  <c:v>42818</c:v>
                </c:pt>
                <c:pt idx="61">
                  <c:v>42820</c:v>
                </c:pt>
                <c:pt idx="62">
                  <c:v>42821</c:v>
                </c:pt>
                <c:pt idx="63">
                  <c:v>42822</c:v>
                </c:pt>
                <c:pt idx="64">
                  <c:v>42823</c:v>
                </c:pt>
                <c:pt idx="65">
                  <c:v>42824</c:v>
                </c:pt>
                <c:pt idx="66">
                  <c:v>42825</c:v>
                </c:pt>
                <c:pt idx="67">
                  <c:v>42828</c:v>
                </c:pt>
                <c:pt idx="68">
                  <c:v>42829</c:v>
                </c:pt>
                <c:pt idx="69">
                  <c:v>42830</c:v>
                </c:pt>
                <c:pt idx="70">
                  <c:v>42831</c:v>
                </c:pt>
                <c:pt idx="71">
                  <c:v>42832</c:v>
                </c:pt>
                <c:pt idx="72">
                  <c:v>42835</c:v>
                </c:pt>
                <c:pt idx="73">
                  <c:v>42836</c:v>
                </c:pt>
                <c:pt idx="74">
                  <c:v>42837</c:v>
                </c:pt>
                <c:pt idx="75">
                  <c:v>42838</c:v>
                </c:pt>
                <c:pt idx="76">
                  <c:v>42839</c:v>
                </c:pt>
                <c:pt idx="77">
                  <c:v>42842</c:v>
                </c:pt>
                <c:pt idx="78">
                  <c:v>42843</c:v>
                </c:pt>
                <c:pt idx="79">
                  <c:v>42844</c:v>
                </c:pt>
                <c:pt idx="80">
                  <c:v>42845</c:v>
                </c:pt>
                <c:pt idx="81">
                  <c:v>42846</c:v>
                </c:pt>
                <c:pt idx="82">
                  <c:v>42847</c:v>
                </c:pt>
                <c:pt idx="83">
                  <c:v>42849</c:v>
                </c:pt>
                <c:pt idx="84">
                  <c:v>42850</c:v>
                </c:pt>
                <c:pt idx="85">
                  <c:v>42851</c:v>
                </c:pt>
                <c:pt idx="86">
                  <c:v>42852</c:v>
                </c:pt>
                <c:pt idx="87">
                  <c:v>42853</c:v>
                </c:pt>
                <c:pt idx="88">
                  <c:v>42856</c:v>
                </c:pt>
                <c:pt idx="89">
                  <c:v>42857</c:v>
                </c:pt>
                <c:pt idx="90">
                  <c:v>42858</c:v>
                </c:pt>
                <c:pt idx="91">
                  <c:v>42859</c:v>
                </c:pt>
                <c:pt idx="92">
                  <c:v>42860</c:v>
                </c:pt>
                <c:pt idx="93">
                  <c:v>42862</c:v>
                </c:pt>
                <c:pt idx="94">
                  <c:v>42863</c:v>
                </c:pt>
                <c:pt idx="95">
                  <c:v>42864</c:v>
                </c:pt>
                <c:pt idx="96">
                  <c:v>42865</c:v>
                </c:pt>
                <c:pt idx="97">
                  <c:v>42866</c:v>
                </c:pt>
                <c:pt idx="98">
                  <c:v>42867</c:v>
                </c:pt>
                <c:pt idx="99">
                  <c:v>42870</c:v>
                </c:pt>
                <c:pt idx="100">
                  <c:v>42871</c:v>
                </c:pt>
                <c:pt idx="101">
                  <c:v>42872</c:v>
                </c:pt>
                <c:pt idx="102">
                  <c:v>42873</c:v>
                </c:pt>
                <c:pt idx="103">
                  <c:v>42874</c:v>
                </c:pt>
                <c:pt idx="104">
                  <c:v>42877</c:v>
                </c:pt>
                <c:pt idx="105">
                  <c:v>42878</c:v>
                </c:pt>
                <c:pt idx="106">
                  <c:v>42879</c:v>
                </c:pt>
                <c:pt idx="107">
                  <c:v>42880</c:v>
                </c:pt>
                <c:pt idx="108">
                  <c:v>42881</c:v>
                </c:pt>
                <c:pt idx="109">
                  <c:v>42884</c:v>
                </c:pt>
                <c:pt idx="110">
                  <c:v>42885</c:v>
                </c:pt>
                <c:pt idx="111">
                  <c:v>42886</c:v>
                </c:pt>
                <c:pt idx="112">
                  <c:v>42887</c:v>
                </c:pt>
                <c:pt idx="113">
                  <c:v>42888</c:v>
                </c:pt>
                <c:pt idx="114">
                  <c:v>42891</c:v>
                </c:pt>
                <c:pt idx="115">
                  <c:v>42892</c:v>
                </c:pt>
                <c:pt idx="116">
                  <c:v>42893</c:v>
                </c:pt>
                <c:pt idx="117">
                  <c:v>42894</c:v>
                </c:pt>
                <c:pt idx="118">
                  <c:v>42895</c:v>
                </c:pt>
                <c:pt idx="119">
                  <c:v>42898</c:v>
                </c:pt>
                <c:pt idx="120">
                  <c:v>42899</c:v>
                </c:pt>
                <c:pt idx="121">
                  <c:v>42900</c:v>
                </c:pt>
                <c:pt idx="122">
                  <c:v>42901</c:v>
                </c:pt>
                <c:pt idx="123">
                  <c:v>42902</c:v>
                </c:pt>
                <c:pt idx="124">
                  <c:v>42903</c:v>
                </c:pt>
                <c:pt idx="125">
                  <c:v>42904</c:v>
                </c:pt>
                <c:pt idx="126">
                  <c:v>42905</c:v>
                </c:pt>
                <c:pt idx="127">
                  <c:v>42906</c:v>
                </c:pt>
                <c:pt idx="128">
                  <c:v>42907</c:v>
                </c:pt>
                <c:pt idx="129">
                  <c:v>42908</c:v>
                </c:pt>
                <c:pt idx="130">
                  <c:v>42909</c:v>
                </c:pt>
                <c:pt idx="131">
                  <c:v>42911</c:v>
                </c:pt>
                <c:pt idx="132">
                  <c:v>42912</c:v>
                </c:pt>
                <c:pt idx="133">
                  <c:v>42913</c:v>
                </c:pt>
                <c:pt idx="134">
                  <c:v>42914</c:v>
                </c:pt>
                <c:pt idx="135">
                  <c:v>42915</c:v>
                </c:pt>
                <c:pt idx="136">
                  <c:v>42916</c:v>
                </c:pt>
                <c:pt idx="137">
                  <c:v>42917</c:v>
                </c:pt>
                <c:pt idx="138">
                  <c:v>42918</c:v>
                </c:pt>
                <c:pt idx="139">
                  <c:v>42919</c:v>
                </c:pt>
                <c:pt idx="140">
                  <c:v>42920</c:v>
                </c:pt>
                <c:pt idx="141">
                  <c:v>42921</c:v>
                </c:pt>
                <c:pt idx="142">
                  <c:v>42922</c:v>
                </c:pt>
                <c:pt idx="143">
                  <c:v>42923</c:v>
                </c:pt>
                <c:pt idx="144">
                  <c:v>42924</c:v>
                </c:pt>
                <c:pt idx="145">
                  <c:v>42926</c:v>
                </c:pt>
                <c:pt idx="146">
                  <c:v>42927</c:v>
                </c:pt>
                <c:pt idx="147">
                  <c:v>42928</c:v>
                </c:pt>
                <c:pt idx="148">
                  <c:v>42929</c:v>
                </c:pt>
                <c:pt idx="149">
                  <c:v>42930</c:v>
                </c:pt>
                <c:pt idx="150">
                  <c:v>42932</c:v>
                </c:pt>
                <c:pt idx="151">
                  <c:v>42933</c:v>
                </c:pt>
                <c:pt idx="152">
                  <c:v>42934</c:v>
                </c:pt>
                <c:pt idx="153">
                  <c:v>42935</c:v>
                </c:pt>
                <c:pt idx="154">
                  <c:v>42936</c:v>
                </c:pt>
                <c:pt idx="155">
                  <c:v>42937</c:v>
                </c:pt>
                <c:pt idx="156">
                  <c:v>42940</c:v>
                </c:pt>
                <c:pt idx="157">
                  <c:v>42941</c:v>
                </c:pt>
                <c:pt idx="158">
                  <c:v>42942</c:v>
                </c:pt>
                <c:pt idx="159">
                  <c:v>42943</c:v>
                </c:pt>
                <c:pt idx="160">
                  <c:v>42944</c:v>
                </c:pt>
                <c:pt idx="161">
                  <c:v>42947</c:v>
                </c:pt>
                <c:pt idx="162">
                  <c:v>42948</c:v>
                </c:pt>
                <c:pt idx="163">
                  <c:v>42949</c:v>
                </c:pt>
                <c:pt idx="164">
                  <c:v>42950</c:v>
                </c:pt>
                <c:pt idx="165">
                  <c:v>42951</c:v>
                </c:pt>
                <c:pt idx="166">
                  <c:v>42953</c:v>
                </c:pt>
                <c:pt idx="167">
                  <c:v>42954</c:v>
                </c:pt>
                <c:pt idx="168">
                  <c:v>42955</c:v>
                </c:pt>
                <c:pt idx="169">
                  <c:v>42956</c:v>
                </c:pt>
                <c:pt idx="170">
                  <c:v>42957</c:v>
                </c:pt>
                <c:pt idx="171">
                  <c:v>42958</c:v>
                </c:pt>
                <c:pt idx="172">
                  <c:v>42961</c:v>
                </c:pt>
                <c:pt idx="173">
                  <c:v>42962</c:v>
                </c:pt>
                <c:pt idx="174">
                  <c:v>42963</c:v>
                </c:pt>
                <c:pt idx="175">
                  <c:v>42964</c:v>
                </c:pt>
                <c:pt idx="176">
                  <c:v>42965</c:v>
                </c:pt>
                <c:pt idx="177">
                  <c:v>42968</c:v>
                </c:pt>
                <c:pt idx="178">
                  <c:v>42969</c:v>
                </c:pt>
                <c:pt idx="179">
                  <c:v>42970</c:v>
                </c:pt>
                <c:pt idx="180">
                  <c:v>42971</c:v>
                </c:pt>
                <c:pt idx="181">
                  <c:v>42972</c:v>
                </c:pt>
                <c:pt idx="182">
                  <c:v>42975</c:v>
                </c:pt>
                <c:pt idx="183">
                  <c:v>42976</c:v>
                </c:pt>
                <c:pt idx="184">
                  <c:v>42977</c:v>
                </c:pt>
                <c:pt idx="185">
                  <c:v>42978</c:v>
                </c:pt>
                <c:pt idx="186">
                  <c:v>42979</c:v>
                </c:pt>
                <c:pt idx="187">
                  <c:v>42982</c:v>
                </c:pt>
                <c:pt idx="188">
                  <c:v>42983</c:v>
                </c:pt>
                <c:pt idx="189">
                  <c:v>42984</c:v>
                </c:pt>
                <c:pt idx="190">
                  <c:v>42985</c:v>
                </c:pt>
                <c:pt idx="191">
                  <c:v>42986</c:v>
                </c:pt>
                <c:pt idx="192">
                  <c:v>42989</c:v>
                </c:pt>
                <c:pt idx="193">
                  <c:v>42990</c:v>
                </c:pt>
                <c:pt idx="194">
                  <c:v>42991</c:v>
                </c:pt>
                <c:pt idx="195">
                  <c:v>42992</c:v>
                </c:pt>
                <c:pt idx="196">
                  <c:v>42993</c:v>
                </c:pt>
                <c:pt idx="197">
                  <c:v>42996</c:v>
                </c:pt>
                <c:pt idx="198">
                  <c:v>42997</c:v>
                </c:pt>
                <c:pt idx="199">
                  <c:v>42998</c:v>
                </c:pt>
                <c:pt idx="200">
                  <c:v>42999</c:v>
                </c:pt>
                <c:pt idx="201">
                  <c:v>43000</c:v>
                </c:pt>
                <c:pt idx="202">
                  <c:v>43003</c:v>
                </c:pt>
                <c:pt idx="203">
                  <c:v>43004</c:v>
                </c:pt>
                <c:pt idx="204">
                  <c:v>43005</c:v>
                </c:pt>
                <c:pt idx="205">
                  <c:v>43006</c:v>
                </c:pt>
                <c:pt idx="206">
                  <c:v>43007</c:v>
                </c:pt>
                <c:pt idx="207">
                  <c:v>43010</c:v>
                </c:pt>
                <c:pt idx="208">
                  <c:v>43011</c:v>
                </c:pt>
                <c:pt idx="209">
                  <c:v>43012</c:v>
                </c:pt>
                <c:pt idx="210">
                  <c:v>43013</c:v>
                </c:pt>
                <c:pt idx="211">
                  <c:v>43014</c:v>
                </c:pt>
                <c:pt idx="212">
                  <c:v>43017</c:v>
                </c:pt>
                <c:pt idx="213">
                  <c:v>43018</c:v>
                </c:pt>
                <c:pt idx="214">
                  <c:v>43019</c:v>
                </c:pt>
                <c:pt idx="215">
                  <c:v>43020</c:v>
                </c:pt>
                <c:pt idx="216">
                  <c:v>43021</c:v>
                </c:pt>
                <c:pt idx="217">
                  <c:v>43024</c:v>
                </c:pt>
                <c:pt idx="218">
                  <c:v>43025</c:v>
                </c:pt>
                <c:pt idx="219">
                  <c:v>43026</c:v>
                </c:pt>
                <c:pt idx="220">
                  <c:v>43027</c:v>
                </c:pt>
                <c:pt idx="221">
                  <c:v>43028</c:v>
                </c:pt>
                <c:pt idx="222">
                  <c:v>43029</c:v>
                </c:pt>
                <c:pt idx="223">
                  <c:v>43030</c:v>
                </c:pt>
                <c:pt idx="224">
                  <c:v>43031</c:v>
                </c:pt>
                <c:pt idx="225">
                  <c:v>43032</c:v>
                </c:pt>
                <c:pt idx="226">
                  <c:v>43033</c:v>
                </c:pt>
                <c:pt idx="227">
                  <c:v>43034</c:v>
                </c:pt>
                <c:pt idx="228">
                  <c:v>43035</c:v>
                </c:pt>
                <c:pt idx="229">
                  <c:v>43037</c:v>
                </c:pt>
                <c:pt idx="230">
                  <c:v>43038</c:v>
                </c:pt>
                <c:pt idx="231">
                  <c:v>43039</c:v>
                </c:pt>
                <c:pt idx="232">
                  <c:v>43040</c:v>
                </c:pt>
                <c:pt idx="233">
                  <c:v>43041</c:v>
                </c:pt>
                <c:pt idx="234">
                  <c:v>43042</c:v>
                </c:pt>
                <c:pt idx="235">
                  <c:v>43045</c:v>
                </c:pt>
                <c:pt idx="236">
                  <c:v>43046</c:v>
                </c:pt>
                <c:pt idx="237">
                  <c:v>43047</c:v>
                </c:pt>
                <c:pt idx="238">
                  <c:v>43048</c:v>
                </c:pt>
                <c:pt idx="239">
                  <c:v>43049</c:v>
                </c:pt>
                <c:pt idx="240">
                  <c:v>43052</c:v>
                </c:pt>
                <c:pt idx="241">
                  <c:v>43053</c:v>
                </c:pt>
                <c:pt idx="242">
                  <c:v>43054</c:v>
                </c:pt>
                <c:pt idx="243">
                  <c:v>43055</c:v>
                </c:pt>
                <c:pt idx="244">
                  <c:v>43056</c:v>
                </c:pt>
                <c:pt idx="245">
                  <c:v>43059</c:v>
                </c:pt>
                <c:pt idx="246">
                  <c:v>43060</c:v>
                </c:pt>
                <c:pt idx="247">
                  <c:v>43061</c:v>
                </c:pt>
                <c:pt idx="248">
                  <c:v>43062</c:v>
                </c:pt>
                <c:pt idx="249">
                  <c:v>43063</c:v>
                </c:pt>
                <c:pt idx="250">
                  <c:v>43064</c:v>
                </c:pt>
                <c:pt idx="251">
                  <c:v>43066</c:v>
                </c:pt>
                <c:pt idx="252">
                  <c:v>43067</c:v>
                </c:pt>
                <c:pt idx="253">
                  <c:v>43068</c:v>
                </c:pt>
                <c:pt idx="254">
                  <c:v>43069</c:v>
                </c:pt>
                <c:pt idx="255">
                  <c:v>43070</c:v>
                </c:pt>
                <c:pt idx="256">
                  <c:v>43073</c:v>
                </c:pt>
                <c:pt idx="257">
                  <c:v>43074</c:v>
                </c:pt>
                <c:pt idx="258">
                  <c:v>43075</c:v>
                </c:pt>
                <c:pt idx="259">
                  <c:v>43076</c:v>
                </c:pt>
                <c:pt idx="260">
                  <c:v>43077</c:v>
                </c:pt>
                <c:pt idx="261">
                  <c:v>43080</c:v>
                </c:pt>
                <c:pt idx="262">
                  <c:v>43081</c:v>
                </c:pt>
                <c:pt idx="263">
                  <c:v>43082</c:v>
                </c:pt>
                <c:pt idx="264">
                  <c:v>43083</c:v>
                </c:pt>
                <c:pt idx="265">
                  <c:v>43084</c:v>
                </c:pt>
                <c:pt idx="266">
                  <c:v>43085</c:v>
                </c:pt>
                <c:pt idx="267">
                  <c:v>43087</c:v>
                </c:pt>
                <c:pt idx="268">
                  <c:v>43088</c:v>
                </c:pt>
                <c:pt idx="269">
                  <c:v>43089</c:v>
                </c:pt>
                <c:pt idx="270">
                  <c:v>43090</c:v>
                </c:pt>
                <c:pt idx="271">
                  <c:v>43091</c:v>
                </c:pt>
                <c:pt idx="272">
                  <c:v>43094</c:v>
                </c:pt>
                <c:pt idx="273">
                  <c:v>43095</c:v>
                </c:pt>
                <c:pt idx="274">
                  <c:v>43096</c:v>
                </c:pt>
                <c:pt idx="275">
                  <c:v>43097</c:v>
                </c:pt>
                <c:pt idx="276">
                  <c:v>43098</c:v>
                </c:pt>
                <c:pt idx="277">
                  <c:v>43101</c:v>
                </c:pt>
                <c:pt idx="278">
                  <c:v>43102</c:v>
                </c:pt>
                <c:pt idx="279">
                  <c:v>43103</c:v>
                </c:pt>
                <c:pt idx="280">
                  <c:v>43104</c:v>
                </c:pt>
                <c:pt idx="281">
                  <c:v>43105</c:v>
                </c:pt>
                <c:pt idx="282">
                  <c:v>43108</c:v>
                </c:pt>
                <c:pt idx="283">
                  <c:v>43109</c:v>
                </c:pt>
                <c:pt idx="284">
                  <c:v>43110</c:v>
                </c:pt>
                <c:pt idx="285">
                  <c:v>43111</c:v>
                </c:pt>
                <c:pt idx="286">
                  <c:v>43112</c:v>
                </c:pt>
                <c:pt idx="287">
                  <c:v>43115</c:v>
                </c:pt>
                <c:pt idx="288">
                  <c:v>43116</c:v>
                </c:pt>
                <c:pt idx="289">
                  <c:v>43117</c:v>
                </c:pt>
                <c:pt idx="290">
                  <c:v>43118</c:v>
                </c:pt>
                <c:pt idx="291">
                  <c:v>43119</c:v>
                </c:pt>
                <c:pt idx="292">
                  <c:v>43122</c:v>
                </c:pt>
                <c:pt idx="293">
                  <c:v>43123</c:v>
                </c:pt>
                <c:pt idx="294">
                  <c:v>43124</c:v>
                </c:pt>
                <c:pt idx="295">
                  <c:v>43125</c:v>
                </c:pt>
                <c:pt idx="296">
                  <c:v>43126</c:v>
                </c:pt>
                <c:pt idx="297">
                  <c:v>43127</c:v>
                </c:pt>
                <c:pt idx="298">
                  <c:v>43129</c:v>
                </c:pt>
                <c:pt idx="299">
                  <c:v>43130</c:v>
                </c:pt>
                <c:pt idx="300">
                  <c:v>43131</c:v>
                </c:pt>
                <c:pt idx="301">
                  <c:v>43132</c:v>
                </c:pt>
                <c:pt idx="302">
                  <c:v>43133</c:v>
                </c:pt>
                <c:pt idx="303">
                  <c:v>43136</c:v>
                </c:pt>
                <c:pt idx="304">
                  <c:v>43137</c:v>
                </c:pt>
                <c:pt idx="305">
                  <c:v>43138</c:v>
                </c:pt>
                <c:pt idx="306">
                  <c:v>43139</c:v>
                </c:pt>
                <c:pt idx="307">
                  <c:v>43140</c:v>
                </c:pt>
                <c:pt idx="308">
                  <c:v>43143</c:v>
                </c:pt>
                <c:pt idx="309">
                  <c:v>43144</c:v>
                </c:pt>
                <c:pt idx="310">
                  <c:v>43145</c:v>
                </c:pt>
                <c:pt idx="311">
                  <c:v>43146</c:v>
                </c:pt>
                <c:pt idx="312">
                  <c:v>43147</c:v>
                </c:pt>
                <c:pt idx="313">
                  <c:v>43149</c:v>
                </c:pt>
                <c:pt idx="314">
                  <c:v>43150</c:v>
                </c:pt>
                <c:pt idx="315">
                  <c:v>43151</c:v>
                </c:pt>
                <c:pt idx="316">
                  <c:v>43152</c:v>
                </c:pt>
                <c:pt idx="317">
                  <c:v>43153</c:v>
                </c:pt>
                <c:pt idx="318">
                  <c:v>43154</c:v>
                </c:pt>
                <c:pt idx="319">
                  <c:v>43157</c:v>
                </c:pt>
                <c:pt idx="320">
                  <c:v>43158</c:v>
                </c:pt>
                <c:pt idx="321">
                  <c:v>43159</c:v>
                </c:pt>
                <c:pt idx="322">
                  <c:v>43160</c:v>
                </c:pt>
                <c:pt idx="323">
                  <c:v>43161</c:v>
                </c:pt>
                <c:pt idx="324">
                  <c:v>43164</c:v>
                </c:pt>
                <c:pt idx="325">
                  <c:v>43165</c:v>
                </c:pt>
                <c:pt idx="326">
                  <c:v>43166</c:v>
                </c:pt>
                <c:pt idx="327">
                  <c:v>43167</c:v>
                </c:pt>
                <c:pt idx="328">
                  <c:v>43168</c:v>
                </c:pt>
                <c:pt idx="329">
                  <c:v>43171</c:v>
                </c:pt>
                <c:pt idx="330">
                  <c:v>43172</c:v>
                </c:pt>
                <c:pt idx="331">
                  <c:v>43173</c:v>
                </c:pt>
                <c:pt idx="332">
                  <c:v>43174</c:v>
                </c:pt>
                <c:pt idx="333">
                  <c:v>43175</c:v>
                </c:pt>
                <c:pt idx="334">
                  <c:v>43178</c:v>
                </c:pt>
                <c:pt idx="335">
                  <c:v>43179</c:v>
                </c:pt>
                <c:pt idx="336">
                  <c:v>43180</c:v>
                </c:pt>
                <c:pt idx="337">
                  <c:v>43181</c:v>
                </c:pt>
                <c:pt idx="338">
                  <c:v>43182</c:v>
                </c:pt>
                <c:pt idx="339">
                  <c:v>43183</c:v>
                </c:pt>
                <c:pt idx="340">
                  <c:v>43185</c:v>
                </c:pt>
                <c:pt idx="341">
                  <c:v>43186</c:v>
                </c:pt>
                <c:pt idx="342">
                  <c:v>43187</c:v>
                </c:pt>
                <c:pt idx="343">
                  <c:v>43188</c:v>
                </c:pt>
                <c:pt idx="344">
                  <c:v>43189</c:v>
                </c:pt>
                <c:pt idx="345">
                  <c:v>43193</c:v>
                </c:pt>
                <c:pt idx="346">
                  <c:v>43194</c:v>
                </c:pt>
                <c:pt idx="347">
                  <c:v>43195</c:v>
                </c:pt>
                <c:pt idx="348">
                  <c:v>43196</c:v>
                </c:pt>
                <c:pt idx="349">
                  <c:v>43199</c:v>
                </c:pt>
                <c:pt idx="350">
                  <c:v>43200</c:v>
                </c:pt>
                <c:pt idx="351">
                  <c:v>43201</c:v>
                </c:pt>
                <c:pt idx="352">
                  <c:v>43202</c:v>
                </c:pt>
                <c:pt idx="353">
                  <c:v>43203</c:v>
                </c:pt>
                <c:pt idx="354">
                  <c:v>43204</c:v>
                </c:pt>
                <c:pt idx="355">
                  <c:v>43206</c:v>
                </c:pt>
                <c:pt idx="356">
                  <c:v>43207</c:v>
                </c:pt>
                <c:pt idx="357">
                  <c:v>43208</c:v>
                </c:pt>
                <c:pt idx="358">
                  <c:v>43209</c:v>
                </c:pt>
                <c:pt idx="359">
                  <c:v>43210</c:v>
                </c:pt>
                <c:pt idx="360">
                  <c:v>43213</c:v>
                </c:pt>
                <c:pt idx="361">
                  <c:v>43214</c:v>
                </c:pt>
                <c:pt idx="362">
                  <c:v>43215</c:v>
                </c:pt>
                <c:pt idx="363">
                  <c:v>43216</c:v>
                </c:pt>
                <c:pt idx="364">
                  <c:v>43217</c:v>
                </c:pt>
                <c:pt idx="365">
                  <c:v>43220</c:v>
                </c:pt>
                <c:pt idx="366">
                  <c:v>43222</c:v>
                </c:pt>
                <c:pt idx="367">
                  <c:v>43223</c:v>
                </c:pt>
                <c:pt idx="368">
                  <c:v>43224</c:v>
                </c:pt>
                <c:pt idx="369">
                  <c:v>43227</c:v>
                </c:pt>
                <c:pt idx="370">
                  <c:v>43228</c:v>
                </c:pt>
                <c:pt idx="371">
                  <c:v>43229</c:v>
                </c:pt>
                <c:pt idx="372">
                  <c:v>43230</c:v>
                </c:pt>
                <c:pt idx="373">
                  <c:v>43231</c:v>
                </c:pt>
                <c:pt idx="374">
                  <c:v>43234</c:v>
                </c:pt>
                <c:pt idx="375">
                  <c:v>43235</c:v>
                </c:pt>
                <c:pt idx="376">
                  <c:v>43236</c:v>
                </c:pt>
                <c:pt idx="377">
                  <c:v>43237</c:v>
                </c:pt>
                <c:pt idx="378">
                  <c:v>43238</c:v>
                </c:pt>
                <c:pt idx="379">
                  <c:v>43240</c:v>
                </c:pt>
                <c:pt idx="380">
                  <c:v>43241</c:v>
                </c:pt>
                <c:pt idx="381">
                  <c:v>43242</c:v>
                </c:pt>
                <c:pt idx="382">
                  <c:v>43243</c:v>
                </c:pt>
                <c:pt idx="383">
                  <c:v>43244</c:v>
                </c:pt>
                <c:pt idx="384">
                  <c:v>43245</c:v>
                </c:pt>
                <c:pt idx="385">
                  <c:v>43248</c:v>
                </c:pt>
                <c:pt idx="386">
                  <c:v>43249</c:v>
                </c:pt>
                <c:pt idx="387">
                  <c:v>43250</c:v>
                </c:pt>
                <c:pt idx="388">
                  <c:v>43251</c:v>
                </c:pt>
                <c:pt idx="389">
                  <c:v>43252</c:v>
                </c:pt>
                <c:pt idx="390">
                  <c:v>43255</c:v>
                </c:pt>
                <c:pt idx="391">
                  <c:v>43256</c:v>
                </c:pt>
                <c:pt idx="392">
                  <c:v>43257</c:v>
                </c:pt>
                <c:pt idx="393">
                  <c:v>43258</c:v>
                </c:pt>
                <c:pt idx="394">
                  <c:v>43259</c:v>
                </c:pt>
                <c:pt idx="395">
                  <c:v>43262</c:v>
                </c:pt>
                <c:pt idx="396">
                  <c:v>43263</c:v>
                </c:pt>
                <c:pt idx="397">
                  <c:v>43264</c:v>
                </c:pt>
                <c:pt idx="398">
                  <c:v>43265</c:v>
                </c:pt>
                <c:pt idx="399">
                  <c:v>43266</c:v>
                </c:pt>
                <c:pt idx="400">
                  <c:v>43267</c:v>
                </c:pt>
                <c:pt idx="401">
                  <c:v>43269</c:v>
                </c:pt>
                <c:pt idx="402">
                  <c:v>43270</c:v>
                </c:pt>
                <c:pt idx="403">
                  <c:v>43271</c:v>
                </c:pt>
                <c:pt idx="404">
                  <c:v>43272</c:v>
                </c:pt>
                <c:pt idx="405">
                  <c:v>43273</c:v>
                </c:pt>
                <c:pt idx="406">
                  <c:v>43274</c:v>
                </c:pt>
                <c:pt idx="407">
                  <c:v>43276</c:v>
                </c:pt>
                <c:pt idx="408">
                  <c:v>43277</c:v>
                </c:pt>
                <c:pt idx="409">
                  <c:v>43278</c:v>
                </c:pt>
                <c:pt idx="410">
                  <c:v>43279</c:v>
                </c:pt>
                <c:pt idx="411">
                  <c:v>43280</c:v>
                </c:pt>
                <c:pt idx="412">
                  <c:v>43283</c:v>
                </c:pt>
                <c:pt idx="413">
                  <c:v>43284</c:v>
                </c:pt>
                <c:pt idx="414">
                  <c:v>43285</c:v>
                </c:pt>
                <c:pt idx="415">
                  <c:v>43286</c:v>
                </c:pt>
                <c:pt idx="416">
                  <c:v>43287</c:v>
                </c:pt>
                <c:pt idx="417">
                  <c:v>43290</c:v>
                </c:pt>
                <c:pt idx="418">
                  <c:v>43291</c:v>
                </c:pt>
                <c:pt idx="419">
                  <c:v>43292</c:v>
                </c:pt>
                <c:pt idx="420">
                  <c:v>43293</c:v>
                </c:pt>
                <c:pt idx="421">
                  <c:v>43294</c:v>
                </c:pt>
                <c:pt idx="422">
                  <c:v>43297</c:v>
                </c:pt>
                <c:pt idx="423">
                  <c:v>43298</c:v>
                </c:pt>
                <c:pt idx="424">
                  <c:v>43299</c:v>
                </c:pt>
                <c:pt idx="425">
                  <c:v>43300</c:v>
                </c:pt>
                <c:pt idx="426">
                  <c:v>43301</c:v>
                </c:pt>
                <c:pt idx="427">
                  <c:v>43304</c:v>
                </c:pt>
                <c:pt idx="428">
                  <c:v>43305</c:v>
                </c:pt>
                <c:pt idx="429">
                  <c:v>43306</c:v>
                </c:pt>
                <c:pt idx="430">
                  <c:v>43307</c:v>
                </c:pt>
                <c:pt idx="431">
                  <c:v>43308</c:v>
                </c:pt>
                <c:pt idx="432">
                  <c:v>43309</c:v>
                </c:pt>
                <c:pt idx="433">
                  <c:v>43311</c:v>
                </c:pt>
                <c:pt idx="434">
                  <c:v>43312</c:v>
                </c:pt>
                <c:pt idx="435">
                  <c:v>43313</c:v>
                </c:pt>
                <c:pt idx="436">
                  <c:v>43314</c:v>
                </c:pt>
                <c:pt idx="437">
                  <c:v>43315</c:v>
                </c:pt>
                <c:pt idx="438">
                  <c:v>43316</c:v>
                </c:pt>
                <c:pt idx="439">
                  <c:v>43318</c:v>
                </c:pt>
                <c:pt idx="440">
                  <c:v>43319</c:v>
                </c:pt>
                <c:pt idx="441">
                  <c:v>43320</c:v>
                </c:pt>
                <c:pt idx="442">
                  <c:v>43321</c:v>
                </c:pt>
                <c:pt idx="443">
                  <c:v>43322</c:v>
                </c:pt>
                <c:pt idx="444">
                  <c:v>43325</c:v>
                </c:pt>
                <c:pt idx="445">
                  <c:v>43326</c:v>
                </c:pt>
                <c:pt idx="446">
                  <c:v>43327</c:v>
                </c:pt>
                <c:pt idx="447">
                  <c:v>43328</c:v>
                </c:pt>
                <c:pt idx="448">
                  <c:v>43329</c:v>
                </c:pt>
                <c:pt idx="449">
                  <c:v>43330</c:v>
                </c:pt>
                <c:pt idx="450">
                  <c:v>43332</c:v>
                </c:pt>
                <c:pt idx="451">
                  <c:v>43333</c:v>
                </c:pt>
                <c:pt idx="452">
                  <c:v>43334</c:v>
                </c:pt>
                <c:pt idx="453">
                  <c:v>43335</c:v>
                </c:pt>
                <c:pt idx="454">
                  <c:v>43336</c:v>
                </c:pt>
                <c:pt idx="455">
                  <c:v>43337</c:v>
                </c:pt>
                <c:pt idx="456">
                  <c:v>43339</c:v>
                </c:pt>
                <c:pt idx="457">
                  <c:v>43340</c:v>
                </c:pt>
                <c:pt idx="458">
                  <c:v>43341</c:v>
                </c:pt>
                <c:pt idx="459">
                  <c:v>43342</c:v>
                </c:pt>
                <c:pt idx="460">
                  <c:v>43343</c:v>
                </c:pt>
                <c:pt idx="461">
                  <c:v>43346</c:v>
                </c:pt>
                <c:pt idx="462">
                  <c:v>43347</c:v>
                </c:pt>
                <c:pt idx="463">
                  <c:v>43348</c:v>
                </c:pt>
                <c:pt idx="464">
                  <c:v>43349</c:v>
                </c:pt>
                <c:pt idx="465">
                  <c:v>43350</c:v>
                </c:pt>
                <c:pt idx="466">
                  <c:v>43353</c:v>
                </c:pt>
                <c:pt idx="467">
                  <c:v>43354</c:v>
                </c:pt>
                <c:pt idx="468">
                  <c:v>43355</c:v>
                </c:pt>
                <c:pt idx="469">
                  <c:v>43356</c:v>
                </c:pt>
                <c:pt idx="470">
                  <c:v>43357</c:v>
                </c:pt>
                <c:pt idx="471">
                  <c:v>43359</c:v>
                </c:pt>
                <c:pt idx="472">
                  <c:v>43360</c:v>
                </c:pt>
                <c:pt idx="473">
                  <c:v>43361</c:v>
                </c:pt>
                <c:pt idx="474">
                  <c:v>43362</c:v>
                </c:pt>
                <c:pt idx="475">
                  <c:v>43363</c:v>
                </c:pt>
                <c:pt idx="476">
                  <c:v>43364</c:v>
                </c:pt>
                <c:pt idx="477">
                  <c:v>43367</c:v>
                </c:pt>
                <c:pt idx="478">
                  <c:v>43368</c:v>
                </c:pt>
                <c:pt idx="479">
                  <c:v>43369</c:v>
                </c:pt>
                <c:pt idx="480">
                  <c:v>43370</c:v>
                </c:pt>
                <c:pt idx="481">
                  <c:v>43371</c:v>
                </c:pt>
                <c:pt idx="482">
                  <c:v>43374</c:v>
                </c:pt>
                <c:pt idx="483">
                  <c:v>43375</c:v>
                </c:pt>
                <c:pt idx="484">
                  <c:v>43376</c:v>
                </c:pt>
                <c:pt idx="485">
                  <c:v>43377</c:v>
                </c:pt>
                <c:pt idx="486">
                  <c:v>43378</c:v>
                </c:pt>
                <c:pt idx="487">
                  <c:v>43381</c:v>
                </c:pt>
                <c:pt idx="488">
                  <c:v>43382</c:v>
                </c:pt>
                <c:pt idx="489">
                  <c:v>43383</c:v>
                </c:pt>
                <c:pt idx="490">
                  <c:v>43384</c:v>
                </c:pt>
                <c:pt idx="491">
                  <c:v>43385</c:v>
                </c:pt>
                <c:pt idx="492">
                  <c:v>43388</c:v>
                </c:pt>
                <c:pt idx="493">
                  <c:v>43389</c:v>
                </c:pt>
                <c:pt idx="494">
                  <c:v>43390</c:v>
                </c:pt>
                <c:pt idx="495">
                  <c:v>43391</c:v>
                </c:pt>
                <c:pt idx="496">
                  <c:v>43392</c:v>
                </c:pt>
                <c:pt idx="497">
                  <c:v>43393</c:v>
                </c:pt>
                <c:pt idx="498">
                  <c:v>43395</c:v>
                </c:pt>
                <c:pt idx="499">
                  <c:v>43396</c:v>
                </c:pt>
                <c:pt idx="500">
                  <c:v>43397</c:v>
                </c:pt>
                <c:pt idx="501">
                  <c:v>43398</c:v>
                </c:pt>
                <c:pt idx="502">
                  <c:v>43399</c:v>
                </c:pt>
                <c:pt idx="503">
                  <c:v>43402</c:v>
                </c:pt>
                <c:pt idx="504">
                  <c:v>43403</c:v>
                </c:pt>
                <c:pt idx="505">
                  <c:v>43404</c:v>
                </c:pt>
                <c:pt idx="506">
                  <c:v>43405</c:v>
                </c:pt>
                <c:pt idx="507">
                  <c:v>43406</c:v>
                </c:pt>
                <c:pt idx="508">
                  <c:v>43409</c:v>
                </c:pt>
                <c:pt idx="509">
                  <c:v>43410</c:v>
                </c:pt>
                <c:pt idx="510">
                  <c:v>43411</c:v>
                </c:pt>
                <c:pt idx="511">
                  <c:v>43412</c:v>
                </c:pt>
                <c:pt idx="512">
                  <c:v>43413</c:v>
                </c:pt>
                <c:pt idx="513">
                  <c:v>43415</c:v>
                </c:pt>
                <c:pt idx="514">
                  <c:v>43416</c:v>
                </c:pt>
                <c:pt idx="515">
                  <c:v>43417</c:v>
                </c:pt>
                <c:pt idx="516">
                  <c:v>43418</c:v>
                </c:pt>
                <c:pt idx="517">
                  <c:v>43419</c:v>
                </c:pt>
                <c:pt idx="518">
                  <c:v>43420</c:v>
                </c:pt>
                <c:pt idx="519">
                  <c:v>43423</c:v>
                </c:pt>
                <c:pt idx="520">
                  <c:v>43424</c:v>
                </c:pt>
                <c:pt idx="521">
                  <c:v>43425</c:v>
                </c:pt>
                <c:pt idx="522">
                  <c:v>43426</c:v>
                </c:pt>
                <c:pt idx="523">
                  <c:v>43427</c:v>
                </c:pt>
                <c:pt idx="524">
                  <c:v>43430</c:v>
                </c:pt>
                <c:pt idx="525">
                  <c:v>43431</c:v>
                </c:pt>
                <c:pt idx="526">
                  <c:v>43432</c:v>
                </c:pt>
                <c:pt idx="527">
                  <c:v>43433</c:v>
                </c:pt>
                <c:pt idx="528">
                  <c:v>43434</c:v>
                </c:pt>
                <c:pt idx="529">
                  <c:v>43435</c:v>
                </c:pt>
                <c:pt idx="530">
                  <c:v>43437</c:v>
                </c:pt>
                <c:pt idx="531">
                  <c:v>43438</c:v>
                </c:pt>
                <c:pt idx="532">
                  <c:v>43439</c:v>
                </c:pt>
                <c:pt idx="533">
                  <c:v>43440</c:v>
                </c:pt>
                <c:pt idx="534">
                  <c:v>43441</c:v>
                </c:pt>
                <c:pt idx="535">
                  <c:v>43444</c:v>
                </c:pt>
                <c:pt idx="536">
                  <c:v>43445</c:v>
                </c:pt>
                <c:pt idx="537">
                  <c:v>43446</c:v>
                </c:pt>
                <c:pt idx="538">
                  <c:v>43447</c:v>
                </c:pt>
                <c:pt idx="539">
                  <c:v>43448</c:v>
                </c:pt>
                <c:pt idx="540">
                  <c:v>43451</c:v>
                </c:pt>
                <c:pt idx="541">
                  <c:v>43452</c:v>
                </c:pt>
                <c:pt idx="542">
                  <c:v>43453</c:v>
                </c:pt>
                <c:pt idx="543">
                  <c:v>43454</c:v>
                </c:pt>
                <c:pt idx="544">
                  <c:v>43455</c:v>
                </c:pt>
                <c:pt idx="545">
                  <c:v>43458</c:v>
                </c:pt>
                <c:pt idx="546">
                  <c:v>43459</c:v>
                </c:pt>
                <c:pt idx="547">
                  <c:v>43460</c:v>
                </c:pt>
                <c:pt idx="548">
                  <c:v>43461</c:v>
                </c:pt>
                <c:pt idx="549">
                  <c:v>43462</c:v>
                </c:pt>
                <c:pt idx="550">
                  <c:v>43465</c:v>
                </c:pt>
                <c:pt idx="551">
                  <c:v>43466</c:v>
                </c:pt>
                <c:pt idx="552">
                  <c:v>43467</c:v>
                </c:pt>
                <c:pt idx="553">
                  <c:v>43468</c:v>
                </c:pt>
                <c:pt idx="554">
                  <c:v>43469</c:v>
                </c:pt>
                <c:pt idx="555">
                  <c:v>43472</c:v>
                </c:pt>
                <c:pt idx="556">
                  <c:v>43473</c:v>
                </c:pt>
                <c:pt idx="557">
                  <c:v>43474</c:v>
                </c:pt>
                <c:pt idx="558">
                  <c:v>43475</c:v>
                </c:pt>
                <c:pt idx="559">
                  <c:v>43476</c:v>
                </c:pt>
                <c:pt idx="560">
                  <c:v>43479</c:v>
                </c:pt>
                <c:pt idx="561">
                  <c:v>43480</c:v>
                </c:pt>
                <c:pt idx="562">
                  <c:v>43481</c:v>
                </c:pt>
                <c:pt idx="563">
                  <c:v>43482</c:v>
                </c:pt>
                <c:pt idx="564">
                  <c:v>43483</c:v>
                </c:pt>
                <c:pt idx="565">
                  <c:v>43486</c:v>
                </c:pt>
                <c:pt idx="566">
                  <c:v>43487</c:v>
                </c:pt>
                <c:pt idx="567">
                  <c:v>43488</c:v>
                </c:pt>
                <c:pt idx="568">
                  <c:v>43489</c:v>
                </c:pt>
                <c:pt idx="569">
                  <c:v>43490</c:v>
                </c:pt>
                <c:pt idx="570">
                  <c:v>43491</c:v>
                </c:pt>
                <c:pt idx="571">
                  <c:v>43493</c:v>
                </c:pt>
                <c:pt idx="572">
                  <c:v>43494</c:v>
                </c:pt>
                <c:pt idx="573">
                  <c:v>43495</c:v>
                </c:pt>
                <c:pt idx="574">
                  <c:v>43496</c:v>
                </c:pt>
                <c:pt idx="575">
                  <c:v>43497</c:v>
                </c:pt>
                <c:pt idx="576">
                  <c:v>43500</c:v>
                </c:pt>
                <c:pt idx="577">
                  <c:v>43501</c:v>
                </c:pt>
                <c:pt idx="578">
                  <c:v>43502</c:v>
                </c:pt>
                <c:pt idx="579">
                  <c:v>43503</c:v>
                </c:pt>
                <c:pt idx="580">
                  <c:v>43504</c:v>
                </c:pt>
                <c:pt idx="581">
                  <c:v>43507</c:v>
                </c:pt>
                <c:pt idx="582">
                  <c:v>43508</c:v>
                </c:pt>
                <c:pt idx="583">
                  <c:v>43509</c:v>
                </c:pt>
                <c:pt idx="584">
                  <c:v>43510</c:v>
                </c:pt>
                <c:pt idx="585">
                  <c:v>43511</c:v>
                </c:pt>
                <c:pt idx="586">
                  <c:v>43512</c:v>
                </c:pt>
                <c:pt idx="587">
                  <c:v>43514</c:v>
                </c:pt>
                <c:pt idx="588">
                  <c:v>43515</c:v>
                </c:pt>
                <c:pt idx="589">
                  <c:v>43516</c:v>
                </c:pt>
                <c:pt idx="590">
                  <c:v>43517</c:v>
                </c:pt>
                <c:pt idx="591">
                  <c:v>43518</c:v>
                </c:pt>
                <c:pt idx="592">
                  <c:v>43521</c:v>
                </c:pt>
                <c:pt idx="593">
                  <c:v>43522</c:v>
                </c:pt>
                <c:pt idx="594">
                  <c:v>43523</c:v>
                </c:pt>
                <c:pt idx="595">
                  <c:v>43524</c:v>
                </c:pt>
                <c:pt idx="596">
                  <c:v>43525</c:v>
                </c:pt>
                <c:pt idx="597">
                  <c:v>43526</c:v>
                </c:pt>
                <c:pt idx="598">
                  <c:v>43528</c:v>
                </c:pt>
                <c:pt idx="599">
                  <c:v>43529</c:v>
                </c:pt>
                <c:pt idx="600">
                  <c:v>43530</c:v>
                </c:pt>
                <c:pt idx="601">
                  <c:v>43531</c:v>
                </c:pt>
                <c:pt idx="602">
                  <c:v>43532</c:v>
                </c:pt>
                <c:pt idx="603">
                  <c:v>43533</c:v>
                </c:pt>
                <c:pt idx="604">
                  <c:v>43535</c:v>
                </c:pt>
                <c:pt idx="605">
                  <c:v>43536</c:v>
                </c:pt>
                <c:pt idx="606">
                  <c:v>43537</c:v>
                </c:pt>
              </c:numCache>
            </c:numRef>
          </c:cat>
          <c:val>
            <c:numRef>
              <c:f>'US Bond Yields'!$C$311:$C$984</c:f>
              <c:numCache>
                <c:formatCode>0.0%</c:formatCode>
                <c:ptCount val="674"/>
                <c:pt idx="0">
                  <c:v>2.4460000000000003E-2</c:v>
                </c:pt>
                <c:pt idx="1">
                  <c:v>2.4479999999999998E-2</c:v>
                </c:pt>
                <c:pt idx="2">
                  <c:v>2.4409999999999998E-2</c:v>
                </c:pt>
                <c:pt idx="3">
                  <c:v>2.3479999999999997E-2</c:v>
                </c:pt>
                <c:pt idx="4">
                  <c:v>2.4209999999999999E-2</c:v>
                </c:pt>
                <c:pt idx="5">
                  <c:v>2.4209999999999999E-2</c:v>
                </c:pt>
                <c:pt idx="6">
                  <c:v>2.368E-2</c:v>
                </c:pt>
                <c:pt idx="7">
                  <c:v>2.3769999999999999E-2</c:v>
                </c:pt>
                <c:pt idx="8">
                  <c:v>2.3700000000000002E-2</c:v>
                </c:pt>
                <c:pt idx="9">
                  <c:v>2.3610000000000003E-2</c:v>
                </c:pt>
                <c:pt idx="10">
                  <c:v>2.3980000000000001E-2</c:v>
                </c:pt>
                <c:pt idx="11">
                  <c:v>2.3780000000000003E-2</c:v>
                </c:pt>
                <c:pt idx="12">
                  <c:v>2.3250000000000003E-2</c:v>
                </c:pt>
                <c:pt idx="13">
                  <c:v>2.4279999999999999E-2</c:v>
                </c:pt>
                <c:pt idx="14">
                  <c:v>2.4700000000000003E-2</c:v>
                </c:pt>
                <c:pt idx="15">
                  <c:v>2.4670000000000001E-2</c:v>
                </c:pt>
                <c:pt idx="16">
                  <c:v>2.4390000000000002E-2</c:v>
                </c:pt>
                <c:pt idx="17">
                  <c:v>2.4009999999999997E-2</c:v>
                </c:pt>
                <c:pt idx="18">
                  <c:v>2.4649999999999998E-2</c:v>
                </c:pt>
                <c:pt idx="19">
                  <c:v>2.5150000000000002E-2</c:v>
                </c:pt>
                <c:pt idx="20">
                  <c:v>2.512E-2</c:v>
                </c:pt>
                <c:pt idx="21">
                  <c:v>2.4860000000000004E-2</c:v>
                </c:pt>
                <c:pt idx="22">
                  <c:v>2.479E-2</c:v>
                </c:pt>
                <c:pt idx="23">
                  <c:v>2.4900000000000002E-2</c:v>
                </c:pt>
                <c:pt idx="24">
                  <c:v>2.4660000000000001E-2</c:v>
                </c:pt>
                <c:pt idx="25">
                  <c:v>2.477E-2</c:v>
                </c:pt>
                <c:pt idx="26">
                  <c:v>2.4740000000000002E-2</c:v>
                </c:pt>
                <c:pt idx="27">
                  <c:v>2.4670000000000001E-2</c:v>
                </c:pt>
                <c:pt idx="28">
                  <c:v>2.4719999999999999E-2</c:v>
                </c:pt>
                <c:pt idx="29">
                  <c:v>2.4169999999999997E-2</c:v>
                </c:pt>
                <c:pt idx="30">
                  <c:v>2.3969999999999998E-2</c:v>
                </c:pt>
                <c:pt idx="31">
                  <c:v>2.3399999999999997E-2</c:v>
                </c:pt>
                <c:pt idx="32">
                  <c:v>2.3969999999999998E-2</c:v>
                </c:pt>
                <c:pt idx="33">
                  <c:v>2.4089999999999997E-2</c:v>
                </c:pt>
                <c:pt idx="34">
                  <c:v>2.4249999999999997E-2</c:v>
                </c:pt>
                <c:pt idx="35">
                  <c:v>2.436E-2</c:v>
                </c:pt>
                <c:pt idx="36">
                  <c:v>2.4719999999999999E-2</c:v>
                </c:pt>
                <c:pt idx="37">
                  <c:v>2.4969999999999999E-2</c:v>
                </c:pt>
                <c:pt idx="38">
                  <c:v>2.4470000000000002E-2</c:v>
                </c:pt>
                <c:pt idx="39">
                  <c:v>2.4199999999999999E-2</c:v>
                </c:pt>
                <c:pt idx="40">
                  <c:v>2.436E-2</c:v>
                </c:pt>
                <c:pt idx="41">
                  <c:v>2.4310000000000002E-2</c:v>
                </c:pt>
                <c:pt idx="42">
                  <c:v>2.4150000000000001E-2</c:v>
                </c:pt>
                <c:pt idx="43">
                  <c:v>2.376E-2</c:v>
                </c:pt>
                <c:pt idx="44">
                  <c:v>2.315E-2</c:v>
                </c:pt>
                <c:pt idx="45">
                  <c:v>2.3220000000000001E-2</c:v>
                </c:pt>
                <c:pt idx="46">
                  <c:v>2.367E-2</c:v>
                </c:pt>
                <c:pt idx="47">
                  <c:v>2.3969999999999998E-2</c:v>
                </c:pt>
                <c:pt idx="48">
                  <c:v>2.4580000000000001E-2</c:v>
                </c:pt>
                <c:pt idx="49">
                  <c:v>2.4820000000000002E-2</c:v>
                </c:pt>
                <c:pt idx="50">
                  <c:v>2.4820000000000002E-2</c:v>
                </c:pt>
                <c:pt idx="51">
                  <c:v>2.4760000000000001E-2</c:v>
                </c:pt>
                <c:pt idx="52">
                  <c:v>2.4940000000000004E-2</c:v>
                </c:pt>
                <c:pt idx="53">
                  <c:v>2.5179999999999998E-2</c:v>
                </c:pt>
                <c:pt idx="54">
                  <c:v>2.5600000000000001E-2</c:v>
                </c:pt>
                <c:pt idx="55">
                  <c:v>2.6089999999999999E-2</c:v>
                </c:pt>
                <c:pt idx="56">
                  <c:v>2.5750000000000002E-2</c:v>
                </c:pt>
                <c:pt idx="57">
                  <c:v>2.5819999999999999E-2</c:v>
                </c:pt>
                <c:pt idx="58">
                  <c:v>2.6259999999999999E-2</c:v>
                </c:pt>
                <c:pt idx="59">
                  <c:v>2.6019999999999998E-2</c:v>
                </c:pt>
                <c:pt idx="60">
                  <c:v>2.5000000000000001E-2</c:v>
                </c:pt>
                <c:pt idx="61">
                  <c:v>2.537E-2</c:v>
                </c:pt>
                <c:pt idx="62">
                  <c:v>2.5009999999999998E-2</c:v>
                </c:pt>
                <c:pt idx="63">
                  <c:v>2.5000000000000001E-2</c:v>
                </c:pt>
                <c:pt idx="64">
                  <c:v>2.5000000000000001E-2</c:v>
                </c:pt>
                <c:pt idx="65">
                  <c:v>2.4629999999999999E-2</c:v>
                </c:pt>
                <c:pt idx="66">
                  <c:v>2.4160000000000001E-2</c:v>
                </c:pt>
                <c:pt idx="67">
                  <c:v>2.4029999999999999E-2</c:v>
                </c:pt>
                <c:pt idx="68">
                  <c:v>2.418E-2</c:v>
                </c:pt>
                <c:pt idx="69">
                  <c:v>2.418E-2</c:v>
                </c:pt>
                <c:pt idx="70">
                  <c:v>2.384E-2</c:v>
                </c:pt>
                <c:pt idx="71">
                  <c:v>2.3780000000000003E-2</c:v>
                </c:pt>
                <c:pt idx="72">
                  <c:v>2.4199999999999999E-2</c:v>
                </c:pt>
                <c:pt idx="73">
                  <c:v>2.3799999999999998E-2</c:v>
                </c:pt>
                <c:pt idx="74">
                  <c:v>2.4209999999999999E-2</c:v>
                </c:pt>
                <c:pt idx="75">
                  <c:v>2.3889999999999998E-2</c:v>
                </c:pt>
                <c:pt idx="76">
                  <c:v>2.3949999999999999E-2</c:v>
                </c:pt>
                <c:pt idx="77">
                  <c:v>2.3230000000000001E-2</c:v>
                </c:pt>
                <c:pt idx="78">
                  <c:v>2.3639999999999998E-2</c:v>
                </c:pt>
                <c:pt idx="79">
                  <c:v>2.3390000000000001E-2</c:v>
                </c:pt>
                <c:pt idx="80">
                  <c:v>2.341E-2</c:v>
                </c:pt>
                <c:pt idx="81">
                  <c:v>2.3820000000000001E-2</c:v>
                </c:pt>
                <c:pt idx="82">
                  <c:v>2.3820000000000001E-2</c:v>
                </c:pt>
                <c:pt idx="83">
                  <c:v>2.366E-2</c:v>
                </c:pt>
                <c:pt idx="84">
                  <c:v>2.298E-2</c:v>
                </c:pt>
                <c:pt idx="85">
                  <c:v>2.2440000000000002E-2</c:v>
                </c:pt>
                <c:pt idx="86">
                  <c:v>2.2320000000000003E-2</c:v>
                </c:pt>
                <c:pt idx="87">
                  <c:v>2.198E-2</c:v>
                </c:pt>
                <c:pt idx="88">
                  <c:v>2.2480000000000003E-2</c:v>
                </c:pt>
                <c:pt idx="89">
                  <c:v>2.1720000000000003E-2</c:v>
                </c:pt>
                <c:pt idx="90">
                  <c:v>2.2160000000000003E-2</c:v>
                </c:pt>
                <c:pt idx="91">
                  <c:v>2.2360000000000001E-2</c:v>
                </c:pt>
                <c:pt idx="92">
                  <c:v>2.2460000000000001E-2</c:v>
                </c:pt>
                <c:pt idx="93">
                  <c:v>2.2460000000000001E-2</c:v>
                </c:pt>
                <c:pt idx="94">
                  <c:v>2.273E-2</c:v>
                </c:pt>
                <c:pt idx="95">
                  <c:v>2.334E-2</c:v>
                </c:pt>
                <c:pt idx="96">
                  <c:v>2.3039999999999998E-2</c:v>
                </c:pt>
                <c:pt idx="97">
                  <c:v>2.3E-2</c:v>
                </c:pt>
                <c:pt idx="98">
                  <c:v>2.2890000000000001E-2</c:v>
                </c:pt>
                <c:pt idx="99">
                  <c:v>2.2799999999999997E-2</c:v>
                </c:pt>
                <c:pt idx="100">
                  <c:v>2.3220000000000001E-2</c:v>
                </c:pt>
                <c:pt idx="101">
                  <c:v>2.2869999999999998E-2</c:v>
                </c:pt>
                <c:pt idx="102">
                  <c:v>2.3220000000000001E-2</c:v>
                </c:pt>
                <c:pt idx="103">
                  <c:v>2.3519999999999999E-2</c:v>
                </c:pt>
                <c:pt idx="104">
                  <c:v>2.35E-2</c:v>
                </c:pt>
                <c:pt idx="105">
                  <c:v>2.3599999999999999E-2</c:v>
                </c:pt>
                <c:pt idx="106">
                  <c:v>2.3889999999999998E-2</c:v>
                </c:pt>
                <c:pt idx="107">
                  <c:v>2.3980000000000001E-2</c:v>
                </c:pt>
                <c:pt idx="108">
                  <c:v>2.41E-2</c:v>
                </c:pt>
                <c:pt idx="109">
                  <c:v>2.3929999999999996E-2</c:v>
                </c:pt>
                <c:pt idx="110">
                  <c:v>2.3259999999999999E-2</c:v>
                </c:pt>
                <c:pt idx="111">
                  <c:v>2.3239999999999997E-2</c:v>
                </c:pt>
                <c:pt idx="112">
                  <c:v>2.3429999999999999E-2</c:v>
                </c:pt>
                <c:pt idx="113">
                  <c:v>2.3259999999999999E-2</c:v>
                </c:pt>
                <c:pt idx="114">
                  <c:v>2.223E-2</c:v>
                </c:pt>
                <c:pt idx="115">
                  <c:v>2.2280000000000001E-2</c:v>
                </c:pt>
                <c:pt idx="116">
                  <c:v>2.2349999999999998E-2</c:v>
                </c:pt>
                <c:pt idx="117">
                  <c:v>2.247E-2</c:v>
                </c:pt>
                <c:pt idx="118">
                  <c:v>2.2519999999999998E-2</c:v>
                </c:pt>
                <c:pt idx="119">
                  <c:v>2.282E-2</c:v>
                </c:pt>
                <c:pt idx="120">
                  <c:v>2.2519999999999998E-2</c:v>
                </c:pt>
                <c:pt idx="121">
                  <c:v>2.2550000000000001E-2</c:v>
                </c:pt>
                <c:pt idx="122">
                  <c:v>2.2499999999999999E-2</c:v>
                </c:pt>
                <c:pt idx="123">
                  <c:v>2.2429999999999999E-2</c:v>
                </c:pt>
                <c:pt idx="124">
                  <c:v>2.2080000000000002E-2</c:v>
                </c:pt>
                <c:pt idx="125">
                  <c:v>2.206E-2</c:v>
                </c:pt>
                <c:pt idx="126">
                  <c:v>2.213E-2</c:v>
                </c:pt>
                <c:pt idx="127">
                  <c:v>2.1589999999999998E-2</c:v>
                </c:pt>
                <c:pt idx="128">
                  <c:v>2.1589999999999998E-2</c:v>
                </c:pt>
                <c:pt idx="129">
                  <c:v>2.1829999999999999E-2</c:v>
                </c:pt>
                <c:pt idx="130">
                  <c:v>2.145E-2</c:v>
                </c:pt>
                <c:pt idx="131">
                  <c:v>2.1760000000000002E-2</c:v>
                </c:pt>
                <c:pt idx="132">
                  <c:v>2.1920000000000002E-2</c:v>
                </c:pt>
                <c:pt idx="133">
                  <c:v>2.2019999999999998E-2</c:v>
                </c:pt>
                <c:pt idx="134">
                  <c:v>2.2109999999999998E-2</c:v>
                </c:pt>
                <c:pt idx="135">
                  <c:v>2.215E-2</c:v>
                </c:pt>
                <c:pt idx="136">
                  <c:v>2.2109999999999998E-2</c:v>
                </c:pt>
                <c:pt idx="137">
                  <c:v>2.1269999999999997E-2</c:v>
                </c:pt>
                <c:pt idx="138">
                  <c:v>2.1640000000000003E-2</c:v>
                </c:pt>
                <c:pt idx="139">
                  <c:v>2.1530000000000001E-2</c:v>
                </c:pt>
                <c:pt idx="140">
                  <c:v>2.1569999999999999E-2</c:v>
                </c:pt>
                <c:pt idx="141">
                  <c:v>2.1909999999999999E-2</c:v>
                </c:pt>
                <c:pt idx="142">
                  <c:v>2.1560000000000003E-2</c:v>
                </c:pt>
                <c:pt idx="143">
                  <c:v>2.1649999999999999E-2</c:v>
                </c:pt>
                <c:pt idx="144">
                  <c:v>2.1480000000000003E-2</c:v>
                </c:pt>
                <c:pt idx="145">
                  <c:v>2.1440000000000001E-2</c:v>
                </c:pt>
                <c:pt idx="146">
                  <c:v>2.146E-2</c:v>
                </c:pt>
                <c:pt idx="147">
                  <c:v>2.1349999999999997E-2</c:v>
                </c:pt>
                <c:pt idx="148">
                  <c:v>2.2029999999999998E-2</c:v>
                </c:pt>
                <c:pt idx="149">
                  <c:v>2.2259999999999999E-2</c:v>
                </c:pt>
                <c:pt idx="150">
                  <c:v>2.2669999999999999E-2</c:v>
                </c:pt>
                <c:pt idx="151">
                  <c:v>2.3039999999999998E-2</c:v>
                </c:pt>
                <c:pt idx="152">
                  <c:v>2.3039999999999998E-2</c:v>
                </c:pt>
                <c:pt idx="153">
                  <c:v>2.316E-2</c:v>
                </c:pt>
                <c:pt idx="154">
                  <c:v>2.3479999999999997E-2</c:v>
                </c:pt>
                <c:pt idx="155">
                  <c:v>2.334E-2</c:v>
                </c:pt>
                <c:pt idx="156">
                  <c:v>2.3269999999999999E-2</c:v>
                </c:pt>
                <c:pt idx="157">
                  <c:v>2.368E-2</c:v>
                </c:pt>
                <c:pt idx="158">
                  <c:v>2.3860000000000003E-2</c:v>
                </c:pt>
                <c:pt idx="159">
                  <c:v>2.3860000000000003E-2</c:v>
                </c:pt>
                <c:pt idx="160">
                  <c:v>2.3730000000000001E-2</c:v>
                </c:pt>
                <c:pt idx="161">
                  <c:v>2.3610000000000003E-2</c:v>
                </c:pt>
                <c:pt idx="162">
                  <c:v>2.3199999999999998E-2</c:v>
                </c:pt>
                <c:pt idx="163">
                  <c:v>2.3479999999999997E-2</c:v>
                </c:pt>
                <c:pt idx="164">
                  <c:v>2.3319999999999997E-2</c:v>
                </c:pt>
                <c:pt idx="165">
                  <c:v>2.3319999999999997E-2</c:v>
                </c:pt>
                <c:pt idx="166">
                  <c:v>2.3140000000000001E-2</c:v>
                </c:pt>
                <c:pt idx="167">
                  <c:v>2.2610000000000002E-2</c:v>
                </c:pt>
                <c:pt idx="168">
                  <c:v>2.2709999999999998E-2</c:v>
                </c:pt>
                <c:pt idx="169">
                  <c:v>2.257E-2</c:v>
                </c:pt>
                <c:pt idx="170">
                  <c:v>2.2370000000000001E-2</c:v>
                </c:pt>
                <c:pt idx="171">
                  <c:v>2.2320000000000003E-2</c:v>
                </c:pt>
                <c:pt idx="172">
                  <c:v>2.257E-2</c:v>
                </c:pt>
                <c:pt idx="173">
                  <c:v>2.3319999999999997E-2</c:v>
                </c:pt>
                <c:pt idx="174">
                  <c:v>2.2919999999999999E-2</c:v>
                </c:pt>
                <c:pt idx="175">
                  <c:v>2.3189999999999999E-2</c:v>
                </c:pt>
                <c:pt idx="176">
                  <c:v>2.291E-2</c:v>
                </c:pt>
                <c:pt idx="177">
                  <c:v>2.282E-2</c:v>
                </c:pt>
                <c:pt idx="178">
                  <c:v>2.2959999999999998E-2</c:v>
                </c:pt>
                <c:pt idx="179">
                  <c:v>2.2530000000000001E-2</c:v>
                </c:pt>
                <c:pt idx="180">
                  <c:v>2.2709999999999998E-2</c:v>
                </c:pt>
                <c:pt idx="181">
                  <c:v>2.2189999999999998E-2</c:v>
                </c:pt>
                <c:pt idx="182">
                  <c:v>2.2639999999999997E-2</c:v>
                </c:pt>
                <c:pt idx="183">
                  <c:v>2.273E-2</c:v>
                </c:pt>
                <c:pt idx="184">
                  <c:v>2.257E-2</c:v>
                </c:pt>
                <c:pt idx="185">
                  <c:v>2.2620000000000001E-2</c:v>
                </c:pt>
                <c:pt idx="186">
                  <c:v>2.249E-2</c:v>
                </c:pt>
                <c:pt idx="187">
                  <c:v>2.2010000000000002E-2</c:v>
                </c:pt>
                <c:pt idx="188">
                  <c:v>2.1909999999999999E-2</c:v>
                </c:pt>
                <c:pt idx="189">
                  <c:v>2.1989999999999999E-2</c:v>
                </c:pt>
                <c:pt idx="190">
                  <c:v>2.2240000000000003E-2</c:v>
                </c:pt>
                <c:pt idx="191">
                  <c:v>2.273E-2</c:v>
                </c:pt>
                <c:pt idx="192">
                  <c:v>2.2250000000000002E-2</c:v>
                </c:pt>
                <c:pt idx="193">
                  <c:v>2.1850000000000001E-2</c:v>
                </c:pt>
                <c:pt idx="194">
                  <c:v>2.197E-2</c:v>
                </c:pt>
                <c:pt idx="195">
                  <c:v>2.2099999999999998E-2</c:v>
                </c:pt>
                <c:pt idx="196">
                  <c:v>2.1829999999999999E-2</c:v>
                </c:pt>
                <c:pt idx="197">
                  <c:v>2.2170000000000002E-2</c:v>
                </c:pt>
                <c:pt idx="198">
                  <c:v>2.1690000000000001E-2</c:v>
                </c:pt>
                <c:pt idx="199">
                  <c:v>2.196E-2</c:v>
                </c:pt>
                <c:pt idx="200">
                  <c:v>2.1690000000000001E-2</c:v>
                </c:pt>
                <c:pt idx="201">
                  <c:v>2.1749999999999999E-2</c:v>
                </c:pt>
                <c:pt idx="202">
                  <c:v>2.1589999999999998E-2</c:v>
                </c:pt>
                <c:pt idx="203">
                  <c:v>2.129E-2</c:v>
                </c:pt>
                <c:pt idx="204">
                  <c:v>2.1360000000000001E-2</c:v>
                </c:pt>
                <c:pt idx="205">
                  <c:v>2.12E-2</c:v>
                </c:pt>
                <c:pt idx="206">
                  <c:v>2.1659999999999999E-2</c:v>
                </c:pt>
                <c:pt idx="207">
                  <c:v>2.1659999999999999E-2</c:v>
                </c:pt>
                <c:pt idx="208">
                  <c:v>2.0630000000000003E-2</c:v>
                </c:pt>
                <c:pt idx="209">
                  <c:v>2.1059999999999999E-2</c:v>
                </c:pt>
                <c:pt idx="210">
                  <c:v>2.0419999999999997E-2</c:v>
                </c:pt>
                <c:pt idx="211">
                  <c:v>2.0539999999999999E-2</c:v>
                </c:pt>
                <c:pt idx="212">
                  <c:v>2.0889999999999999E-2</c:v>
                </c:pt>
                <c:pt idx="213">
                  <c:v>2.1339999999999998E-2</c:v>
                </c:pt>
                <c:pt idx="214">
                  <c:v>2.1669999999999998E-2</c:v>
                </c:pt>
                <c:pt idx="215">
                  <c:v>2.1930000000000002E-2</c:v>
                </c:pt>
                <c:pt idx="216">
                  <c:v>2.1869999999999997E-2</c:v>
                </c:pt>
                <c:pt idx="217">
                  <c:v>2.2019999999999998E-2</c:v>
                </c:pt>
                <c:pt idx="218">
                  <c:v>2.2019999999999998E-2</c:v>
                </c:pt>
                <c:pt idx="219">
                  <c:v>2.2339999999999999E-2</c:v>
                </c:pt>
                <c:pt idx="220">
                  <c:v>2.2460000000000001E-2</c:v>
                </c:pt>
                <c:pt idx="221">
                  <c:v>2.273E-2</c:v>
                </c:pt>
                <c:pt idx="222">
                  <c:v>2.2780000000000002E-2</c:v>
                </c:pt>
                <c:pt idx="223">
                  <c:v>2.2530000000000001E-2</c:v>
                </c:pt>
                <c:pt idx="224">
                  <c:v>2.2620000000000001E-2</c:v>
                </c:pt>
                <c:pt idx="225">
                  <c:v>2.222E-2</c:v>
                </c:pt>
                <c:pt idx="226">
                  <c:v>2.2360000000000001E-2</c:v>
                </c:pt>
                <c:pt idx="227">
                  <c:v>2.3099999999999999E-2</c:v>
                </c:pt>
                <c:pt idx="228">
                  <c:v>2.308E-2</c:v>
                </c:pt>
                <c:pt idx="229">
                  <c:v>2.3390000000000001E-2</c:v>
                </c:pt>
                <c:pt idx="230">
                  <c:v>2.342E-2</c:v>
                </c:pt>
                <c:pt idx="231">
                  <c:v>2.341E-2</c:v>
                </c:pt>
                <c:pt idx="232">
                  <c:v>2.3250000000000003E-2</c:v>
                </c:pt>
                <c:pt idx="233">
                  <c:v>2.3230000000000001E-2</c:v>
                </c:pt>
                <c:pt idx="234">
                  <c:v>2.3479999999999997E-2</c:v>
                </c:pt>
                <c:pt idx="235">
                  <c:v>2.3610000000000003E-2</c:v>
                </c:pt>
                <c:pt idx="236">
                  <c:v>2.3610000000000003E-2</c:v>
                </c:pt>
                <c:pt idx="237">
                  <c:v>2.3550000000000001E-2</c:v>
                </c:pt>
                <c:pt idx="238">
                  <c:v>2.3530000000000002E-2</c:v>
                </c:pt>
                <c:pt idx="239">
                  <c:v>2.3210000000000001E-2</c:v>
                </c:pt>
                <c:pt idx="240">
                  <c:v>2.2749999999999999E-2</c:v>
                </c:pt>
                <c:pt idx="241">
                  <c:v>2.2890000000000001E-2</c:v>
                </c:pt>
                <c:pt idx="242">
                  <c:v>2.3050000000000001E-2</c:v>
                </c:pt>
                <c:pt idx="243">
                  <c:v>2.3019999999999999E-2</c:v>
                </c:pt>
                <c:pt idx="244">
                  <c:v>2.3450000000000002E-2</c:v>
                </c:pt>
                <c:pt idx="245">
                  <c:v>2.3179999999999999E-2</c:v>
                </c:pt>
                <c:pt idx="246">
                  <c:v>2.383E-2</c:v>
                </c:pt>
                <c:pt idx="247">
                  <c:v>2.3940000000000003E-2</c:v>
                </c:pt>
                <c:pt idx="248">
                  <c:v>2.3700000000000002E-2</c:v>
                </c:pt>
                <c:pt idx="249">
                  <c:v>2.4209999999999999E-2</c:v>
                </c:pt>
                <c:pt idx="250">
                  <c:v>2.435E-2</c:v>
                </c:pt>
                <c:pt idx="251">
                  <c:v>2.4629999999999999E-2</c:v>
                </c:pt>
                <c:pt idx="252">
                  <c:v>2.4160000000000001E-2</c:v>
                </c:pt>
                <c:pt idx="253">
                  <c:v>2.4049999999999998E-2</c:v>
                </c:pt>
                <c:pt idx="254">
                  <c:v>2.3700000000000002E-2</c:v>
                </c:pt>
                <c:pt idx="255">
                  <c:v>2.3769999999999999E-2</c:v>
                </c:pt>
                <c:pt idx="256">
                  <c:v>2.3719999999999998E-2</c:v>
                </c:pt>
                <c:pt idx="257">
                  <c:v>2.349E-2</c:v>
                </c:pt>
                <c:pt idx="258">
                  <c:v>2.3330000000000004E-2</c:v>
                </c:pt>
                <c:pt idx="259">
                  <c:v>2.3429999999999999E-2</c:v>
                </c:pt>
                <c:pt idx="260">
                  <c:v>2.3179999999999999E-2</c:v>
                </c:pt>
                <c:pt idx="261">
                  <c:v>2.316E-2</c:v>
                </c:pt>
                <c:pt idx="262">
                  <c:v>2.334E-2</c:v>
                </c:pt>
                <c:pt idx="263">
                  <c:v>2.3399999999999997E-2</c:v>
                </c:pt>
                <c:pt idx="264">
                  <c:v>2.402E-2</c:v>
                </c:pt>
                <c:pt idx="265">
                  <c:v>2.3980000000000001E-2</c:v>
                </c:pt>
                <c:pt idx="266">
                  <c:v>2.4070000000000001E-2</c:v>
                </c:pt>
                <c:pt idx="267">
                  <c:v>2.375E-2</c:v>
                </c:pt>
                <c:pt idx="268">
                  <c:v>2.3259999999999999E-2</c:v>
                </c:pt>
                <c:pt idx="269">
                  <c:v>2.375E-2</c:v>
                </c:pt>
                <c:pt idx="270">
                  <c:v>2.3450000000000002E-2</c:v>
                </c:pt>
                <c:pt idx="271">
                  <c:v>2.3380000000000001E-2</c:v>
                </c:pt>
                <c:pt idx="272">
                  <c:v>2.368E-2</c:v>
                </c:pt>
                <c:pt idx="273">
                  <c:v>2.358E-2</c:v>
                </c:pt>
                <c:pt idx="274">
                  <c:v>2.3210000000000001E-2</c:v>
                </c:pt>
                <c:pt idx="275">
                  <c:v>2.3259999999999999E-2</c:v>
                </c:pt>
                <c:pt idx="276">
                  <c:v>2.3399999999999997E-2</c:v>
                </c:pt>
                <c:pt idx="277">
                  <c:v>2.342E-2</c:v>
                </c:pt>
                <c:pt idx="278">
                  <c:v>2.3310000000000001E-2</c:v>
                </c:pt>
                <c:pt idx="279">
                  <c:v>2.3259999999999999E-2</c:v>
                </c:pt>
                <c:pt idx="280">
                  <c:v>2.3879999999999998E-2</c:v>
                </c:pt>
                <c:pt idx="281">
                  <c:v>2.4150000000000001E-2</c:v>
                </c:pt>
                <c:pt idx="282">
                  <c:v>2.3629999999999998E-2</c:v>
                </c:pt>
                <c:pt idx="283">
                  <c:v>2.4209999999999999E-2</c:v>
                </c:pt>
                <c:pt idx="284">
                  <c:v>2.3719999999999998E-2</c:v>
                </c:pt>
                <c:pt idx="285">
                  <c:v>2.3530000000000002E-2</c:v>
                </c:pt>
                <c:pt idx="286">
                  <c:v>2.3399999999999997E-2</c:v>
                </c:pt>
                <c:pt idx="287">
                  <c:v>2.3620000000000002E-2</c:v>
                </c:pt>
                <c:pt idx="288">
                  <c:v>2.3780000000000003E-2</c:v>
                </c:pt>
                <c:pt idx="289">
                  <c:v>2.3849999999999996E-2</c:v>
                </c:pt>
                <c:pt idx="290">
                  <c:v>2.3900000000000001E-2</c:v>
                </c:pt>
                <c:pt idx="291">
                  <c:v>2.4029999999999999E-2</c:v>
                </c:pt>
                <c:pt idx="292">
                  <c:v>2.3479999999999997E-2</c:v>
                </c:pt>
                <c:pt idx="293">
                  <c:v>2.349E-2</c:v>
                </c:pt>
                <c:pt idx="294">
                  <c:v>2.351E-2</c:v>
                </c:pt>
                <c:pt idx="295">
                  <c:v>2.351E-2</c:v>
                </c:pt>
                <c:pt idx="296">
                  <c:v>2.3690000000000003E-2</c:v>
                </c:pt>
                <c:pt idx="297">
                  <c:v>2.3940000000000003E-2</c:v>
                </c:pt>
                <c:pt idx="298">
                  <c:v>2.4590000000000001E-2</c:v>
                </c:pt>
                <c:pt idx="299">
                  <c:v>2.4969999999999999E-2</c:v>
                </c:pt>
                <c:pt idx="300">
                  <c:v>2.4840000000000001E-2</c:v>
                </c:pt>
                <c:pt idx="301">
                  <c:v>2.4849999999999997E-2</c:v>
                </c:pt>
                <c:pt idx="302">
                  <c:v>2.4920000000000001E-2</c:v>
                </c:pt>
                <c:pt idx="303">
                  <c:v>2.4740000000000002E-2</c:v>
                </c:pt>
                <c:pt idx="304">
                  <c:v>2.4129999999999999E-2</c:v>
                </c:pt>
                <c:pt idx="305">
                  <c:v>2.4340000000000001E-2</c:v>
                </c:pt>
                <c:pt idx="306">
                  <c:v>2.4049999999999998E-2</c:v>
                </c:pt>
                <c:pt idx="307">
                  <c:v>2.4049999999999998E-2</c:v>
                </c:pt>
                <c:pt idx="308">
                  <c:v>2.4620000000000003E-2</c:v>
                </c:pt>
                <c:pt idx="309">
                  <c:v>2.445E-2</c:v>
                </c:pt>
                <c:pt idx="310">
                  <c:v>2.453E-2</c:v>
                </c:pt>
                <c:pt idx="311">
                  <c:v>2.4760000000000001E-2</c:v>
                </c:pt>
                <c:pt idx="312">
                  <c:v>2.4760000000000001E-2</c:v>
                </c:pt>
                <c:pt idx="313">
                  <c:v>2.4799999999999999E-2</c:v>
                </c:pt>
                <c:pt idx="314">
                  <c:v>2.5510000000000001E-2</c:v>
                </c:pt>
                <c:pt idx="315">
                  <c:v>2.5590000000000002E-2</c:v>
                </c:pt>
                <c:pt idx="316">
                  <c:v>2.537E-2</c:v>
                </c:pt>
                <c:pt idx="317">
                  <c:v>2.5499999999999998E-2</c:v>
                </c:pt>
                <c:pt idx="318">
                  <c:v>2.5520000000000001E-2</c:v>
                </c:pt>
                <c:pt idx="319">
                  <c:v>2.5390000000000003E-2</c:v>
                </c:pt>
                <c:pt idx="320">
                  <c:v>2.5870000000000001E-2</c:v>
                </c:pt>
                <c:pt idx="321">
                  <c:v>2.6239999999999999E-2</c:v>
                </c:pt>
                <c:pt idx="322">
                  <c:v>2.6610000000000002E-2</c:v>
                </c:pt>
                <c:pt idx="323">
                  <c:v>2.6629999999999997E-2</c:v>
                </c:pt>
                <c:pt idx="324">
                  <c:v>2.656E-2</c:v>
                </c:pt>
                <c:pt idx="325">
                  <c:v>2.6169999999999999E-2</c:v>
                </c:pt>
                <c:pt idx="326">
                  <c:v>2.648E-2</c:v>
                </c:pt>
                <c:pt idx="327">
                  <c:v>2.6239999999999999E-2</c:v>
                </c:pt>
                <c:pt idx="328">
                  <c:v>2.6600000000000002E-2</c:v>
                </c:pt>
                <c:pt idx="329">
                  <c:v>2.6579999999999999E-2</c:v>
                </c:pt>
                <c:pt idx="330">
                  <c:v>2.699E-2</c:v>
                </c:pt>
                <c:pt idx="331">
                  <c:v>2.724E-2</c:v>
                </c:pt>
                <c:pt idx="332">
                  <c:v>2.7120000000000002E-2</c:v>
                </c:pt>
                <c:pt idx="333">
                  <c:v>2.7820000000000001E-2</c:v>
                </c:pt>
                <c:pt idx="334">
                  <c:v>2.8410000000000001E-2</c:v>
                </c:pt>
                <c:pt idx="335">
                  <c:v>2.8450000000000003E-2</c:v>
                </c:pt>
                <c:pt idx="336">
                  <c:v>2.7089999999999999E-2</c:v>
                </c:pt>
                <c:pt idx="337">
                  <c:v>2.8050000000000002E-2</c:v>
                </c:pt>
                <c:pt idx="338">
                  <c:v>2.8340000000000001E-2</c:v>
                </c:pt>
                <c:pt idx="339">
                  <c:v>2.828E-2</c:v>
                </c:pt>
                <c:pt idx="340">
                  <c:v>2.8570000000000002E-2</c:v>
                </c:pt>
                <c:pt idx="341">
                  <c:v>2.8570000000000002E-2</c:v>
                </c:pt>
                <c:pt idx="342">
                  <c:v>2.8580000000000001E-2</c:v>
                </c:pt>
                <c:pt idx="343">
                  <c:v>2.8330000000000001E-2</c:v>
                </c:pt>
                <c:pt idx="344">
                  <c:v>2.913E-2</c:v>
                </c:pt>
                <c:pt idx="345">
                  <c:v>2.9060000000000002E-2</c:v>
                </c:pt>
                <c:pt idx="346">
                  <c:v>2.8730000000000002E-2</c:v>
                </c:pt>
                <c:pt idx="347">
                  <c:v>2.8730000000000002E-2</c:v>
                </c:pt>
                <c:pt idx="348">
                  <c:v>2.8889999999999999E-2</c:v>
                </c:pt>
                <c:pt idx="349">
                  <c:v>2.8910000000000002E-2</c:v>
                </c:pt>
                <c:pt idx="350">
                  <c:v>2.9520000000000001E-2</c:v>
                </c:pt>
                <c:pt idx="351">
                  <c:v>2.9190000000000001E-2</c:v>
                </c:pt>
                <c:pt idx="352">
                  <c:v>2.8660000000000001E-2</c:v>
                </c:pt>
                <c:pt idx="353">
                  <c:v>2.8750000000000001E-2</c:v>
                </c:pt>
                <c:pt idx="354">
                  <c:v>2.8639999999999999E-2</c:v>
                </c:pt>
                <c:pt idx="355">
                  <c:v>2.9009999999999998E-2</c:v>
                </c:pt>
                <c:pt idx="356">
                  <c:v>2.8639999999999999E-2</c:v>
                </c:pt>
                <c:pt idx="357">
                  <c:v>2.811E-2</c:v>
                </c:pt>
                <c:pt idx="358">
                  <c:v>2.8679999999999997E-2</c:v>
                </c:pt>
                <c:pt idx="359">
                  <c:v>2.8479999999999998E-2</c:v>
                </c:pt>
                <c:pt idx="360">
                  <c:v>2.8830000000000001E-2</c:v>
                </c:pt>
                <c:pt idx="361">
                  <c:v>2.886E-2</c:v>
                </c:pt>
                <c:pt idx="362">
                  <c:v>2.8809999999999999E-2</c:v>
                </c:pt>
                <c:pt idx="363">
                  <c:v>2.8570000000000002E-2</c:v>
                </c:pt>
                <c:pt idx="364">
                  <c:v>2.896E-2</c:v>
                </c:pt>
                <c:pt idx="365">
                  <c:v>2.9049999999999999E-2</c:v>
                </c:pt>
                <c:pt idx="366">
                  <c:v>2.8660000000000001E-2</c:v>
                </c:pt>
                <c:pt idx="367">
                  <c:v>2.844E-2</c:v>
                </c:pt>
                <c:pt idx="368">
                  <c:v>2.819E-2</c:v>
                </c:pt>
                <c:pt idx="369">
                  <c:v>2.826E-2</c:v>
                </c:pt>
                <c:pt idx="370">
                  <c:v>2.8450000000000003E-2</c:v>
                </c:pt>
                <c:pt idx="371">
                  <c:v>2.8549999999999999E-2</c:v>
                </c:pt>
                <c:pt idx="372">
                  <c:v>2.8559999999999999E-2</c:v>
                </c:pt>
                <c:pt idx="373">
                  <c:v>2.8999999999999998E-2</c:v>
                </c:pt>
                <c:pt idx="374">
                  <c:v>2.8809999999999999E-2</c:v>
                </c:pt>
                <c:pt idx="375">
                  <c:v>2.8229999999999998E-2</c:v>
                </c:pt>
                <c:pt idx="376">
                  <c:v>2.8130000000000002E-2</c:v>
                </c:pt>
                <c:pt idx="377">
                  <c:v>2.8210000000000002E-2</c:v>
                </c:pt>
                <c:pt idx="378">
                  <c:v>2.852E-2</c:v>
                </c:pt>
                <c:pt idx="379">
                  <c:v>2.775E-2</c:v>
                </c:pt>
                <c:pt idx="380">
                  <c:v>2.7830000000000001E-2</c:v>
                </c:pt>
                <c:pt idx="381">
                  <c:v>2.741E-2</c:v>
                </c:pt>
                <c:pt idx="382">
                  <c:v>2.7610000000000003E-2</c:v>
                </c:pt>
                <c:pt idx="383">
                  <c:v>2.733E-2</c:v>
                </c:pt>
                <c:pt idx="384">
                  <c:v>2.7810000000000001E-2</c:v>
                </c:pt>
                <c:pt idx="385">
                  <c:v>2.8079999999999997E-2</c:v>
                </c:pt>
                <c:pt idx="386">
                  <c:v>2.8340000000000001E-2</c:v>
                </c:pt>
                <c:pt idx="387">
                  <c:v>2.775E-2</c:v>
                </c:pt>
                <c:pt idx="388">
                  <c:v>2.7859999999999999E-2</c:v>
                </c:pt>
                <c:pt idx="389">
                  <c:v>2.7810000000000001E-2</c:v>
                </c:pt>
                <c:pt idx="390">
                  <c:v>2.801E-2</c:v>
                </c:pt>
                <c:pt idx="391">
                  <c:v>2.7789999999999999E-2</c:v>
                </c:pt>
                <c:pt idx="392">
                  <c:v>2.843E-2</c:v>
                </c:pt>
                <c:pt idx="393">
                  <c:v>2.8250000000000001E-2</c:v>
                </c:pt>
                <c:pt idx="394">
                  <c:v>2.843E-2</c:v>
                </c:pt>
                <c:pt idx="395">
                  <c:v>2.8290000000000003E-2</c:v>
                </c:pt>
                <c:pt idx="396">
                  <c:v>2.8300000000000002E-2</c:v>
                </c:pt>
                <c:pt idx="397">
                  <c:v>2.8750000000000001E-2</c:v>
                </c:pt>
                <c:pt idx="398">
                  <c:v>2.913E-2</c:v>
                </c:pt>
                <c:pt idx="399">
                  <c:v>2.9600000000000001E-2</c:v>
                </c:pt>
                <c:pt idx="400">
                  <c:v>2.9679999999999998E-2</c:v>
                </c:pt>
                <c:pt idx="401">
                  <c:v>2.9769999999999998E-2</c:v>
                </c:pt>
                <c:pt idx="402">
                  <c:v>2.9990000000000003E-2</c:v>
                </c:pt>
                <c:pt idx="403">
                  <c:v>3.031E-2</c:v>
                </c:pt>
                <c:pt idx="404">
                  <c:v>2.9830000000000002E-2</c:v>
                </c:pt>
                <c:pt idx="405">
                  <c:v>2.9590000000000002E-2</c:v>
                </c:pt>
                <c:pt idx="406">
                  <c:v>2.9590000000000002E-2</c:v>
                </c:pt>
                <c:pt idx="407">
                  <c:v>2.955E-2</c:v>
                </c:pt>
                <c:pt idx="408">
                  <c:v>2.9679999999999998E-2</c:v>
                </c:pt>
                <c:pt idx="409">
                  <c:v>2.9759999999999998E-2</c:v>
                </c:pt>
                <c:pt idx="410">
                  <c:v>2.9479999999999999E-2</c:v>
                </c:pt>
                <c:pt idx="411">
                  <c:v>2.9510000000000002E-2</c:v>
                </c:pt>
                <c:pt idx="412">
                  <c:v>2.9529999999999997E-2</c:v>
                </c:pt>
                <c:pt idx="413">
                  <c:v>2.9520000000000001E-2</c:v>
                </c:pt>
                <c:pt idx="414">
                  <c:v>2.972E-2</c:v>
                </c:pt>
                <c:pt idx="415">
                  <c:v>3.0059999999999996E-2</c:v>
                </c:pt>
                <c:pt idx="416">
                  <c:v>2.964E-2</c:v>
                </c:pt>
                <c:pt idx="417">
                  <c:v>2.9700000000000001E-2</c:v>
                </c:pt>
                <c:pt idx="418">
                  <c:v>2.9750000000000002E-2</c:v>
                </c:pt>
                <c:pt idx="419">
                  <c:v>3.0019999999999998E-2</c:v>
                </c:pt>
                <c:pt idx="420">
                  <c:v>3.0720000000000001E-2</c:v>
                </c:pt>
                <c:pt idx="421">
                  <c:v>3.1040000000000002E-2</c:v>
                </c:pt>
                <c:pt idx="422">
                  <c:v>3.1150000000000001E-2</c:v>
                </c:pt>
                <c:pt idx="423">
                  <c:v>3.0600000000000002E-2</c:v>
                </c:pt>
                <c:pt idx="424">
                  <c:v>3.0800000000000001E-2</c:v>
                </c:pt>
                <c:pt idx="425">
                  <c:v>3.058E-2</c:v>
                </c:pt>
                <c:pt idx="426">
                  <c:v>3.0630000000000001E-2</c:v>
                </c:pt>
                <c:pt idx="427">
                  <c:v>2.9940000000000001E-2</c:v>
                </c:pt>
                <c:pt idx="428">
                  <c:v>2.9769999999999998E-2</c:v>
                </c:pt>
                <c:pt idx="429">
                  <c:v>2.9309999999999999E-2</c:v>
                </c:pt>
                <c:pt idx="430">
                  <c:v>2.8980000000000002E-2</c:v>
                </c:pt>
                <c:pt idx="431">
                  <c:v>2.7900000000000001E-2</c:v>
                </c:pt>
                <c:pt idx="432">
                  <c:v>2.8570000000000002E-2</c:v>
                </c:pt>
                <c:pt idx="433">
                  <c:v>2.86E-2</c:v>
                </c:pt>
                <c:pt idx="434">
                  <c:v>2.9020000000000001E-2</c:v>
                </c:pt>
                <c:pt idx="435">
                  <c:v>2.9060000000000002E-2</c:v>
                </c:pt>
                <c:pt idx="436">
                  <c:v>2.9440000000000001E-2</c:v>
                </c:pt>
                <c:pt idx="437">
                  <c:v>2.9260000000000001E-2</c:v>
                </c:pt>
                <c:pt idx="438">
                  <c:v>2.9740000000000003E-2</c:v>
                </c:pt>
                <c:pt idx="439">
                  <c:v>2.9220000000000003E-2</c:v>
                </c:pt>
                <c:pt idx="440">
                  <c:v>2.9479999999999999E-2</c:v>
                </c:pt>
                <c:pt idx="441">
                  <c:v>2.9520000000000001E-2</c:v>
                </c:pt>
                <c:pt idx="442">
                  <c:v>2.9520000000000001E-2</c:v>
                </c:pt>
                <c:pt idx="443">
                  <c:v>2.9649999999999999E-2</c:v>
                </c:pt>
                <c:pt idx="444">
                  <c:v>2.9740000000000003E-2</c:v>
                </c:pt>
                <c:pt idx="445">
                  <c:v>2.9350000000000001E-2</c:v>
                </c:pt>
                <c:pt idx="446">
                  <c:v>2.9220000000000003E-2</c:v>
                </c:pt>
                <c:pt idx="447">
                  <c:v>2.921E-2</c:v>
                </c:pt>
                <c:pt idx="448">
                  <c:v>2.9169999999999998E-2</c:v>
                </c:pt>
                <c:pt idx="449">
                  <c:v>2.8969999999999999E-2</c:v>
                </c:pt>
                <c:pt idx="450">
                  <c:v>2.9369999999999997E-2</c:v>
                </c:pt>
                <c:pt idx="451">
                  <c:v>2.8990000000000002E-2</c:v>
                </c:pt>
                <c:pt idx="452">
                  <c:v>2.895E-2</c:v>
                </c:pt>
                <c:pt idx="453">
                  <c:v>2.8910000000000002E-2</c:v>
                </c:pt>
                <c:pt idx="454">
                  <c:v>2.8820000000000002E-2</c:v>
                </c:pt>
                <c:pt idx="455">
                  <c:v>2.8769999999999997E-2</c:v>
                </c:pt>
                <c:pt idx="456">
                  <c:v>2.827E-2</c:v>
                </c:pt>
                <c:pt idx="457">
                  <c:v>2.8399999999999998E-2</c:v>
                </c:pt>
                <c:pt idx="458">
                  <c:v>2.86E-2</c:v>
                </c:pt>
                <c:pt idx="459">
                  <c:v>2.8559999999999999E-2</c:v>
                </c:pt>
                <c:pt idx="460">
                  <c:v>2.8709999999999999E-2</c:v>
                </c:pt>
                <c:pt idx="461">
                  <c:v>2.8330000000000001E-2</c:v>
                </c:pt>
                <c:pt idx="462">
                  <c:v>2.8420000000000001E-2</c:v>
                </c:pt>
                <c:pt idx="463">
                  <c:v>2.8330000000000001E-2</c:v>
                </c:pt>
                <c:pt idx="464">
                  <c:v>2.8239999999999998E-2</c:v>
                </c:pt>
                <c:pt idx="465">
                  <c:v>2.8250000000000001E-2</c:v>
                </c:pt>
                <c:pt idx="466">
                  <c:v>2.8580000000000001E-2</c:v>
                </c:pt>
                <c:pt idx="467">
                  <c:v>2.8670000000000001E-2</c:v>
                </c:pt>
                <c:pt idx="468">
                  <c:v>2.8399999999999998E-2</c:v>
                </c:pt>
                <c:pt idx="469">
                  <c:v>2.8490000000000001E-2</c:v>
                </c:pt>
                <c:pt idx="470">
                  <c:v>2.8290000000000003E-2</c:v>
                </c:pt>
                <c:pt idx="471">
                  <c:v>2.8290000000000003E-2</c:v>
                </c:pt>
                <c:pt idx="472">
                  <c:v>2.8559999999999999E-2</c:v>
                </c:pt>
                <c:pt idx="473">
                  <c:v>2.86E-2</c:v>
                </c:pt>
                <c:pt idx="474">
                  <c:v>2.8750000000000001E-2</c:v>
                </c:pt>
                <c:pt idx="475">
                  <c:v>2.8380000000000002E-2</c:v>
                </c:pt>
                <c:pt idx="476">
                  <c:v>2.895E-2</c:v>
                </c:pt>
                <c:pt idx="477">
                  <c:v>2.8929999999999997E-2</c:v>
                </c:pt>
                <c:pt idx="478">
                  <c:v>2.9600000000000001E-2</c:v>
                </c:pt>
                <c:pt idx="479">
                  <c:v>2.9500000000000002E-2</c:v>
                </c:pt>
                <c:pt idx="480">
                  <c:v>2.9729999999999999E-2</c:v>
                </c:pt>
                <c:pt idx="481">
                  <c:v>2.9820000000000003E-2</c:v>
                </c:pt>
                <c:pt idx="482">
                  <c:v>2.9580000000000002E-2</c:v>
                </c:pt>
                <c:pt idx="483">
                  <c:v>2.9600000000000001E-2</c:v>
                </c:pt>
                <c:pt idx="484">
                  <c:v>2.9750000000000002E-2</c:v>
                </c:pt>
                <c:pt idx="485">
                  <c:v>2.962E-2</c:v>
                </c:pt>
                <c:pt idx="486">
                  <c:v>3.005E-2</c:v>
                </c:pt>
                <c:pt idx="487">
                  <c:v>2.9860000000000001E-2</c:v>
                </c:pt>
                <c:pt idx="488">
                  <c:v>2.9510000000000002E-2</c:v>
                </c:pt>
                <c:pt idx="489">
                  <c:v>2.9559999999999999E-2</c:v>
                </c:pt>
                <c:pt idx="490">
                  <c:v>2.9449999999999997E-2</c:v>
                </c:pt>
                <c:pt idx="491">
                  <c:v>2.9769999999999998E-2</c:v>
                </c:pt>
                <c:pt idx="492">
                  <c:v>2.964E-2</c:v>
                </c:pt>
                <c:pt idx="493">
                  <c:v>2.9289999999999997E-2</c:v>
                </c:pt>
                <c:pt idx="494">
                  <c:v>2.8730000000000002E-2</c:v>
                </c:pt>
                <c:pt idx="495">
                  <c:v>2.8639999999999999E-2</c:v>
                </c:pt>
                <c:pt idx="496">
                  <c:v>2.8769999999999997E-2</c:v>
                </c:pt>
                <c:pt idx="497">
                  <c:v>2.8999999999999998E-2</c:v>
                </c:pt>
                <c:pt idx="498">
                  <c:v>2.8639999999999999E-2</c:v>
                </c:pt>
                <c:pt idx="499">
                  <c:v>2.87E-2</c:v>
                </c:pt>
                <c:pt idx="500">
                  <c:v>2.8639999999999999E-2</c:v>
                </c:pt>
                <c:pt idx="501">
                  <c:v>2.8679999999999997E-2</c:v>
                </c:pt>
                <c:pt idx="502">
                  <c:v>2.819E-2</c:v>
                </c:pt>
                <c:pt idx="503">
                  <c:v>2.8420000000000001E-2</c:v>
                </c:pt>
                <c:pt idx="504">
                  <c:v>2.8210000000000002E-2</c:v>
                </c:pt>
                <c:pt idx="505">
                  <c:v>2.828E-2</c:v>
                </c:pt>
                <c:pt idx="506">
                  <c:v>2.8130000000000002E-2</c:v>
                </c:pt>
                <c:pt idx="507">
                  <c:v>2.8210000000000002E-2</c:v>
                </c:pt>
                <c:pt idx="508">
                  <c:v>2.8459999999999999E-2</c:v>
                </c:pt>
                <c:pt idx="509">
                  <c:v>2.8839999999999998E-2</c:v>
                </c:pt>
                <c:pt idx="510">
                  <c:v>2.886E-2</c:v>
                </c:pt>
                <c:pt idx="511">
                  <c:v>2.8590000000000001E-2</c:v>
                </c:pt>
                <c:pt idx="512">
                  <c:v>2.86E-2</c:v>
                </c:pt>
                <c:pt idx="513">
                  <c:v>2.862E-2</c:v>
                </c:pt>
                <c:pt idx="514">
                  <c:v>2.8980000000000002E-2</c:v>
                </c:pt>
                <c:pt idx="515">
                  <c:v>2.904E-2</c:v>
                </c:pt>
                <c:pt idx="516">
                  <c:v>2.878E-2</c:v>
                </c:pt>
                <c:pt idx="517">
                  <c:v>2.9389999999999999E-2</c:v>
                </c:pt>
                <c:pt idx="518">
                  <c:v>2.9420000000000002E-2</c:v>
                </c:pt>
                <c:pt idx="519">
                  <c:v>2.9350000000000001E-2</c:v>
                </c:pt>
                <c:pt idx="520">
                  <c:v>2.981E-2</c:v>
                </c:pt>
                <c:pt idx="521">
                  <c:v>2.9649999999999999E-2</c:v>
                </c:pt>
                <c:pt idx="522">
                  <c:v>2.9740000000000003E-2</c:v>
                </c:pt>
                <c:pt idx="523">
                  <c:v>2.9990000000000003E-2</c:v>
                </c:pt>
                <c:pt idx="524">
                  <c:v>0.03</c:v>
                </c:pt>
                <c:pt idx="525">
                  <c:v>2.9940000000000001E-2</c:v>
                </c:pt>
                <c:pt idx="526">
                  <c:v>3.057E-2</c:v>
                </c:pt>
                <c:pt idx="527">
                  <c:v>3.066E-2</c:v>
                </c:pt>
                <c:pt idx="528">
                  <c:v>3.0640000000000001E-2</c:v>
                </c:pt>
                <c:pt idx="529">
                  <c:v>3.0670000000000003E-2</c:v>
                </c:pt>
                <c:pt idx="530">
                  <c:v>3.066E-2</c:v>
                </c:pt>
                <c:pt idx="531">
                  <c:v>3.0890000000000001E-2</c:v>
                </c:pt>
                <c:pt idx="532">
                  <c:v>3.0979999999999997E-2</c:v>
                </c:pt>
                <c:pt idx="533">
                  <c:v>3.048E-2</c:v>
                </c:pt>
                <c:pt idx="534">
                  <c:v>3.0550000000000001E-2</c:v>
                </c:pt>
                <c:pt idx="535">
                  <c:v>3.065E-2</c:v>
                </c:pt>
                <c:pt idx="536">
                  <c:v>3.0689999999999999E-2</c:v>
                </c:pt>
                <c:pt idx="537">
                  <c:v>3.0859999999999999E-2</c:v>
                </c:pt>
                <c:pt idx="538">
                  <c:v>3.0609999999999998E-2</c:v>
                </c:pt>
                <c:pt idx="539">
                  <c:v>3.1809999999999998E-2</c:v>
                </c:pt>
                <c:pt idx="540">
                  <c:v>3.1869999999999996E-2</c:v>
                </c:pt>
                <c:pt idx="541">
                  <c:v>3.2329999999999998E-2</c:v>
                </c:pt>
                <c:pt idx="542">
                  <c:v>3.2309999999999998E-2</c:v>
                </c:pt>
                <c:pt idx="543">
                  <c:v>3.2059999999999998E-2</c:v>
                </c:pt>
                <c:pt idx="544">
                  <c:v>3.1739999999999997E-2</c:v>
                </c:pt>
                <c:pt idx="545">
                  <c:v>3.1460000000000002E-2</c:v>
                </c:pt>
                <c:pt idx="546">
                  <c:v>3.1669999999999997E-2</c:v>
                </c:pt>
                <c:pt idx="547">
                  <c:v>3.159E-2</c:v>
                </c:pt>
                <c:pt idx="548">
                  <c:v>3.1560000000000005E-2</c:v>
                </c:pt>
                <c:pt idx="549">
                  <c:v>3.1629999999999998E-2</c:v>
                </c:pt>
                <c:pt idx="550">
                  <c:v>3.2070000000000001E-2</c:v>
                </c:pt>
                <c:pt idx="551">
                  <c:v>3.177E-2</c:v>
                </c:pt>
                <c:pt idx="552">
                  <c:v>3.1960000000000002E-2</c:v>
                </c:pt>
                <c:pt idx="553">
                  <c:v>3.1920000000000004E-2</c:v>
                </c:pt>
                <c:pt idx="554">
                  <c:v>3.2000000000000001E-2</c:v>
                </c:pt>
                <c:pt idx="555">
                  <c:v>3.1709999999999995E-2</c:v>
                </c:pt>
                <c:pt idx="556">
                  <c:v>3.1110000000000002E-2</c:v>
                </c:pt>
                <c:pt idx="557">
                  <c:v>3.1259999999999996E-2</c:v>
                </c:pt>
                <c:pt idx="558">
                  <c:v>3.0769999999999999E-2</c:v>
                </c:pt>
                <c:pt idx="559">
                  <c:v>3.0830000000000003E-2</c:v>
                </c:pt>
                <c:pt idx="560">
                  <c:v>3.0890000000000001E-2</c:v>
                </c:pt>
                <c:pt idx="561">
                  <c:v>3.1190000000000002E-2</c:v>
                </c:pt>
                <c:pt idx="562">
                  <c:v>3.1489999999999997E-2</c:v>
                </c:pt>
                <c:pt idx="563">
                  <c:v>3.134E-2</c:v>
                </c:pt>
                <c:pt idx="564">
                  <c:v>3.2199999999999999E-2</c:v>
                </c:pt>
                <c:pt idx="565">
                  <c:v>3.2099999999999997E-2</c:v>
                </c:pt>
                <c:pt idx="566">
                  <c:v>3.2010000000000004E-2</c:v>
                </c:pt>
                <c:pt idx="567">
                  <c:v>3.2309999999999998E-2</c:v>
                </c:pt>
                <c:pt idx="568">
                  <c:v>3.2370000000000003E-2</c:v>
                </c:pt>
                <c:pt idx="569">
                  <c:v>3.2390000000000002E-2</c:v>
                </c:pt>
                <c:pt idx="570">
                  <c:v>3.1859999999999999E-2</c:v>
                </c:pt>
                <c:pt idx="571">
                  <c:v>3.1509999999999996E-2</c:v>
                </c:pt>
                <c:pt idx="572">
                  <c:v>3.1419999999999997E-2</c:v>
                </c:pt>
                <c:pt idx="573">
                  <c:v>3.1269999999999999E-2</c:v>
                </c:pt>
                <c:pt idx="574">
                  <c:v>3.1099999999999999E-2</c:v>
                </c:pt>
                <c:pt idx="575">
                  <c:v>3.065E-2</c:v>
                </c:pt>
                <c:pt idx="576">
                  <c:v>3.057E-2</c:v>
                </c:pt>
                <c:pt idx="577">
                  <c:v>3.0630000000000001E-2</c:v>
                </c:pt>
                <c:pt idx="578">
                  <c:v>3.0609999999999998E-2</c:v>
                </c:pt>
                <c:pt idx="579">
                  <c:v>3.065E-2</c:v>
                </c:pt>
                <c:pt idx="580">
                  <c:v>3.065E-2</c:v>
                </c:pt>
                <c:pt idx="581">
                  <c:v>3.0459999999999997E-2</c:v>
                </c:pt>
                <c:pt idx="582">
                  <c:v>3.048E-2</c:v>
                </c:pt>
                <c:pt idx="583">
                  <c:v>3.0590000000000003E-2</c:v>
                </c:pt>
                <c:pt idx="584">
                  <c:v>3.0590000000000003E-2</c:v>
                </c:pt>
                <c:pt idx="585">
                  <c:v>3.0609999999999998E-2</c:v>
                </c:pt>
                <c:pt idx="586">
                  <c:v>3.032E-2</c:v>
                </c:pt>
                <c:pt idx="587">
                  <c:v>2.9929999999999998E-2</c:v>
                </c:pt>
                <c:pt idx="588">
                  <c:v>3.039E-2</c:v>
                </c:pt>
                <c:pt idx="589">
                  <c:v>2.9660000000000002E-2</c:v>
                </c:pt>
                <c:pt idx="590">
                  <c:v>2.9149999999999999E-2</c:v>
                </c:pt>
                <c:pt idx="591">
                  <c:v>2.9169999999999998E-2</c:v>
                </c:pt>
                <c:pt idx="592">
                  <c:v>2.8919999999999998E-2</c:v>
                </c:pt>
                <c:pt idx="593">
                  <c:v>2.8580000000000001E-2</c:v>
                </c:pt>
                <c:pt idx="594">
                  <c:v>2.8290000000000003E-2</c:v>
                </c:pt>
                <c:pt idx="595">
                  <c:v>2.8629999999999999E-2</c:v>
                </c:pt>
                <c:pt idx="596">
                  <c:v>2.879E-2</c:v>
                </c:pt>
                <c:pt idx="597">
                  <c:v>2.911E-2</c:v>
                </c:pt>
                <c:pt idx="598">
                  <c:v>2.913E-2</c:v>
                </c:pt>
                <c:pt idx="599">
                  <c:v>2.895E-2</c:v>
                </c:pt>
                <c:pt idx="600">
                  <c:v>2.8929999999999997E-2</c:v>
                </c:pt>
                <c:pt idx="601">
                  <c:v>2.8570000000000002E-2</c:v>
                </c:pt>
                <c:pt idx="602">
                  <c:v>2.8229999999999998E-2</c:v>
                </c:pt>
                <c:pt idx="603">
                  <c:v>2.7619999999999999E-2</c:v>
                </c:pt>
                <c:pt idx="604">
                  <c:v>2.8079999999999997E-2</c:v>
                </c:pt>
                <c:pt idx="605">
                  <c:v>2.7879999999999999E-2</c:v>
                </c:pt>
                <c:pt idx="606">
                  <c:v>2.7879999999999999E-2</c:v>
                </c:pt>
                <c:pt idx="607">
                  <c:v>2.7360000000000002E-2</c:v>
                </c:pt>
                <c:pt idx="608">
                  <c:v>2.751E-2</c:v>
                </c:pt>
                <c:pt idx="609">
                  <c:v>2.81E-2</c:v>
                </c:pt>
                <c:pt idx="610">
                  <c:v>2.7740000000000001E-2</c:v>
                </c:pt>
                <c:pt idx="611">
                  <c:v>2.7160000000000004E-2</c:v>
                </c:pt>
                <c:pt idx="612">
                  <c:v>2.7160000000000004E-2</c:v>
                </c:pt>
                <c:pt idx="613">
                  <c:v>2.6859999999999998E-2</c:v>
                </c:pt>
                <c:pt idx="614">
                  <c:v>2.6859999999999998E-2</c:v>
                </c:pt>
                <c:pt idx="615">
                  <c:v>2.6329999999999999E-2</c:v>
                </c:pt>
                <c:pt idx="616">
                  <c:v>2.5520000000000001E-2</c:v>
                </c:pt>
                <c:pt idx="617">
                  <c:v>2.6680000000000002E-2</c:v>
                </c:pt>
                <c:pt idx="618">
                  <c:v>2.6680000000000002E-2</c:v>
                </c:pt>
                <c:pt idx="619">
                  <c:v>2.6980000000000001E-2</c:v>
                </c:pt>
                <c:pt idx="620">
                  <c:v>2.7300000000000001E-2</c:v>
                </c:pt>
                <c:pt idx="621">
                  <c:v>2.7120000000000002E-2</c:v>
                </c:pt>
                <c:pt idx="622">
                  <c:v>2.7459999999999998E-2</c:v>
                </c:pt>
                <c:pt idx="623">
                  <c:v>2.699E-2</c:v>
                </c:pt>
                <c:pt idx="624">
                  <c:v>2.699E-2</c:v>
                </c:pt>
                <c:pt idx="625">
                  <c:v>2.7060000000000001E-2</c:v>
                </c:pt>
                <c:pt idx="626">
                  <c:v>2.7179999999999999E-2</c:v>
                </c:pt>
                <c:pt idx="627">
                  <c:v>2.7269999999999999E-2</c:v>
                </c:pt>
                <c:pt idx="628">
                  <c:v>2.75E-2</c:v>
                </c:pt>
                <c:pt idx="629">
                  <c:v>2.7879999999999999E-2</c:v>
                </c:pt>
                <c:pt idx="630">
                  <c:v>2.7730000000000001E-2</c:v>
                </c:pt>
                <c:pt idx="631">
                  <c:v>2.741E-2</c:v>
                </c:pt>
                <c:pt idx="632">
                  <c:v>2.75E-2</c:v>
                </c:pt>
                <c:pt idx="633">
                  <c:v>2.7160000000000004E-2</c:v>
                </c:pt>
                <c:pt idx="634">
                  <c:v>2.759E-2</c:v>
                </c:pt>
                <c:pt idx="635">
                  <c:v>2.7549999999999998E-2</c:v>
                </c:pt>
                <c:pt idx="636">
                  <c:v>2.7480000000000001E-2</c:v>
                </c:pt>
                <c:pt idx="637">
                  <c:v>2.7099999999999999E-2</c:v>
                </c:pt>
                <c:pt idx="638">
                  <c:v>2.6779999999999998E-2</c:v>
                </c:pt>
                <c:pt idx="639">
                  <c:v>2.6329999999999999E-2</c:v>
                </c:pt>
                <c:pt idx="640">
                  <c:v>2.6840000000000003E-2</c:v>
                </c:pt>
                <c:pt idx="641">
                  <c:v>2.691E-2</c:v>
                </c:pt>
                <c:pt idx="642">
                  <c:v>2.725E-2</c:v>
                </c:pt>
                <c:pt idx="643">
                  <c:v>2.7040000000000002E-2</c:v>
                </c:pt>
                <c:pt idx="644">
                  <c:v>2.7000000000000003E-2</c:v>
                </c:pt>
                <c:pt idx="645">
                  <c:v>2.657E-2</c:v>
                </c:pt>
                <c:pt idx="646">
                  <c:v>2.6339999999999999E-2</c:v>
                </c:pt>
                <c:pt idx="647">
                  <c:v>2.6339999999999999E-2</c:v>
                </c:pt>
                <c:pt idx="648">
                  <c:v>2.6539999999999998E-2</c:v>
                </c:pt>
                <c:pt idx="649">
                  <c:v>2.6859999999999998E-2</c:v>
                </c:pt>
                <c:pt idx="650">
                  <c:v>2.7089999999999999E-2</c:v>
                </c:pt>
                <c:pt idx="651">
                  <c:v>2.6549999999999997E-2</c:v>
                </c:pt>
                <c:pt idx="652">
                  <c:v>2.664E-2</c:v>
                </c:pt>
                <c:pt idx="653">
                  <c:v>2.673E-2</c:v>
                </c:pt>
                <c:pt idx="654">
                  <c:v>2.6360000000000001E-2</c:v>
                </c:pt>
                <c:pt idx="655">
                  <c:v>2.648E-2</c:v>
                </c:pt>
                <c:pt idx="656">
                  <c:v>2.6949999999999998E-2</c:v>
                </c:pt>
                <c:pt idx="657">
                  <c:v>2.6539999999999998E-2</c:v>
                </c:pt>
                <c:pt idx="658">
                  <c:v>2.666E-2</c:v>
                </c:pt>
                <c:pt idx="659">
                  <c:v>2.6680000000000002E-2</c:v>
                </c:pt>
                <c:pt idx="660">
                  <c:v>2.6380000000000001E-2</c:v>
                </c:pt>
                <c:pt idx="661">
                  <c:v>2.6859999999999998E-2</c:v>
                </c:pt>
                <c:pt idx="662">
                  <c:v>2.717E-2</c:v>
                </c:pt>
                <c:pt idx="663">
                  <c:v>2.759E-2</c:v>
                </c:pt>
                <c:pt idx="664">
                  <c:v>2.7660000000000001E-2</c:v>
                </c:pt>
                <c:pt idx="665">
                  <c:v>2.724E-2</c:v>
                </c:pt>
                <c:pt idx="666">
                  <c:v>2.7189999999999999E-2</c:v>
                </c:pt>
                <c:pt idx="667">
                  <c:v>2.6929999999999999E-2</c:v>
                </c:pt>
                <c:pt idx="668">
                  <c:v>2.6409999999999999E-2</c:v>
                </c:pt>
                <c:pt idx="669">
                  <c:v>2.63E-2</c:v>
                </c:pt>
                <c:pt idx="670">
                  <c:v>2.63E-2</c:v>
                </c:pt>
                <c:pt idx="671">
                  <c:v>2.6409999999999999E-2</c:v>
                </c:pt>
                <c:pt idx="672">
                  <c:v>2.605E-2</c:v>
                </c:pt>
                <c:pt idx="673">
                  <c:v>2.6120000000000001E-2</c:v>
                </c:pt>
              </c:numCache>
            </c:numRef>
          </c:val>
          <c:smooth val="0"/>
          <c:extLst>
            <c:ext xmlns:c16="http://schemas.microsoft.com/office/drawing/2014/chart" uri="{C3380CC4-5D6E-409C-BE32-E72D297353CC}">
              <c16:uniqueId val="{00000004-A02F-4363-9208-0108760FF7FB}"/>
            </c:ext>
          </c:extLst>
        </c:ser>
        <c:ser>
          <c:idx val="5"/>
          <c:order val="5"/>
          <c:tx>
            <c:v>Japan</c:v>
          </c:tx>
          <c:spPr>
            <a:ln w="28575" cap="rnd">
              <a:solidFill>
                <a:srgbClr val="C00000"/>
              </a:solidFill>
              <a:round/>
            </a:ln>
            <a:effectLst/>
          </c:spPr>
          <c:marker>
            <c:symbol val="none"/>
          </c:marker>
          <c:cat>
            <c:numRef>
              <c:f>'German Bund'!$A$273:$A$879</c:f>
              <c:numCache>
                <c:formatCode>d\-mmm\-yy</c:formatCode>
                <c:ptCount val="607"/>
                <c:pt idx="0">
                  <c:v>42737</c:v>
                </c:pt>
                <c:pt idx="1">
                  <c:v>42738</c:v>
                </c:pt>
                <c:pt idx="2">
                  <c:v>42739</c:v>
                </c:pt>
                <c:pt idx="3">
                  <c:v>42740</c:v>
                </c:pt>
                <c:pt idx="4">
                  <c:v>42741</c:v>
                </c:pt>
                <c:pt idx="5">
                  <c:v>42744</c:v>
                </c:pt>
                <c:pt idx="6">
                  <c:v>42745</c:v>
                </c:pt>
                <c:pt idx="7">
                  <c:v>42746</c:v>
                </c:pt>
                <c:pt idx="8">
                  <c:v>42747</c:v>
                </c:pt>
                <c:pt idx="9">
                  <c:v>42748</c:v>
                </c:pt>
                <c:pt idx="10">
                  <c:v>42751</c:v>
                </c:pt>
                <c:pt idx="11">
                  <c:v>42752</c:v>
                </c:pt>
                <c:pt idx="12">
                  <c:v>42753</c:v>
                </c:pt>
                <c:pt idx="13">
                  <c:v>42754</c:v>
                </c:pt>
                <c:pt idx="14">
                  <c:v>42755</c:v>
                </c:pt>
                <c:pt idx="15">
                  <c:v>42758</c:v>
                </c:pt>
                <c:pt idx="16">
                  <c:v>42759</c:v>
                </c:pt>
                <c:pt idx="17">
                  <c:v>42760</c:v>
                </c:pt>
                <c:pt idx="18">
                  <c:v>42761</c:v>
                </c:pt>
                <c:pt idx="19">
                  <c:v>42762</c:v>
                </c:pt>
                <c:pt idx="20">
                  <c:v>42765</c:v>
                </c:pt>
                <c:pt idx="21">
                  <c:v>42766</c:v>
                </c:pt>
                <c:pt idx="22">
                  <c:v>42767</c:v>
                </c:pt>
                <c:pt idx="23">
                  <c:v>42768</c:v>
                </c:pt>
                <c:pt idx="24">
                  <c:v>42769</c:v>
                </c:pt>
                <c:pt idx="25">
                  <c:v>42772</c:v>
                </c:pt>
                <c:pt idx="26">
                  <c:v>42773</c:v>
                </c:pt>
                <c:pt idx="27">
                  <c:v>42774</c:v>
                </c:pt>
                <c:pt idx="28">
                  <c:v>42775</c:v>
                </c:pt>
                <c:pt idx="29">
                  <c:v>42776</c:v>
                </c:pt>
                <c:pt idx="30">
                  <c:v>42779</c:v>
                </c:pt>
                <c:pt idx="31">
                  <c:v>42780</c:v>
                </c:pt>
                <c:pt idx="32">
                  <c:v>42781</c:v>
                </c:pt>
                <c:pt idx="33">
                  <c:v>42782</c:v>
                </c:pt>
                <c:pt idx="34">
                  <c:v>42783</c:v>
                </c:pt>
                <c:pt idx="35">
                  <c:v>42786</c:v>
                </c:pt>
                <c:pt idx="36">
                  <c:v>42787</c:v>
                </c:pt>
                <c:pt idx="37">
                  <c:v>42788</c:v>
                </c:pt>
                <c:pt idx="38">
                  <c:v>42789</c:v>
                </c:pt>
                <c:pt idx="39">
                  <c:v>42790</c:v>
                </c:pt>
                <c:pt idx="40">
                  <c:v>42793</c:v>
                </c:pt>
                <c:pt idx="41">
                  <c:v>42794</c:v>
                </c:pt>
                <c:pt idx="42">
                  <c:v>42795</c:v>
                </c:pt>
                <c:pt idx="43">
                  <c:v>42796</c:v>
                </c:pt>
                <c:pt idx="44">
                  <c:v>42797</c:v>
                </c:pt>
                <c:pt idx="45">
                  <c:v>42800</c:v>
                </c:pt>
                <c:pt idx="46">
                  <c:v>42801</c:v>
                </c:pt>
                <c:pt idx="47">
                  <c:v>42802</c:v>
                </c:pt>
                <c:pt idx="48">
                  <c:v>42803</c:v>
                </c:pt>
                <c:pt idx="49">
                  <c:v>42804</c:v>
                </c:pt>
                <c:pt idx="50">
                  <c:v>42807</c:v>
                </c:pt>
                <c:pt idx="51">
                  <c:v>42808</c:v>
                </c:pt>
                <c:pt idx="52">
                  <c:v>42809</c:v>
                </c:pt>
                <c:pt idx="53">
                  <c:v>42810</c:v>
                </c:pt>
                <c:pt idx="54">
                  <c:v>42811</c:v>
                </c:pt>
                <c:pt idx="55">
                  <c:v>42812</c:v>
                </c:pt>
                <c:pt idx="56">
                  <c:v>42814</c:v>
                </c:pt>
                <c:pt idx="57">
                  <c:v>42815</c:v>
                </c:pt>
                <c:pt idx="58">
                  <c:v>42816</c:v>
                </c:pt>
                <c:pt idx="59">
                  <c:v>42817</c:v>
                </c:pt>
                <c:pt idx="60">
                  <c:v>42818</c:v>
                </c:pt>
                <c:pt idx="61">
                  <c:v>42820</c:v>
                </c:pt>
                <c:pt idx="62">
                  <c:v>42821</c:v>
                </c:pt>
                <c:pt idx="63">
                  <c:v>42822</c:v>
                </c:pt>
                <c:pt idx="64">
                  <c:v>42823</c:v>
                </c:pt>
                <c:pt idx="65">
                  <c:v>42824</c:v>
                </c:pt>
                <c:pt idx="66">
                  <c:v>42825</c:v>
                </c:pt>
                <c:pt idx="67">
                  <c:v>42828</c:v>
                </c:pt>
                <c:pt idx="68">
                  <c:v>42829</c:v>
                </c:pt>
                <c:pt idx="69">
                  <c:v>42830</c:v>
                </c:pt>
                <c:pt idx="70">
                  <c:v>42831</c:v>
                </c:pt>
                <c:pt idx="71">
                  <c:v>42832</c:v>
                </c:pt>
                <c:pt idx="72">
                  <c:v>42835</c:v>
                </c:pt>
                <c:pt idx="73">
                  <c:v>42836</c:v>
                </c:pt>
                <c:pt idx="74">
                  <c:v>42837</c:v>
                </c:pt>
                <c:pt idx="75">
                  <c:v>42838</c:v>
                </c:pt>
                <c:pt idx="76">
                  <c:v>42839</c:v>
                </c:pt>
                <c:pt idx="77">
                  <c:v>42842</c:v>
                </c:pt>
                <c:pt idx="78">
                  <c:v>42843</c:v>
                </c:pt>
                <c:pt idx="79">
                  <c:v>42844</c:v>
                </c:pt>
                <c:pt idx="80">
                  <c:v>42845</c:v>
                </c:pt>
                <c:pt idx="81">
                  <c:v>42846</c:v>
                </c:pt>
                <c:pt idx="82">
                  <c:v>42847</c:v>
                </c:pt>
                <c:pt idx="83">
                  <c:v>42849</c:v>
                </c:pt>
                <c:pt idx="84">
                  <c:v>42850</c:v>
                </c:pt>
                <c:pt idx="85">
                  <c:v>42851</c:v>
                </c:pt>
                <c:pt idx="86">
                  <c:v>42852</c:v>
                </c:pt>
                <c:pt idx="87">
                  <c:v>42853</c:v>
                </c:pt>
                <c:pt idx="88">
                  <c:v>42856</c:v>
                </c:pt>
                <c:pt idx="89">
                  <c:v>42857</c:v>
                </c:pt>
                <c:pt idx="90">
                  <c:v>42858</c:v>
                </c:pt>
                <c:pt idx="91">
                  <c:v>42859</c:v>
                </c:pt>
                <c:pt idx="92">
                  <c:v>42860</c:v>
                </c:pt>
                <c:pt idx="93">
                  <c:v>42862</c:v>
                </c:pt>
                <c:pt idx="94">
                  <c:v>42863</c:v>
                </c:pt>
                <c:pt idx="95">
                  <c:v>42864</c:v>
                </c:pt>
                <c:pt idx="96">
                  <c:v>42865</c:v>
                </c:pt>
                <c:pt idx="97">
                  <c:v>42866</c:v>
                </c:pt>
                <c:pt idx="98">
                  <c:v>42867</c:v>
                </c:pt>
                <c:pt idx="99">
                  <c:v>42870</c:v>
                </c:pt>
                <c:pt idx="100">
                  <c:v>42871</c:v>
                </c:pt>
                <c:pt idx="101">
                  <c:v>42872</c:v>
                </c:pt>
                <c:pt idx="102">
                  <c:v>42873</c:v>
                </c:pt>
                <c:pt idx="103">
                  <c:v>42874</c:v>
                </c:pt>
                <c:pt idx="104">
                  <c:v>42877</c:v>
                </c:pt>
                <c:pt idx="105">
                  <c:v>42878</c:v>
                </c:pt>
                <c:pt idx="106">
                  <c:v>42879</c:v>
                </c:pt>
                <c:pt idx="107">
                  <c:v>42880</c:v>
                </c:pt>
                <c:pt idx="108">
                  <c:v>42881</c:v>
                </c:pt>
                <c:pt idx="109">
                  <c:v>42884</c:v>
                </c:pt>
                <c:pt idx="110">
                  <c:v>42885</c:v>
                </c:pt>
                <c:pt idx="111">
                  <c:v>42886</c:v>
                </c:pt>
                <c:pt idx="112">
                  <c:v>42887</c:v>
                </c:pt>
                <c:pt idx="113">
                  <c:v>42888</c:v>
                </c:pt>
                <c:pt idx="114">
                  <c:v>42891</c:v>
                </c:pt>
                <c:pt idx="115">
                  <c:v>42892</c:v>
                </c:pt>
                <c:pt idx="116">
                  <c:v>42893</c:v>
                </c:pt>
                <c:pt idx="117">
                  <c:v>42894</c:v>
                </c:pt>
                <c:pt idx="118">
                  <c:v>42895</c:v>
                </c:pt>
                <c:pt idx="119">
                  <c:v>42898</c:v>
                </c:pt>
                <c:pt idx="120">
                  <c:v>42899</c:v>
                </c:pt>
                <c:pt idx="121">
                  <c:v>42900</c:v>
                </c:pt>
                <c:pt idx="122">
                  <c:v>42901</c:v>
                </c:pt>
                <c:pt idx="123">
                  <c:v>42902</c:v>
                </c:pt>
                <c:pt idx="124">
                  <c:v>42903</c:v>
                </c:pt>
                <c:pt idx="125">
                  <c:v>42904</c:v>
                </c:pt>
                <c:pt idx="126">
                  <c:v>42905</c:v>
                </c:pt>
                <c:pt idx="127">
                  <c:v>42906</c:v>
                </c:pt>
                <c:pt idx="128">
                  <c:v>42907</c:v>
                </c:pt>
                <c:pt idx="129">
                  <c:v>42908</c:v>
                </c:pt>
                <c:pt idx="130">
                  <c:v>42909</c:v>
                </c:pt>
                <c:pt idx="131">
                  <c:v>42911</c:v>
                </c:pt>
                <c:pt idx="132">
                  <c:v>42912</c:v>
                </c:pt>
                <c:pt idx="133">
                  <c:v>42913</c:v>
                </c:pt>
                <c:pt idx="134">
                  <c:v>42914</c:v>
                </c:pt>
                <c:pt idx="135">
                  <c:v>42915</c:v>
                </c:pt>
                <c:pt idx="136">
                  <c:v>42916</c:v>
                </c:pt>
                <c:pt idx="137">
                  <c:v>42917</c:v>
                </c:pt>
                <c:pt idx="138">
                  <c:v>42918</c:v>
                </c:pt>
                <c:pt idx="139">
                  <c:v>42919</c:v>
                </c:pt>
                <c:pt idx="140">
                  <c:v>42920</c:v>
                </c:pt>
                <c:pt idx="141">
                  <c:v>42921</c:v>
                </c:pt>
                <c:pt idx="142">
                  <c:v>42922</c:v>
                </c:pt>
                <c:pt idx="143">
                  <c:v>42923</c:v>
                </c:pt>
                <c:pt idx="144">
                  <c:v>42924</c:v>
                </c:pt>
                <c:pt idx="145">
                  <c:v>42926</c:v>
                </c:pt>
                <c:pt idx="146">
                  <c:v>42927</c:v>
                </c:pt>
                <c:pt idx="147">
                  <c:v>42928</c:v>
                </c:pt>
                <c:pt idx="148">
                  <c:v>42929</c:v>
                </c:pt>
                <c:pt idx="149">
                  <c:v>42930</c:v>
                </c:pt>
                <c:pt idx="150">
                  <c:v>42932</c:v>
                </c:pt>
                <c:pt idx="151">
                  <c:v>42933</c:v>
                </c:pt>
                <c:pt idx="152">
                  <c:v>42934</c:v>
                </c:pt>
                <c:pt idx="153">
                  <c:v>42935</c:v>
                </c:pt>
                <c:pt idx="154">
                  <c:v>42936</c:v>
                </c:pt>
                <c:pt idx="155">
                  <c:v>42937</c:v>
                </c:pt>
                <c:pt idx="156">
                  <c:v>42940</c:v>
                </c:pt>
                <c:pt idx="157">
                  <c:v>42941</c:v>
                </c:pt>
                <c:pt idx="158">
                  <c:v>42942</c:v>
                </c:pt>
                <c:pt idx="159">
                  <c:v>42943</c:v>
                </c:pt>
                <c:pt idx="160">
                  <c:v>42944</c:v>
                </c:pt>
                <c:pt idx="161">
                  <c:v>42947</c:v>
                </c:pt>
                <c:pt idx="162">
                  <c:v>42948</c:v>
                </c:pt>
                <c:pt idx="163">
                  <c:v>42949</c:v>
                </c:pt>
                <c:pt idx="164">
                  <c:v>42950</c:v>
                </c:pt>
                <c:pt idx="165">
                  <c:v>42951</c:v>
                </c:pt>
                <c:pt idx="166">
                  <c:v>42953</c:v>
                </c:pt>
                <c:pt idx="167">
                  <c:v>42954</c:v>
                </c:pt>
                <c:pt idx="168">
                  <c:v>42955</c:v>
                </c:pt>
                <c:pt idx="169">
                  <c:v>42956</c:v>
                </c:pt>
                <c:pt idx="170">
                  <c:v>42957</c:v>
                </c:pt>
                <c:pt idx="171">
                  <c:v>42958</c:v>
                </c:pt>
                <c:pt idx="172">
                  <c:v>42961</c:v>
                </c:pt>
                <c:pt idx="173">
                  <c:v>42962</c:v>
                </c:pt>
                <c:pt idx="174">
                  <c:v>42963</c:v>
                </c:pt>
                <c:pt idx="175">
                  <c:v>42964</c:v>
                </c:pt>
                <c:pt idx="176">
                  <c:v>42965</c:v>
                </c:pt>
                <c:pt idx="177">
                  <c:v>42968</c:v>
                </c:pt>
                <c:pt idx="178">
                  <c:v>42969</c:v>
                </c:pt>
                <c:pt idx="179">
                  <c:v>42970</c:v>
                </c:pt>
                <c:pt idx="180">
                  <c:v>42971</c:v>
                </c:pt>
                <c:pt idx="181">
                  <c:v>42972</c:v>
                </c:pt>
                <c:pt idx="182">
                  <c:v>42975</c:v>
                </c:pt>
                <c:pt idx="183">
                  <c:v>42976</c:v>
                </c:pt>
                <c:pt idx="184">
                  <c:v>42977</c:v>
                </c:pt>
                <c:pt idx="185">
                  <c:v>42978</c:v>
                </c:pt>
                <c:pt idx="186">
                  <c:v>42979</c:v>
                </c:pt>
                <c:pt idx="187">
                  <c:v>42982</c:v>
                </c:pt>
                <c:pt idx="188">
                  <c:v>42983</c:v>
                </c:pt>
                <c:pt idx="189">
                  <c:v>42984</c:v>
                </c:pt>
                <c:pt idx="190">
                  <c:v>42985</c:v>
                </c:pt>
                <c:pt idx="191">
                  <c:v>42986</c:v>
                </c:pt>
                <c:pt idx="192">
                  <c:v>42989</c:v>
                </c:pt>
                <c:pt idx="193">
                  <c:v>42990</c:v>
                </c:pt>
                <c:pt idx="194">
                  <c:v>42991</c:v>
                </c:pt>
                <c:pt idx="195">
                  <c:v>42992</c:v>
                </c:pt>
                <c:pt idx="196">
                  <c:v>42993</c:v>
                </c:pt>
                <c:pt idx="197">
                  <c:v>42996</c:v>
                </c:pt>
                <c:pt idx="198">
                  <c:v>42997</c:v>
                </c:pt>
                <c:pt idx="199">
                  <c:v>42998</c:v>
                </c:pt>
                <c:pt idx="200">
                  <c:v>42999</c:v>
                </c:pt>
                <c:pt idx="201">
                  <c:v>43000</c:v>
                </c:pt>
                <c:pt idx="202">
                  <c:v>43003</c:v>
                </c:pt>
                <c:pt idx="203">
                  <c:v>43004</c:v>
                </c:pt>
                <c:pt idx="204">
                  <c:v>43005</c:v>
                </c:pt>
                <c:pt idx="205">
                  <c:v>43006</c:v>
                </c:pt>
                <c:pt idx="206">
                  <c:v>43007</c:v>
                </c:pt>
                <c:pt idx="207">
                  <c:v>43010</c:v>
                </c:pt>
                <c:pt idx="208">
                  <c:v>43011</c:v>
                </c:pt>
                <c:pt idx="209">
                  <c:v>43012</c:v>
                </c:pt>
                <c:pt idx="210">
                  <c:v>43013</c:v>
                </c:pt>
                <c:pt idx="211">
                  <c:v>43014</c:v>
                </c:pt>
                <c:pt idx="212">
                  <c:v>43017</c:v>
                </c:pt>
                <c:pt idx="213">
                  <c:v>43018</c:v>
                </c:pt>
                <c:pt idx="214">
                  <c:v>43019</c:v>
                </c:pt>
                <c:pt idx="215">
                  <c:v>43020</c:v>
                </c:pt>
                <c:pt idx="216">
                  <c:v>43021</c:v>
                </c:pt>
                <c:pt idx="217">
                  <c:v>43024</c:v>
                </c:pt>
                <c:pt idx="218">
                  <c:v>43025</c:v>
                </c:pt>
                <c:pt idx="219">
                  <c:v>43026</c:v>
                </c:pt>
                <c:pt idx="220">
                  <c:v>43027</c:v>
                </c:pt>
                <c:pt idx="221">
                  <c:v>43028</c:v>
                </c:pt>
                <c:pt idx="222">
                  <c:v>43029</c:v>
                </c:pt>
                <c:pt idx="223">
                  <c:v>43030</c:v>
                </c:pt>
                <c:pt idx="224">
                  <c:v>43031</c:v>
                </c:pt>
                <c:pt idx="225">
                  <c:v>43032</c:v>
                </c:pt>
                <c:pt idx="226">
                  <c:v>43033</c:v>
                </c:pt>
                <c:pt idx="227">
                  <c:v>43034</c:v>
                </c:pt>
                <c:pt idx="228">
                  <c:v>43035</c:v>
                </c:pt>
                <c:pt idx="229">
                  <c:v>43037</c:v>
                </c:pt>
                <c:pt idx="230">
                  <c:v>43038</c:v>
                </c:pt>
                <c:pt idx="231">
                  <c:v>43039</c:v>
                </c:pt>
                <c:pt idx="232">
                  <c:v>43040</c:v>
                </c:pt>
                <c:pt idx="233">
                  <c:v>43041</c:v>
                </c:pt>
                <c:pt idx="234">
                  <c:v>43042</c:v>
                </c:pt>
                <c:pt idx="235">
                  <c:v>43045</c:v>
                </c:pt>
                <c:pt idx="236">
                  <c:v>43046</c:v>
                </c:pt>
                <c:pt idx="237">
                  <c:v>43047</c:v>
                </c:pt>
                <c:pt idx="238">
                  <c:v>43048</c:v>
                </c:pt>
                <c:pt idx="239">
                  <c:v>43049</c:v>
                </c:pt>
                <c:pt idx="240">
                  <c:v>43052</c:v>
                </c:pt>
                <c:pt idx="241">
                  <c:v>43053</c:v>
                </c:pt>
                <c:pt idx="242">
                  <c:v>43054</c:v>
                </c:pt>
                <c:pt idx="243">
                  <c:v>43055</c:v>
                </c:pt>
                <c:pt idx="244">
                  <c:v>43056</c:v>
                </c:pt>
                <c:pt idx="245">
                  <c:v>43059</c:v>
                </c:pt>
                <c:pt idx="246">
                  <c:v>43060</c:v>
                </c:pt>
                <c:pt idx="247">
                  <c:v>43061</c:v>
                </c:pt>
                <c:pt idx="248">
                  <c:v>43062</c:v>
                </c:pt>
                <c:pt idx="249">
                  <c:v>43063</c:v>
                </c:pt>
                <c:pt idx="250">
                  <c:v>43064</c:v>
                </c:pt>
                <c:pt idx="251">
                  <c:v>43066</c:v>
                </c:pt>
                <c:pt idx="252">
                  <c:v>43067</c:v>
                </c:pt>
                <c:pt idx="253">
                  <c:v>43068</c:v>
                </c:pt>
                <c:pt idx="254">
                  <c:v>43069</c:v>
                </c:pt>
                <c:pt idx="255">
                  <c:v>43070</c:v>
                </c:pt>
                <c:pt idx="256">
                  <c:v>43073</c:v>
                </c:pt>
                <c:pt idx="257">
                  <c:v>43074</c:v>
                </c:pt>
                <c:pt idx="258">
                  <c:v>43075</c:v>
                </c:pt>
                <c:pt idx="259">
                  <c:v>43076</c:v>
                </c:pt>
                <c:pt idx="260">
                  <c:v>43077</c:v>
                </c:pt>
                <c:pt idx="261">
                  <c:v>43080</c:v>
                </c:pt>
                <c:pt idx="262">
                  <c:v>43081</c:v>
                </c:pt>
                <c:pt idx="263">
                  <c:v>43082</c:v>
                </c:pt>
                <c:pt idx="264">
                  <c:v>43083</c:v>
                </c:pt>
                <c:pt idx="265">
                  <c:v>43084</c:v>
                </c:pt>
                <c:pt idx="266">
                  <c:v>43085</c:v>
                </c:pt>
                <c:pt idx="267">
                  <c:v>43087</c:v>
                </c:pt>
                <c:pt idx="268">
                  <c:v>43088</c:v>
                </c:pt>
                <c:pt idx="269">
                  <c:v>43089</c:v>
                </c:pt>
                <c:pt idx="270">
                  <c:v>43090</c:v>
                </c:pt>
                <c:pt idx="271">
                  <c:v>43091</c:v>
                </c:pt>
                <c:pt idx="272">
                  <c:v>43094</c:v>
                </c:pt>
                <c:pt idx="273">
                  <c:v>43095</c:v>
                </c:pt>
                <c:pt idx="274">
                  <c:v>43096</c:v>
                </c:pt>
                <c:pt idx="275">
                  <c:v>43097</c:v>
                </c:pt>
                <c:pt idx="276">
                  <c:v>43098</c:v>
                </c:pt>
                <c:pt idx="277">
                  <c:v>43101</c:v>
                </c:pt>
                <c:pt idx="278">
                  <c:v>43102</c:v>
                </c:pt>
                <c:pt idx="279">
                  <c:v>43103</c:v>
                </c:pt>
                <c:pt idx="280">
                  <c:v>43104</c:v>
                </c:pt>
                <c:pt idx="281">
                  <c:v>43105</c:v>
                </c:pt>
                <c:pt idx="282">
                  <c:v>43108</c:v>
                </c:pt>
                <c:pt idx="283">
                  <c:v>43109</c:v>
                </c:pt>
                <c:pt idx="284">
                  <c:v>43110</c:v>
                </c:pt>
                <c:pt idx="285">
                  <c:v>43111</c:v>
                </c:pt>
                <c:pt idx="286">
                  <c:v>43112</c:v>
                </c:pt>
                <c:pt idx="287">
                  <c:v>43115</c:v>
                </c:pt>
                <c:pt idx="288">
                  <c:v>43116</c:v>
                </c:pt>
                <c:pt idx="289">
                  <c:v>43117</c:v>
                </c:pt>
                <c:pt idx="290">
                  <c:v>43118</c:v>
                </c:pt>
                <c:pt idx="291">
                  <c:v>43119</c:v>
                </c:pt>
                <c:pt idx="292">
                  <c:v>43122</c:v>
                </c:pt>
                <c:pt idx="293">
                  <c:v>43123</c:v>
                </c:pt>
                <c:pt idx="294">
                  <c:v>43124</c:v>
                </c:pt>
                <c:pt idx="295">
                  <c:v>43125</c:v>
                </c:pt>
                <c:pt idx="296">
                  <c:v>43126</c:v>
                </c:pt>
                <c:pt idx="297">
                  <c:v>43127</c:v>
                </c:pt>
                <c:pt idx="298">
                  <c:v>43129</c:v>
                </c:pt>
                <c:pt idx="299">
                  <c:v>43130</c:v>
                </c:pt>
                <c:pt idx="300">
                  <c:v>43131</c:v>
                </c:pt>
                <c:pt idx="301">
                  <c:v>43132</c:v>
                </c:pt>
                <c:pt idx="302">
                  <c:v>43133</c:v>
                </c:pt>
                <c:pt idx="303">
                  <c:v>43136</c:v>
                </c:pt>
                <c:pt idx="304">
                  <c:v>43137</c:v>
                </c:pt>
                <c:pt idx="305">
                  <c:v>43138</c:v>
                </c:pt>
                <c:pt idx="306">
                  <c:v>43139</c:v>
                </c:pt>
                <c:pt idx="307">
                  <c:v>43140</c:v>
                </c:pt>
                <c:pt idx="308">
                  <c:v>43143</c:v>
                </c:pt>
                <c:pt idx="309">
                  <c:v>43144</c:v>
                </c:pt>
                <c:pt idx="310">
                  <c:v>43145</c:v>
                </c:pt>
                <c:pt idx="311">
                  <c:v>43146</c:v>
                </c:pt>
                <c:pt idx="312">
                  <c:v>43147</c:v>
                </c:pt>
                <c:pt idx="313">
                  <c:v>43149</c:v>
                </c:pt>
                <c:pt idx="314">
                  <c:v>43150</c:v>
                </c:pt>
                <c:pt idx="315">
                  <c:v>43151</c:v>
                </c:pt>
                <c:pt idx="316">
                  <c:v>43152</c:v>
                </c:pt>
                <c:pt idx="317">
                  <c:v>43153</c:v>
                </c:pt>
                <c:pt idx="318">
                  <c:v>43154</c:v>
                </c:pt>
                <c:pt idx="319">
                  <c:v>43157</c:v>
                </c:pt>
                <c:pt idx="320">
                  <c:v>43158</c:v>
                </c:pt>
                <c:pt idx="321">
                  <c:v>43159</c:v>
                </c:pt>
                <c:pt idx="322">
                  <c:v>43160</c:v>
                </c:pt>
                <c:pt idx="323">
                  <c:v>43161</c:v>
                </c:pt>
                <c:pt idx="324">
                  <c:v>43164</c:v>
                </c:pt>
                <c:pt idx="325">
                  <c:v>43165</c:v>
                </c:pt>
                <c:pt idx="326">
                  <c:v>43166</c:v>
                </c:pt>
                <c:pt idx="327">
                  <c:v>43167</c:v>
                </c:pt>
                <c:pt idx="328">
                  <c:v>43168</c:v>
                </c:pt>
                <c:pt idx="329">
                  <c:v>43171</c:v>
                </c:pt>
                <c:pt idx="330">
                  <c:v>43172</c:v>
                </c:pt>
                <c:pt idx="331">
                  <c:v>43173</c:v>
                </c:pt>
                <c:pt idx="332">
                  <c:v>43174</c:v>
                </c:pt>
                <c:pt idx="333">
                  <c:v>43175</c:v>
                </c:pt>
                <c:pt idx="334">
                  <c:v>43178</c:v>
                </c:pt>
                <c:pt idx="335">
                  <c:v>43179</c:v>
                </c:pt>
                <c:pt idx="336">
                  <c:v>43180</c:v>
                </c:pt>
                <c:pt idx="337">
                  <c:v>43181</c:v>
                </c:pt>
                <c:pt idx="338">
                  <c:v>43182</c:v>
                </c:pt>
                <c:pt idx="339">
                  <c:v>43183</c:v>
                </c:pt>
                <c:pt idx="340">
                  <c:v>43185</c:v>
                </c:pt>
                <c:pt idx="341">
                  <c:v>43186</c:v>
                </c:pt>
                <c:pt idx="342">
                  <c:v>43187</c:v>
                </c:pt>
                <c:pt idx="343">
                  <c:v>43188</c:v>
                </c:pt>
                <c:pt idx="344">
                  <c:v>43189</c:v>
                </c:pt>
                <c:pt idx="345">
                  <c:v>43193</c:v>
                </c:pt>
                <c:pt idx="346">
                  <c:v>43194</c:v>
                </c:pt>
                <c:pt idx="347">
                  <c:v>43195</c:v>
                </c:pt>
                <c:pt idx="348">
                  <c:v>43196</c:v>
                </c:pt>
                <c:pt idx="349">
                  <c:v>43199</c:v>
                </c:pt>
                <c:pt idx="350">
                  <c:v>43200</c:v>
                </c:pt>
                <c:pt idx="351">
                  <c:v>43201</c:v>
                </c:pt>
                <c:pt idx="352">
                  <c:v>43202</c:v>
                </c:pt>
                <c:pt idx="353">
                  <c:v>43203</c:v>
                </c:pt>
                <c:pt idx="354">
                  <c:v>43204</c:v>
                </c:pt>
                <c:pt idx="355">
                  <c:v>43206</c:v>
                </c:pt>
                <c:pt idx="356">
                  <c:v>43207</c:v>
                </c:pt>
                <c:pt idx="357">
                  <c:v>43208</c:v>
                </c:pt>
                <c:pt idx="358">
                  <c:v>43209</c:v>
                </c:pt>
                <c:pt idx="359">
                  <c:v>43210</c:v>
                </c:pt>
                <c:pt idx="360">
                  <c:v>43213</c:v>
                </c:pt>
                <c:pt idx="361">
                  <c:v>43214</c:v>
                </c:pt>
                <c:pt idx="362">
                  <c:v>43215</c:v>
                </c:pt>
                <c:pt idx="363">
                  <c:v>43216</c:v>
                </c:pt>
                <c:pt idx="364">
                  <c:v>43217</c:v>
                </c:pt>
                <c:pt idx="365">
                  <c:v>43220</c:v>
                </c:pt>
                <c:pt idx="366">
                  <c:v>43222</c:v>
                </c:pt>
                <c:pt idx="367">
                  <c:v>43223</c:v>
                </c:pt>
                <c:pt idx="368">
                  <c:v>43224</c:v>
                </c:pt>
                <c:pt idx="369">
                  <c:v>43227</c:v>
                </c:pt>
                <c:pt idx="370">
                  <c:v>43228</c:v>
                </c:pt>
                <c:pt idx="371">
                  <c:v>43229</c:v>
                </c:pt>
                <c:pt idx="372">
                  <c:v>43230</c:v>
                </c:pt>
                <c:pt idx="373">
                  <c:v>43231</c:v>
                </c:pt>
                <c:pt idx="374">
                  <c:v>43234</c:v>
                </c:pt>
                <c:pt idx="375">
                  <c:v>43235</c:v>
                </c:pt>
                <c:pt idx="376">
                  <c:v>43236</c:v>
                </c:pt>
                <c:pt idx="377">
                  <c:v>43237</c:v>
                </c:pt>
                <c:pt idx="378">
                  <c:v>43238</c:v>
                </c:pt>
                <c:pt idx="379">
                  <c:v>43240</c:v>
                </c:pt>
                <c:pt idx="380">
                  <c:v>43241</c:v>
                </c:pt>
                <c:pt idx="381">
                  <c:v>43242</c:v>
                </c:pt>
                <c:pt idx="382">
                  <c:v>43243</c:v>
                </c:pt>
                <c:pt idx="383">
                  <c:v>43244</c:v>
                </c:pt>
                <c:pt idx="384">
                  <c:v>43245</c:v>
                </c:pt>
                <c:pt idx="385">
                  <c:v>43248</c:v>
                </c:pt>
                <c:pt idx="386">
                  <c:v>43249</c:v>
                </c:pt>
                <c:pt idx="387">
                  <c:v>43250</c:v>
                </c:pt>
                <c:pt idx="388">
                  <c:v>43251</c:v>
                </c:pt>
                <c:pt idx="389">
                  <c:v>43252</c:v>
                </c:pt>
                <c:pt idx="390">
                  <c:v>43255</c:v>
                </c:pt>
                <c:pt idx="391">
                  <c:v>43256</c:v>
                </c:pt>
                <c:pt idx="392">
                  <c:v>43257</c:v>
                </c:pt>
                <c:pt idx="393">
                  <c:v>43258</c:v>
                </c:pt>
                <c:pt idx="394">
                  <c:v>43259</c:v>
                </c:pt>
                <c:pt idx="395">
                  <c:v>43262</c:v>
                </c:pt>
                <c:pt idx="396">
                  <c:v>43263</c:v>
                </c:pt>
                <c:pt idx="397">
                  <c:v>43264</c:v>
                </c:pt>
                <c:pt idx="398">
                  <c:v>43265</c:v>
                </c:pt>
                <c:pt idx="399">
                  <c:v>43266</c:v>
                </c:pt>
                <c:pt idx="400">
                  <c:v>43267</c:v>
                </c:pt>
                <c:pt idx="401">
                  <c:v>43269</c:v>
                </c:pt>
                <c:pt idx="402">
                  <c:v>43270</c:v>
                </c:pt>
                <c:pt idx="403">
                  <c:v>43271</c:v>
                </c:pt>
                <c:pt idx="404">
                  <c:v>43272</c:v>
                </c:pt>
                <c:pt idx="405">
                  <c:v>43273</c:v>
                </c:pt>
                <c:pt idx="406">
                  <c:v>43274</c:v>
                </c:pt>
                <c:pt idx="407">
                  <c:v>43276</c:v>
                </c:pt>
                <c:pt idx="408">
                  <c:v>43277</c:v>
                </c:pt>
                <c:pt idx="409">
                  <c:v>43278</c:v>
                </c:pt>
                <c:pt idx="410">
                  <c:v>43279</c:v>
                </c:pt>
                <c:pt idx="411">
                  <c:v>43280</c:v>
                </c:pt>
                <c:pt idx="412">
                  <c:v>43283</c:v>
                </c:pt>
                <c:pt idx="413">
                  <c:v>43284</c:v>
                </c:pt>
                <c:pt idx="414">
                  <c:v>43285</c:v>
                </c:pt>
                <c:pt idx="415">
                  <c:v>43286</c:v>
                </c:pt>
                <c:pt idx="416">
                  <c:v>43287</c:v>
                </c:pt>
                <c:pt idx="417">
                  <c:v>43290</c:v>
                </c:pt>
                <c:pt idx="418">
                  <c:v>43291</c:v>
                </c:pt>
                <c:pt idx="419">
                  <c:v>43292</c:v>
                </c:pt>
                <c:pt idx="420">
                  <c:v>43293</c:v>
                </c:pt>
                <c:pt idx="421">
                  <c:v>43294</c:v>
                </c:pt>
                <c:pt idx="422">
                  <c:v>43297</c:v>
                </c:pt>
                <c:pt idx="423">
                  <c:v>43298</c:v>
                </c:pt>
                <c:pt idx="424">
                  <c:v>43299</c:v>
                </c:pt>
                <c:pt idx="425">
                  <c:v>43300</c:v>
                </c:pt>
                <c:pt idx="426">
                  <c:v>43301</c:v>
                </c:pt>
                <c:pt idx="427">
                  <c:v>43304</c:v>
                </c:pt>
                <c:pt idx="428">
                  <c:v>43305</c:v>
                </c:pt>
                <c:pt idx="429">
                  <c:v>43306</c:v>
                </c:pt>
                <c:pt idx="430">
                  <c:v>43307</c:v>
                </c:pt>
                <c:pt idx="431">
                  <c:v>43308</c:v>
                </c:pt>
                <c:pt idx="432">
                  <c:v>43309</c:v>
                </c:pt>
                <c:pt idx="433">
                  <c:v>43311</c:v>
                </c:pt>
                <c:pt idx="434">
                  <c:v>43312</c:v>
                </c:pt>
                <c:pt idx="435">
                  <c:v>43313</c:v>
                </c:pt>
                <c:pt idx="436">
                  <c:v>43314</c:v>
                </c:pt>
                <c:pt idx="437">
                  <c:v>43315</c:v>
                </c:pt>
                <c:pt idx="438">
                  <c:v>43316</c:v>
                </c:pt>
                <c:pt idx="439">
                  <c:v>43318</c:v>
                </c:pt>
                <c:pt idx="440">
                  <c:v>43319</c:v>
                </c:pt>
                <c:pt idx="441">
                  <c:v>43320</c:v>
                </c:pt>
                <c:pt idx="442">
                  <c:v>43321</c:v>
                </c:pt>
                <c:pt idx="443">
                  <c:v>43322</c:v>
                </c:pt>
                <c:pt idx="444">
                  <c:v>43325</c:v>
                </c:pt>
                <c:pt idx="445">
                  <c:v>43326</c:v>
                </c:pt>
                <c:pt idx="446">
                  <c:v>43327</c:v>
                </c:pt>
                <c:pt idx="447">
                  <c:v>43328</c:v>
                </c:pt>
                <c:pt idx="448">
                  <c:v>43329</c:v>
                </c:pt>
                <c:pt idx="449">
                  <c:v>43330</c:v>
                </c:pt>
                <c:pt idx="450">
                  <c:v>43332</c:v>
                </c:pt>
                <c:pt idx="451">
                  <c:v>43333</c:v>
                </c:pt>
                <c:pt idx="452">
                  <c:v>43334</c:v>
                </c:pt>
                <c:pt idx="453">
                  <c:v>43335</c:v>
                </c:pt>
                <c:pt idx="454">
                  <c:v>43336</c:v>
                </c:pt>
                <c:pt idx="455">
                  <c:v>43337</c:v>
                </c:pt>
                <c:pt idx="456">
                  <c:v>43339</c:v>
                </c:pt>
                <c:pt idx="457">
                  <c:v>43340</c:v>
                </c:pt>
                <c:pt idx="458">
                  <c:v>43341</c:v>
                </c:pt>
                <c:pt idx="459">
                  <c:v>43342</c:v>
                </c:pt>
                <c:pt idx="460">
                  <c:v>43343</c:v>
                </c:pt>
                <c:pt idx="461">
                  <c:v>43346</c:v>
                </c:pt>
                <c:pt idx="462">
                  <c:v>43347</c:v>
                </c:pt>
                <c:pt idx="463">
                  <c:v>43348</c:v>
                </c:pt>
                <c:pt idx="464">
                  <c:v>43349</c:v>
                </c:pt>
                <c:pt idx="465">
                  <c:v>43350</c:v>
                </c:pt>
                <c:pt idx="466">
                  <c:v>43353</c:v>
                </c:pt>
                <c:pt idx="467">
                  <c:v>43354</c:v>
                </c:pt>
                <c:pt idx="468">
                  <c:v>43355</c:v>
                </c:pt>
                <c:pt idx="469">
                  <c:v>43356</c:v>
                </c:pt>
                <c:pt idx="470">
                  <c:v>43357</c:v>
                </c:pt>
                <c:pt idx="471">
                  <c:v>43359</c:v>
                </c:pt>
                <c:pt idx="472">
                  <c:v>43360</c:v>
                </c:pt>
                <c:pt idx="473">
                  <c:v>43361</c:v>
                </c:pt>
                <c:pt idx="474">
                  <c:v>43362</c:v>
                </c:pt>
                <c:pt idx="475">
                  <c:v>43363</c:v>
                </c:pt>
                <c:pt idx="476">
                  <c:v>43364</c:v>
                </c:pt>
                <c:pt idx="477">
                  <c:v>43367</c:v>
                </c:pt>
                <c:pt idx="478">
                  <c:v>43368</c:v>
                </c:pt>
                <c:pt idx="479">
                  <c:v>43369</c:v>
                </c:pt>
                <c:pt idx="480">
                  <c:v>43370</c:v>
                </c:pt>
                <c:pt idx="481">
                  <c:v>43371</c:v>
                </c:pt>
                <c:pt idx="482">
                  <c:v>43374</c:v>
                </c:pt>
                <c:pt idx="483">
                  <c:v>43375</c:v>
                </c:pt>
                <c:pt idx="484">
                  <c:v>43376</c:v>
                </c:pt>
                <c:pt idx="485">
                  <c:v>43377</c:v>
                </c:pt>
                <c:pt idx="486">
                  <c:v>43378</c:v>
                </c:pt>
                <c:pt idx="487">
                  <c:v>43381</c:v>
                </c:pt>
                <c:pt idx="488">
                  <c:v>43382</c:v>
                </c:pt>
                <c:pt idx="489">
                  <c:v>43383</c:v>
                </c:pt>
                <c:pt idx="490">
                  <c:v>43384</c:v>
                </c:pt>
                <c:pt idx="491">
                  <c:v>43385</c:v>
                </c:pt>
                <c:pt idx="492">
                  <c:v>43388</c:v>
                </c:pt>
                <c:pt idx="493">
                  <c:v>43389</c:v>
                </c:pt>
                <c:pt idx="494">
                  <c:v>43390</c:v>
                </c:pt>
                <c:pt idx="495">
                  <c:v>43391</c:v>
                </c:pt>
                <c:pt idx="496">
                  <c:v>43392</c:v>
                </c:pt>
                <c:pt idx="497">
                  <c:v>43393</c:v>
                </c:pt>
                <c:pt idx="498">
                  <c:v>43395</c:v>
                </c:pt>
                <c:pt idx="499">
                  <c:v>43396</c:v>
                </c:pt>
                <c:pt idx="500">
                  <c:v>43397</c:v>
                </c:pt>
                <c:pt idx="501">
                  <c:v>43398</c:v>
                </c:pt>
                <c:pt idx="502">
                  <c:v>43399</c:v>
                </c:pt>
                <c:pt idx="503">
                  <c:v>43402</c:v>
                </c:pt>
                <c:pt idx="504">
                  <c:v>43403</c:v>
                </c:pt>
                <c:pt idx="505">
                  <c:v>43404</c:v>
                </c:pt>
                <c:pt idx="506">
                  <c:v>43405</c:v>
                </c:pt>
                <c:pt idx="507">
                  <c:v>43406</c:v>
                </c:pt>
                <c:pt idx="508">
                  <c:v>43409</c:v>
                </c:pt>
                <c:pt idx="509">
                  <c:v>43410</c:v>
                </c:pt>
                <c:pt idx="510">
                  <c:v>43411</c:v>
                </c:pt>
                <c:pt idx="511">
                  <c:v>43412</c:v>
                </c:pt>
                <c:pt idx="512">
                  <c:v>43413</c:v>
                </c:pt>
                <c:pt idx="513">
                  <c:v>43415</c:v>
                </c:pt>
                <c:pt idx="514">
                  <c:v>43416</c:v>
                </c:pt>
                <c:pt idx="515">
                  <c:v>43417</c:v>
                </c:pt>
                <c:pt idx="516">
                  <c:v>43418</c:v>
                </c:pt>
                <c:pt idx="517">
                  <c:v>43419</c:v>
                </c:pt>
                <c:pt idx="518">
                  <c:v>43420</c:v>
                </c:pt>
                <c:pt idx="519">
                  <c:v>43423</c:v>
                </c:pt>
                <c:pt idx="520">
                  <c:v>43424</c:v>
                </c:pt>
                <c:pt idx="521">
                  <c:v>43425</c:v>
                </c:pt>
                <c:pt idx="522">
                  <c:v>43426</c:v>
                </c:pt>
                <c:pt idx="523">
                  <c:v>43427</c:v>
                </c:pt>
                <c:pt idx="524">
                  <c:v>43430</c:v>
                </c:pt>
                <c:pt idx="525">
                  <c:v>43431</c:v>
                </c:pt>
                <c:pt idx="526">
                  <c:v>43432</c:v>
                </c:pt>
                <c:pt idx="527">
                  <c:v>43433</c:v>
                </c:pt>
                <c:pt idx="528">
                  <c:v>43434</c:v>
                </c:pt>
                <c:pt idx="529">
                  <c:v>43435</c:v>
                </c:pt>
                <c:pt idx="530">
                  <c:v>43437</c:v>
                </c:pt>
                <c:pt idx="531">
                  <c:v>43438</c:v>
                </c:pt>
                <c:pt idx="532">
                  <c:v>43439</c:v>
                </c:pt>
                <c:pt idx="533">
                  <c:v>43440</c:v>
                </c:pt>
                <c:pt idx="534">
                  <c:v>43441</c:v>
                </c:pt>
                <c:pt idx="535">
                  <c:v>43444</c:v>
                </c:pt>
                <c:pt idx="536">
                  <c:v>43445</c:v>
                </c:pt>
                <c:pt idx="537">
                  <c:v>43446</c:v>
                </c:pt>
                <c:pt idx="538">
                  <c:v>43447</c:v>
                </c:pt>
                <c:pt idx="539">
                  <c:v>43448</c:v>
                </c:pt>
                <c:pt idx="540">
                  <c:v>43451</c:v>
                </c:pt>
                <c:pt idx="541">
                  <c:v>43452</c:v>
                </c:pt>
                <c:pt idx="542">
                  <c:v>43453</c:v>
                </c:pt>
                <c:pt idx="543">
                  <c:v>43454</c:v>
                </c:pt>
                <c:pt idx="544">
                  <c:v>43455</c:v>
                </c:pt>
                <c:pt idx="545">
                  <c:v>43458</c:v>
                </c:pt>
                <c:pt idx="546">
                  <c:v>43459</c:v>
                </c:pt>
                <c:pt idx="547">
                  <c:v>43460</c:v>
                </c:pt>
                <c:pt idx="548">
                  <c:v>43461</c:v>
                </c:pt>
                <c:pt idx="549">
                  <c:v>43462</c:v>
                </c:pt>
                <c:pt idx="550">
                  <c:v>43465</c:v>
                </c:pt>
                <c:pt idx="551">
                  <c:v>43466</c:v>
                </c:pt>
                <c:pt idx="552">
                  <c:v>43467</c:v>
                </c:pt>
                <c:pt idx="553">
                  <c:v>43468</c:v>
                </c:pt>
                <c:pt idx="554">
                  <c:v>43469</c:v>
                </c:pt>
                <c:pt idx="555">
                  <c:v>43472</c:v>
                </c:pt>
                <c:pt idx="556">
                  <c:v>43473</c:v>
                </c:pt>
                <c:pt idx="557">
                  <c:v>43474</c:v>
                </c:pt>
                <c:pt idx="558">
                  <c:v>43475</c:v>
                </c:pt>
                <c:pt idx="559">
                  <c:v>43476</c:v>
                </c:pt>
                <c:pt idx="560">
                  <c:v>43479</c:v>
                </c:pt>
                <c:pt idx="561">
                  <c:v>43480</c:v>
                </c:pt>
                <c:pt idx="562">
                  <c:v>43481</c:v>
                </c:pt>
                <c:pt idx="563">
                  <c:v>43482</c:v>
                </c:pt>
                <c:pt idx="564">
                  <c:v>43483</c:v>
                </c:pt>
                <c:pt idx="565">
                  <c:v>43486</c:v>
                </c:pt>
                <c:pt idx="566">
                  <c:v>43487</c:v>
                </c:pt>
                <c:pt idx="567">
                  <c:v>43488</c:v>
                </c:pt>
                <c:pt idx="568">
                  <c:v>43489</c:v>
                </c:pt>
                <c:pt idx="569">
                  <c:v>43490</c:v>
                </c:pt>
                <c:pt idx="570">
                  <c:v>43491</c:v>
                </c:pt>
                <c:pt idx="571">
                  <c:v>43493</c:v>
                </c:pt>
                <c:pt idx="572">
                  <c:v>43494</c:v>
                </c:pt>
                <c:pt idx="573">
                  <c:v>43495</c:v>
                </c:pt>
                <c:pt idx="574">
                  <c:v>43496</c:v>
                </c:pt>
                <c:pt idx="575">
                  <c:v>43497</c:v>
                </c:pt>
                <c:pt idx="576">
                  <c:v>43500</c:v>
                </c:pt>
                <c:pt idx="577">
                  <c:v>43501</c:v>
                </c:pt>
                <c:pt idx="578">
                  <c:v>43502</c:v>
                </c:pt>
                <c:pt idx="579">
                  <c:v>43503</c:v>
                </c:pt>
                <c:pt idx="580">
                  <c:v>43504</c:v>
                </c:pt>
                <c:pt idx="581">
                  <c:v>43507</c:v>
                </c:pt>
                <c:pt idx="582">
                  <c:v>43508</c:v>
                </c:pt>
                <c:pt idx="583">
                  <c:v>43509</c:v>
                </c:pt>
                <c:pt idx="584">
                  <c:v>43510</c:v>
                </c:pt>
                <c:pt idx="585">
                  <c:v>43511</c:v>
                </c:pt>
                <c:pt idx="586">
                  <c:v>43512</c:v>
                </c:pt>
                <c:pt idx="587">
                  <c:v>43514</c:v>
                </c:pt>
                <c:pt idx="588">
                  <c:v>43515</c:v>
                </c:pt>
                <c:pt idx="589">
                  <c:v>43516</c:v>
                </c:pt>
                <c:pt idx="590">
                  <c:v>43517</c:v>
                </c:pt>
                <c:pt idx="591">
                  <c:v>43518</c:v>
                </c:pt>
                <c:pt idx="592">
                  <c:v>43521</c:v>
                </c:pt>
                <c:pt idx="593">
                  <c:v>43522</c:v>
                </c:pt>
                <c:pt idx="594">
                  <c:v>43523</c:v>
                </c:pt>
                <c:pt idx="595">
                  <c:v>43524</c:v>
                </c:pt>
                <c:pt idx="596">
                  <c:v>43525</c:v>
                </c:pt>
                <c:pt idx="597">
                  <c:v>43526</c:v>
                </c:pt>
                <c:pt idx="598">
                  <c:v>43528</c:v>
                </c:pt>
                <c:pt idx="599">
                  <c:v>43529</c:v>
                </c:pt>
                <c:pt idx="600">
                  <c:v>43530</c:v>
                </c:pt>
                <c:pt idx="601">
                  <c:v>43531</c:v>
                </c:pt>
                <c:pt idx="602">
                  <c:v>43532</c:v>
                </c:pt>
                <c:pt idx="603">
                  <c:v>43533</c:v>
                </c:pt>
                <c:pt idx="604">
                  <c:v>43535</c:v>
                </c:pt>
                <c:pt idx="605">
                  <c:v>43536</c:v>
                </c:pt>
                <c:pt idx="606">
                  <c:v>43537</c:v>
                </c:pt>
              </c:numCache>
            </c:numRef>
          </c:cat>
          <c:val>
            <c:numRef>
              <c:f>'Japan Bonds'!$C$257:$C$905</c:f>
              <c:numCache>
                <c:formatCode>0.00%</c:formatCode>
                <c:ptCount val="649"/>
                <c:pt idx="0">
                  <c:v>6.4999999999999997E-4</c:v>
                </c:pt>
                <c:pt idx="1">
                  <c:v>5.8999999999999992E-4</c:v>
                </c:pt>
                <c:pt idx="2">
                  <c:v>5.6000000000000006E-4</c:v>
                </c:pt>
                <c:pt idx="3">
                  <c:v>5.8E-4</c:v>
                </c:pt>
                <c:pt idx="4">
                  <c:v>5.9999999999999995E-4</c:v>
                </c:pt>
                <c:pt idx="5">
                  <c:v>4.8999999999999998E-4</c:v>
                </c:pt>
                <c:pt idx="6">
                  <c:v>5.0000000000000001E-4</c:v>
                </c:pt>
                <c:pt idx="7">
                  <c:v>5.2999999999999998E-4</c:v>
                </c:pt>
                <c:pt idx="8">
                  <c:v>4.8999999999999998E-4</c:v>
                </c:pt>
                <c:pt idx="9">
                  <c:v>5.5000000000000003E-4</c:v>
                </c:pt>
                <c:pt idx="10">
                  <c:v>7.5000000000000002E-4</c:v>
                </c:pt>
                <c:pt idx="11">
                  <c:v>6.6E-4</c:v>
                </c:pt>
                <c:pt idx="12">
                  <c:v>5.6999999999999998E-4</c:v>
                </c:pt>
                <c:pt idx="13">
                  <c:v>4.4999999999999999E-4</c:v>
                </c:pt>
                <c:pt idx="14">
                  <c:v>7.000000000000001E-4</c:v>
                </c:pt>
                <c:pt idx="15">
                  <c:v>8.7999999999999992E-4</c:v>
                </c:pt>
                <c:pt idx="16">
                  <c:v>8.0000000000000004E-4</c:v>
                </c:pt>
                <c:pt idx="17">
                  <c:v>8.3000000000000001E-4</c:v>
                </c:pt>
                <c:pt idx="18">
                  <c:v>8.7999999999999992E-4</c:v>
                </c:pt>
                <c:pt idx="19">
                  <c:v>9.3999999999999997E-4</c:v>
                </c:pt>
                <c:pt idx="20">
                  <c:v>1.0499999999999999E-3</c:v>
                </c:pt>
                <c:pt idx="21">
                  <c:v>9.7999999999999997E-4</c:v>
                </c:pt>
                <c:pt idx="22">
                  <c:v>1.0199999999999999E-3</c:v>
                </c:pt>
                <c:pt idx="23">
                  <c:v>1E-3</c:v>
                </c:pt>
                <c:pt idx="24">
                  <c:v>9.6000000000000002E-4</c:v>
                </c:pt>
                <c:pt idx="25">
                  <c:v>8.5000000000000006E-4</c:v>
                </c:pt>
                <c:pt idx="26">
                  <c:v>8.699999999999999E-4</c:v>
                </c:pt>
                <c:pt idx="27">
                  <c:v>9.1E-4</c:v>
                </c:pt>
                <c:pt idx="28">
                  <c:v>9.5E-4</c:v>
                </c:pt>
                <c:pt idx="29">
                  <c:v>9.1E-4</c:v>
                </c:pt>
                <c:pt idx="30">
                  <c:v>9.5E-4</c:v>
                </c:pt>
                <c:pt idx="31">
                  <c:v>9.2000000000000003E-4</c:v>
                </c:pt>
                <c:pt idx="32">
                  <c:v>9.2999999999999995E-4</c:v>
                </c:pt>
                <c:pt idx="33">
                  <c:v>9.5E-4</c:v>
                </c:pt>
                <c:pt idx="34">
                  <c:v>8.5000000000000006E-4</c:v>
                </c:pt>
                <c:pt idx="35">
                  <c:v>7.5999999999999993E-4</c:v>
                </c:pt>
                <c:pt idx="36">
                  <c:v>6.0999999999999997E-4</c:v>
                </c:pt>
                <c:pt idx="37">
                  <c:v>5.0000000000000001E-4</c:v>
                </c:pt>
                <c:pt idx="38">
                  <c:v>5.2999999999999998E-4</c:v>
                </c:pt>
                <c:pt idx="39">
                  <c:v>6.2E-4</c:v>
                </c:pt>
                <c:pt idx="40">
                  <c:v>6.9000000000000008E-4</c:v>
                </c:pt>
                <c:pt idx="41">
                  <c:v>7.5999999999999993E-4</c:v>
                </c:pt>
                <c:pt idx="42">
                  <c:v>7.5999999999999993E-4</c:v>
                </c:pt>
                <c:pt idx="43">
                  <c:v>7.000000000000001E-4</c:v>
                </c:pt>
                <c:pt idx="44">
                  <c:v>7.5999999999999993E-4</c:v>
                </c:pt>
                <c:pt idx="45">
                  <c:v>9.2000000000000003E-4</c:v>
                </c:pt>
                <c:pt idx="46">
                  <c:v>8.9999999999999998E-4</c:v>
                </c:pt>
                <c:pt idx="47">
                  <c:v>9.1E-4</c:v>
                </c:pt>
                <c:pt idx="48">
                  <c:v>8.8999999999999995E-4</c:v>
                </c:pt>
                <c:pt idx="49">
                  <c:v>9.6000000000000002E-4</c:v>
                </c:pt>
                <c:pt idx="50">
                  <c:v>7.5999999999999993E-4</c:v>
                </c:pt>
                <c:pt idx="51">
                  <c:v>7.5999999999999993E-4</c:v>
                </c:pt>
                <c:pt idx="52">
                  <c:v>7.1999999999999994E-4</c:v>
                </c:pt>
                <c:pt idx="53">
                  <c:v>6.4999999999999997E-4</c:v>
                </c:pt>
                <c:pt idx="54">
                  <c:v>5.8E-4</c:v>
                </c:pt>
                <c:pt idx="55">
                  <c:v>5.6000000000000006E-4</c:v>
                </c:pt>
                <c:pt idx="56">
                  <c:v>6.4000000000000005E-4</c:v>
                </c:pt>
                <c:pt idx="57">
                  <c:v>6.3000000000000003E-4</c:v>
                </c:pt>
                <c:pt idx="58">
                  <c:v>5.8999999999999992E-4</c:v>
                </c:pt>
                <c:pt idx="59">
                  <c:v>6.0999999999999997E-4</c:v>
                </c:pt>
                <c:pt idx="60">
                  <c:v>5.8E-4</c:v>
                </c:pt>
                <c:pt idx="61">
                  <c:v>6.3000000000000003E-4</c:v>
                </c:pt>
                <c:pt idx="62">
                  <c:v>7.0999999999999991E-4</c:v>
                </c:pt>
                <c:pt idx="63">
                  <c:v>6.8000000000000005E-4</c:v>
                </c:pt>
                <c:pt idx="64">
                  <c:v>7.5000000000000002E-4</c:v>
                </c:pt>
                <c:pt idx="65">
                  <c:v>6.4999999999999997E-4</c:v>
                </c:pt>
                <c:pt idx="66">
                  <c:v>6.4999999999999997E-4</c:v>
                </c:pt>
                <c:pt idx="67">
                  <c:v>6.3000000000000003E-4</c:v>
                </c:pt>
                <c:pt idx="68">
                  <c:v>5.0000000000000001E-4</c:v>
                </c:pt>
                <c:pt idx="69">
                  <c:v>5.9999999999999995E-4</c:v>
                </c:pt>
                <c:pt idx="70">
                  <c:v>5.0999999999999993E-4</c:v>
                </c:pt>
                <c:pt idx="71">
                  <c:v>4.0000000000000002E-4</c:v>
                </c:pt>
                <c:pt idx="72">
                  <c:v>2.1999999999999998E-4</c:v>
                </c:pt>
                <c:pt idx="73">
                  <c:v>2.4000000000000001E-4</c:v>
                </c:pt>
                <c:pt idx="74">
                  <c:v>1.4999999999999999E-4</c:v>
                </c:pt>
                <c:pt idx="75">
                  <c:v>1E-4</c:v>
                </c:pt>
                <c:pt idx="76">
                  <c:v>7.0000000000000007E-5</c:v>
                </c:pt>
                <c:pt idx="77">
                  <c:v>1.4000000000000001E-4</c:v>
                </c:pt>
                <c:pt idx="78">
                  <c:v>5.0000000000000002E-5</c:v>
                </c:pt>
                <c:pt idx="79">
                  <c:v>1.4999999999999999E-4</c:v>
                </c:pt>
                <c:pt idx="80">
                  <c:v>1.6000000000000001E-4</c:v>
                </c:pt>
                <c:pt idx="81">
                  <c:v>1.4000000000000001E-4</c:v>
                </c:pt>
                <c:pt idx="82">
                  <c:v>2.3000000000000001E-4</c:v>
                </c:pt>
                <c:pt idx="83">
                  <c:v>1.8999999999999998E-4</c:v>
                </c:pt>
                <c:pt idx="84">
                  <c:v>2.3000000000000001E-4</c:v>
                </c:pt>
                <c:pt idx="85">
                  <c:v>1.8999999999999998E-4</c:v>
                </c:pt>
                <c:pt idx="86">
                  <c:v>1.6000000000000001E-4</c:v>
                </c:pt>
                <c:pt idx="87">
                  <c:v>1.4000000000000001E-4</c:v>
                </c:pt>
                <c:pt idx="88">
                  <c:v>1.6000000000000001E-4</c:v>
                </c:pt>
                <c:pt idx="89">
                  <c:v>2.1000000000000001E-4</c:v>
                </c:pt>
                <c:pt idx="90">
                  <c:v>1.8999999999999998E-4</c:v>
                </c:pt>
                <c:pt idx="91">
                  <c:v>2.8000000000000003E-4</c:v>
                </c:pt>
                <c:pt idx="92">
                  <c:v>2.9999999999999997E-4</c:v>
                </c:pt>
                <c:pt idx="93">
                  <c:v>3.5000000000000005E-4</c:v>
                </c:pt>
                <c:pt idx="94">
                  <c:v>4.2999999999999999E-4</c:v>
                </c:pt>
                <c:pt idx="95">
                  <c:v>5.1999999999999995E-4</c:v>
                </c:pt>
                <c:pt idx="96">
                  <c:v>4.3999999999999996E-4</c:v>
                </c:pt>
                <c:pt idx="97">
                  <c:v>4.0000000000000002E-4</c:v>
                </c:pt>
                <c:pt idx="98">
                  <c:v>4.0999999999999999E-4</c:v>
                </c:pt>
                <c:pt idx="99">
                  <c:v>4.4999999999999999E-4</c:v>
                </c:pt>
                <c:pt idx="100">
                  <c:v>4.3999999999999996E-4</c:v>
                </c:pt>
                <c:pt idx="101">
                  <c:v>4.6000000000000001E-4</c:v>
                </c:pt>
                <c:pt idx="102">
                  <c:v>3.8999999999999999E-4</c:v>
                </c:pt>
                <c:pt idx="103">
                  <c:v>4.0000000000000002E-4</c:v>
                </c:pt>
                <c:pt idx="104">
                  <c:v>4.8000000000000001E-4</c:v>
                </c:pt>
                <c:pt idx="105">
                  <c:v>4.6999999999999999E-4</c:v>
                </c:pt>
                <c:pt idx="106">
                  <c:v>4.8999999999999998E-4</c:v>
                </c:pt>
                <c:pt idx="107">
                  <c:v>4.8000000000000001E-4</c:v>
                </c:pt>
                <c:pt idx="108">
                  <c:v>3.5999999999999997E-4</c:v>
                </c:pt>
                <c:pt idx="109">
                  <c:v>3.7999999999999997E-4</c:v>
                </c:pt>
                <c:pt idx="110">
                  <c:v>4.0999999999999999E-4</c:v>
                </c:pt>
                <c:pt idx="111">
                  <c:v>3.8999999999999999E-4</c:v>
                </c:pt>
                <c:pt idx="112">
                  <c:v>4.4999999999999999E-4</c:v>
                </c:pt>
                <c:pt idx="113">
                  <c:v>4.3999999999999996E-4</c:v>
                </c:pt>
                <c:pt idx="114">
                  <c:v>5.4000000000000001E-4</c:v>
                </c:pt>
                <c:pt idx="115">
                  <c:v>5.0000000000000001E-4</c:v>
                </c:pt>
                <c:pt idx="116">
                  <c:v>5.0999999999999993E-4</c:v>
                </c:pt>
                <c:pt idx="117">
                  <c:v>4.6000000000000001E-4</c:v>
                </c:pt>
                <c:pt idx="118">
                  <c:v>4.8000000000000001E-4</c:v>
                </c:pt>
                <c:pt idx="119">
                  <c:v>7.0999999999999991E-4</c:v>
                </c:pt>
                <c:pt idx="120">
                  <c:v>5.6000000000000006E-4</c:v>
                </c:pt>
                <c:pt idx="121">
                  <c:v>5.8E-4</c:v>
                </c:pt>
                <c:pt idx="122">
                  <c:v>6.0999999999999997E-4</c:v>
                </c:pt>
                <c:pt idx="123">
                  <c:v>6.6E-4</c:v>
                </c:pt>
                <c:pt idx="124">
                  <c:v>6.6E-4</c:v>
                </c:pt>
                <c:pt idx="125">
                  <c:v>5.5000000000000003E-4</c:v>
                </c:pt>
                <c:pt idx="126">
                  <c:v>5.6000000000000006E-4</c:v>
                </c:pt>
                <c:pt idx="127">
                  <c:v>5.5000000000000003E-4</c:v>
                </c:pt>
                <c:pt idx="128">
                  <c:v>5.6000000000000006E-4</c:v>
                </c:pt>
                <c:pt idx="129">
                  <c:v>5.6000000000000006E-4</c:v>
                </c:pt>
                <c:pt idx="130">
                  <c:v>5.5000000000000003E-4</c:v>
                </c:pt>
                <c:pt idx="131">
                  <c:v>5.6000000000000006E-4</c:v>
                </c:pt>
                <c:pt idx="132">
                  <c:v>5.5000000000000003E-4</c:v>
                </c:pt>
                <c:pt idx="133">
                  <c:v>5.2999999999999998E-4</c:v>
                </c:pt>
                <c:pt idx="134">
                  <c:v>5.2999999999999998E-4</c:v>
                </c:pt>
                <c:pt idx="135">
                  <c:v>4.8999999999999998E-4</c:v>
                </c:pt>
                <c:pt idx="136">
                  <c:v>5.5000000000000003E-4</c:v>
                </c:pt>
                <c:pt idx="137">
                  <c:v>6.2E-4</c:v>
                </c:pt>
                <c:pt idx="138">
                  <c:v>8.4000000000000003E-4</c:v>
                </c:pt>
                <c:pt idx="139">
                  <c:v>8.1000000000000006E-4</c:v>
                </c:pt>
                <c:pt idx="140">
                  <c:v>8.5999999999999998E-4</c:v>
                </c:pt>
                <c:pt idx="141">
                  <c:v>8.1999999999999998E-4</c:v>
                </c:pt>
                <c:pt idx="142">
                  <c:v>8.3000000000000001E-4</c:v>
                </c:pt>
                <c:pt idx="143">
                  <c:v>8.7999999999999992E-4</c:v>
                </c:pt>
                <c:pt idx="144">
                  <c:v>1E-3</c:v>
                </c:pt>
                <c:pt idx="145">
                  <c:v>9.2000000000000003E-4</c:v>
                </c:pt>
                <c:pt idx="146">
                  <c:v>8.7999999999999992E-4</c:v>
                </c:pt>
                <c:pt idx="147">
                  <c:v>9.3999999999999997E-4</c:v>
                </c:pt>
                <c:pt idx="148">
                  <c:v>9.5E-4</c:v>
                </c:pt>
                <c:pt idx="149">
                  <c:v>8.8999999999999995E-4</c:v>
                </c:pt>
                <c:pt idx="150">
                  <c:v>8.0000000000000004E-4</c:v>
                </c:pt>
                <c:pt idx="151">
                  <c:v>7.9000000000000001E-4</c:v>
                </c:pt>
                <c:pt idx="152">
                  <c:v>7.7999999999999999E-4</c:v>
                </c:pt>
                <c:pt idx="153">
                  <c:v>7.5000000000000002E-4</c:v>
                </c:pt>
                <c:pt idx="154">
                  <c:v>7.000000000000001E-4</c:v>
                </c:pt>
                <c:pt idx="155">
                  <c:v>7.5000000000000002E-4</c:v>
                </c:pt>
                <c:pt idx="156">
                  <c:v>7.3999999999999999E-4</c:v>
                </c:pt>
                <c:pt idx="157">
                  <c:v>7.000000000000001E-4</c:v>
                </c:pt>
                <c:pt idx="158">
                  <c:v>6.6E-4</c:v>
                </c:pt>
                <c:pt idx="159">
                  <c:v>6.9000000000000008E-4</c:v>
                </c:pt>
                <c:pt idx="160">
                  <c:v>7.000000000000001E-4</c:v>
                </c:pt>
                <c:pt idx="161">
                  <c:v>8.0000000000000004E-4</c:v>
                </c:pt>
                <c:pt idx="162">
                  <c:v>7.0999999999999991E-4</c:v>
                </c:pt>
                <c:pt idx="163">
                  <c:v>7.3999999999999999E-4</c:v>
                </c:pt>
                <c:pt idx="164">
                  <c:v>7.3999999999999999E-4</c:v>
                </c:pt>
                <c:pt idx="165">
                  <c:v>7.5999999999999993E-4</c:v>
                </c:pt>
                <c:pt idx="166">
                  <c:v>7.7999999999999999E-4</c:v>
                </c:pt>
                <c:pt idx="167">
                  <c:v>7.3999999999999999E-4</c:v>
                </c:pt>
                <c:pt idx="168">
                  <c:v>7.0999999999999991E-4</c:v>
                </c:pt>
                <c:pt idx="169">
                  <c:v>6.4999999999999997E-4</c:v>
                </c:pt>
                <c:pt idx="170">
                  <c:v>6.9000000000000008E-4</c:v>
                </c:pt>
                <c:pt idx="171">
                  <c:v>6.7000000000000002E-4</c:v>
                </c:pt>
                <c:pt idx="172">
                  <c:v>7.0999999999999991E-4</c:v>
                </c:pt>
                <c:pt idx="173">
                  <c:v>5.9999999999999995E-4</c:v>
                </c:pt>
                <c:pt idx="174">
                  <c:v>5.8999999999999992E-4</c:v>
                </c:pt>
                <c:pt idx="175">
                  <c:v>5.6000000000000006E-4</c:v>
                </c:pt>
                <c:pt idx="176">
                  <c:v>5.4000000000000001E-4</c:v>
                </c:pt>
                <c:pt idx="177">
                  <c:v>4.8000000000000001E-4</c:v>
                </c:pt>
                <c:pt idx="178">
                  <c:v>4.0999999999999999E-4</c:v>
                </c:pt>
                <c:pt idx="179">
                  <c:v>4.4999999999999999E-4</c:v>
                </c:pt>
                <c:pt idx="180">
                  <c:v>3.8999999999999999E-4</c:v>
                </c:pt>
                <c:pt idx="181">
                  <c:v>4.0000000000000002E-4</c:v>
                </c:pt>
                <c:pt idx="182">
                  <c:v>3.5000000000000005E-4</c:v>
                </c:pt>
                <c:pt idx="183">
                  <c:v>4.0000000000000002E-4</c:v>
                </c:pt>
                <c:pt idx="184">
                  <c:v>3.5999999999999997E-4</c:v>
                </c:pt>
                <c:pt idx="185">
                  <c:v>2.5000000000000001E-4</c:v>
                </c:pt>
                <c:pt idx="186">
                  <c:v>1.4999999999999999E-4</c:v>
                </c:pt>
                <c:pt idx="187">
                  <c:v>1E-4</c:v>
                </c:pt>
                <c:pt idx="188">
                  <c:v>1E-4</c:v>
                </c:pt>
                <c:pt idx="189">
                  <c:v>5.0000000000000002E-5</c:v>
                </c:pt>
                <c:pt idx="190">
                  <c:v>7.0000000000000007E-5</c:v>
                </c:pt>
                <c:pt idx="191">
                  <c:v>6.0000000000000002E-5</c:v>
                </c:pt>
                <c:pt idx="192">
                  <c:v>0</c:v>
                </c:pt>
                <c:pt idx="193">
                  <c:v>-4.0000000000000003E-5</c:v>
                </c:pt>
                <c:pt idx="194">
                  <c:v>0</c:v>
                </c:pt>
                <c:pt idx="195">
                  <c:v>-3.0000000000000001E-5</c:v>
                </c:pt>
                <c:pt idx="196">
                  <c:v>1.0999999999999999E-4</c:v>
                </c:pt>
                <c:pt idx="197">
                  <c:v>1.4999999999999999E-4</c:v>
                </c:pt>
                <c:pt idx="198">
                  <c:v>-5.0000000000000002E-5</c:v>
                </c:pt>
                <c:pt idx="199">
                  <c:v>2.0000000000000002E-5</c:v>
                </c:pt>
                <c:pt idx="200">
                  <c:v>1.0000000000000001E-5</c:v>
                </c:pt>
                <c:pt idx="201">
                  <c:v>2.3000000000000001E-4</c:v>
                </c:pt>
                <c:pt idx="202">
                  <c:v>2.4000000000000001E-4</c:v>
                </c:pt>
                <c:pt idx="203">
                  <c:v>4.0000000000000002E-4</c:v>
                </c:pt>
                <c:pt idx="204">
                  <c:v>2.1999999999999998E-4</c:v>
                </c:pt>
                <c:pt idx="205">
                  <c:v>2.9999999999999997E-4</c:v>
                </c:pt>
                <c:pt idx="206">
                  <c:v>3.1E-4</c:v>
                </c:pt>
                <c:pt idx="207">
                  <c:v>2.9999999999999997E-4</c:v>
                </c:pt>
                <c:pt idx="208">
                  <c:v>2.9E-4</c:v>
                </c:pt>
                <c:pt idx="209">
                  <c:v>2.4000000000000001E-4</c:v>
                </c:pt>
                <c:pt idx="210">
                  <c:v>2.1000000000000001E-4</c:v>
                </c:pt>
                <c:pt idx="211">
                  <c:v>2.4000000000000001E-4</c:v>
                </c:pt>
                <c:pt idx="212">
                  <c:v>3.1E-4</c:v>
                </c:pt>
                <c:pt idx="213">
                  <c:v>5.0999999999999993E-4</c:v>
                </c:pt>
                <c:pt idx="214">
                  <c:v>7.2999999999999996E-4</c:v>
                </c:pt>
                <c:pt idx="215">
                  <c:v>6.4000000000000005E-4</c:v>
                </c:pt>
                <c:pt idx="216">
                  <c:v>6.9000000000000008E-4</c:v>
                </c:pt>
                <c:pt idx="217">
                  <c:v>7.9000000000000001E-4</c:v>
                </c:pt>
                <c:pt idx="218">
                  <c:v>7.9000000000000001E-4</c:v>
                </c:pt>
                <c:pt idx="219">
                  <c:v>5.5000000000000003E-4</c:v>
                </c:pt>
                <c:pt idx="220">
                  <c:v>4.8000000000000001E-4</c:v>
                </c:pt>
                <c:pt idx="221">
                  <c:v>5.4000000000000001E-4</c:v>
                </c:pt>
                <c:pt idx="222">
                  <c:v>5.8999999999999992E-4</c:v>
                </c:pt>
                <c:pt idx="223">
                  <c:v>5.6999999999999998E-4</c:v>
                </c:pt>
                <c:pt idx="224">
                  <c:v>6.3000000000000003E-4</c:v>
                </c:pt>
                <c:pt idx="225">
                  <c:v>6.6E-4</c:v>
                </c:pt>
                <c:pt idx="226">
                  <c:v>6.4999999999999997E-4</c:v>
                </c:pt>
                <c:pt idx="227">
                  <c:v>5.8999999999999992E-4</c:v>
                </c:pt>
                <c:pt idx="228">
                  <c:v>6.3000000000000003E-4</c:v>
                </c:pt>
                <c:pt idx="229">
                  <c:v>6.9000000000000008E-4</c:v>
                </c:pt>
                <c:pt idx="230">
                  <c:v>6.8000000000000005E-4</c:v>
                </c:pt>
                <c:pt idx="231">
                  <c:v>6.4999999999999997E-4</c:v>
                </c:pt>
                <c:pt idx="232">
                  <c:v>7.2999999999999996E-4</c:v>
                </c:pt>
                <c:pt idx="233">
                  <c:v>8.0000000000000004E-4</c:v>
                </c:pt>
                <c:pt idx="234">
                  <c:v>7.0999999999999991E-4</c:v>
                </c:pt>
                <c:pt idx="235">
                  <c:v>7.000000000000001E-4</c:v>
                </c:pt>
                <c:pt idx="236">
                  <c:v>7.000000000000001E-4</c:v>
                </c:pt>
                <c:pt idx="237">
                  <c:v>6.9000000000000008E-4</c:v>
                </c:pt>
                <c:pt idx="238">
                  <c:v>7.0999999999999991E-4</c:v>
                </c:pt>
                <c:pt idx="239">
                  <c:v>6.9000000000000008E-4</c:v>
                </c:pt>
                <c:pt idx="240">
                  <c:v>6.9000000000000008E-4</c:v>
                </c:pt>
                <c:pt idx="241">
                  <c:v>6.4999999999999997E-4</c:v>
                </c:pt>
                <c:pt idx="242">
                  <c:v>6.3000000000000003E-4</c:v>
                </c:pt>
                <c:pt idx="243">
                  <c:v>5.6000000000000006E-4</c:v>
                </c:pt>
                <c:pt idx="244">
                  <c:v>4.6000000000000001E-4</c:v>
                </c:pt>
                <c:pt idx="245">
                  <c:v>2.9E-4</c:v>
                </c:pt>
                <c:pt idx="246">
                  <c:v>2.9999999999999997E-4</c:v>
                </c:pt>
                <c:pt idx="247">
                  <c:v>2.4000000000000001E-4</c:v>
                </c:pt>
                <c:pt idx="248">
                  <c:v>2.9999999999999997E-4</c:v>
                </c:pt>
                <c:pt idx="249">
                  <c:v>4.0000000000000002E-4</c:v>
                </c:pt>
                <c:pt idx="250">
                  <c:v>4.8000000000000001E-4</c:v>
                </c:pt>
                <c:pt idx="251">
                  <c:v>4.8000000000000001E-4</c:v>
                </c:pt>
                <c:pt idx="252">
                  <c:v>5.0999999999999993E-4</c:v>
                </c:pt>
                <c:pt idx="253">
                  <c:v>4.2999999999999999E-4</c:v>
                </c:pt>
                <c:pt idx="254">
                  <c:v>4.3999999999999996E-4</c:v>
                </c:pt>
                <c:pt idx="255">
                  <c:v>3.5999999999999997E-4</c:v>
                </c:pt>
                <c:pt idx="256">
                  <c:v>3.5999999999999997E-4</c:v>
                </c:pt>
                <c:pt idx="257">
                  <c:v>3.8999999999999999E-4</c:v>
                </c:pt>
                <c:pt idx="258">
                  <c:v>3.1E-4</c:v>
                </c:pt>
                <c:pt idx="259">
                  <c:v>2.4000000000000001E-4</c:v>
                </c:pt>
                <c:pt idx="260">
                  <c:v>2.5999999999999998E-4</c:v>
                </c:pt>
                <c:pt idx="261">
                  <c:v>2.9999999999999997E-4</c:v>
                </c:pt>
                <c:pt idx="262">
                  <c:v>3.4000000000000002E-4</c:v>
                </c:pt>
                <c:pt idx="263">
                  <c:v>3.5999999999999997E-4</c:v>
                </c:pt>
                <c:pt idx="264">
                  <c:v>3.7999999999999997E-4</c:v>
                </c:pt>
                <c:pt idx="265">
                  <c:v>3.1E-4</c:v>
                </c:pt>
                <c:pt idx="266">
                  <c:v>3.5999999999999997E-4</c:v>
                </c:pt>
                <c:pt idx="267">
                  <c:v>3.4000000000000002E-4</c:v>
                </c:pt>
                <c:pt idx="268">
                  <c:v>4.0000000000000002E-4</c:v>
                </c:pt>
                <c:pt idx="269">
                  <c:v>4.0000000000000002E-4</c:v>
                </c:pt>
                <c:pt idx="270">
                  <c:v>4.3999999999999996E-4</c:v>
                </c:pt>
                <c:pt idx="271">
                  <c:v>5.6000000000000006E-4</c:v>
                </c:pt>
                <c:pt idx="272">
                  <c:v>5.4000000000000001E-4</c:v>
                </c:pt>
                <c:pt idx="273">
                  <c:v>5.0999999999999993E-4</c:v>
                </c:pt>
                <c:pt idx="274">
                  <c:v>5.5000000000000003E-4</c:v>
                </c:pt>
                <c:pt idx="275">
                  <c:v>5.2999999999999998E-4</c:v>
                </c:pt>
                <c:pt idx="276">
                  <c:v>4.6000000000000001E-4</c:v>
                </c:pt>
                <c:pt idx="277">
                  <c:v>5.0000000000000001E-4</c:v>
                </c:pt>
                <c:pt idx="278">
                  <c:v>5.0999999999999993E-4</c:v>
                </c:pt>
                <c:pt idx="279">
                  <c:v>4.6000000000000001E-4</c:v>
                </c:pt>
                <c:pt idx="280">
                  <c:v>4.3999999999999996E-4</c:v>
                </c:pt>
                <c:pt idx="281">
                  <c:v>4.4999999999999999E-4</c:v>
                </c:pt>
                <c:pt idx="282">
                  <c:v>4.0000000000000002E-4</c:v>
                </c:pt>
                <c:pt idx="283">
                  <c:v>4.0999999999999999E-4</c:v>
                </c:pt>
                <c:pt idx="284">
                  <c:v>5.5000000000000003E-4</c:v>
                </c:pt>
                <c:pt idx="285">
                  <c:v>5.9999999999999995E-4</c:v>
                </c:pt>
                <c:pt idx="286">
                  <c:v>5.1999999999999995E-4</c:v>
                </c:pt>
                <c:pt idx="287">
                  <c:v>4.3999999999999996E-4</c:v>
                </c:pt>
                <c:pt idx="288">
                  <c:v>4.0999999999999999E-4</c:v>
                </c:pt>
                <c:pt idx="289">
                  <c:v>4.4999999999999999E-4</c:v>
                </c:pt>
                <c:pt idx="290">
                  <c:v>5.4000000000000001E-4</c:v>
                </c:pt>
                <c:pt idx="291">
                  <c:v>5.2999999999999998E-4</c:v>
                </c:pt>
                <c:pt idx="292">
                  <c:v>5.0000000000000001E-4</c:v>
                </c:pt>
                <c:pt idx="293">
                  <c:v>4.8999999999999998E-4</c:v>
                </c:pt>
                <c:pt idx="294">
                  <c:v>5.4000000000000001E-4</c:v>
                </c:pt>
                <c:pt idx="295">
                  <c:v>5.8999999999999992E-4</c:v>
                </c:pt>
                <c:pt idx="296">
                  <c:v>5.8E-4</c:v>
                </c:pt>
                <c:pt idx="297">
                  <c:v>6.4999999999999997E-4</c:v>
                </c:pt>
                <c:pt idx="298">
                  <c:v>8.5000000000000006E-4</c:v>
                </c:pt>
                <c:pt idx="299">
                  <c:v>7.1999999999999994E-4</c:v>
                </c:pt>
                <c:pt idx="300">
                  <c:v>7.3999999999999999E-4</c:v>
                </c:pt>
                <c:pt idx="301">
                  <c:v>7.0999999999999991E-4</c:v>
                </c:pt>
                <c:pt idx="302">
                  <c:v>7.3999999999999999E-4</c:v>
                </c:pt>
                <c:pt idx="303">
                  <c:v>8.0000000000000004E-4</c:v>
                </c:pt>
                <c:pt idx="304">
                  <c:v>8.5000000000000006E-4</c:v>
                </c:pt>
                <c:pt idx="305">
                  <c:v>8.0000000000000004E-4</c:v>
                </c:pt>
                <c:pt idx="306">
                  <c:v>7.9000000000000001E-4</c:v>
                </c:pt>
                <c:pt idx="307">
                  <c:v>7.7999999999999999E-4</c:v>
                </c:pt>
                <c:pt idx="308">
                  <c:v>7.9000000000000001E-4</c:v>
                </c:pt>
                <c:pt idx="309">
                  <c:v>7.3999999999999999E-4</c:v>
                </c:pt>
                <c:pt idx="310">
                  <c:v>7.9000000000000001E-4</c:v>
                </c:pt>
                <c:pt idx="311">
                  <c:v>8.4000000000000003E-4</c:v>
                </c:pt>
                <c:pt idx="312">
                  <c:v>7.5999999999999993E-4</c:v>
                </c:pt>
                <c:pt idx="313">
                  <c:v>8.0000000000000004E-4</c:v>
                </c:pt>
                <c:pt idx="314">
                  <c:v>8.4000000000000003E-4</c:v>
                </c:pt>
                <c:pt idx="315">
                  <c:v>9.5E-4</c:v>
                </c:pt>
                <c:pt idx="316">
                  <c:v>8.4000000000000003E-4</c:v>
                </c:pt>
                <c:pt idx="317">
                  <c:v>9.3999999999999997E-4</c:v>
                </c:pt>
                <c:pt idx="318">
                  <c:v>8.5000000000000006E-4</c:v>
                </c:pt>
                <c:pt idx="319">
                  <c:v>8.8999999999999995E-4</c:v>
                </c:pt>
                <c:pt idx="320">
                  <c:v>8.4000000000000003E-4</c:v>
                </c:pt>
                <c:pt idx="321">
                  <c:v>7.5999999999999993E-4</c:v>
                </c:pt>
                <c:pt idx="322">
                  <c:v>7.5000000000000002E-4</c:v>
                </c:pt>
                <c:pt idx="323">
                  <c:v>7.9000000000000001E-4</c:v>
                </c:pt>
                <c:pt idx="324">
                  <c:v>7.0999999999999991E-4</c:v>
                </c:pt>
                <c:pt idx="325">
                  <c:v>6.8000000000000005E-4</c:v>
                </c:pt>
                <c:pt idx="326">
                  <c:v>6.8000000000000005E-4</c:v>
                </c:pt>
                <c:pt idx="327">
                  <c:v>6.4999999999999997E-4</c:v>
                </c:pt>
                <c:pt idx="328">
                  <c:v>6.3000000000000003E-4</c:v>
                </c:pt>
                <c:pt idx="329">
                  <c:v>5.9999999999999995E-4</c:v>
                </c:pt>
                <c:pt idx="330">
                  <c:v>5.8E-4</c:v>
                </c:pt>
                <c:pt idx="331">
                  <c:v>5.9999999999999995E-4</c:v>
                </c:pt>
                <c:pt idx="332">
                  <c:v>6.3000000000000003E-4</c:v>
                </c:pt>
                <c:pt idx="333">
                  <c:v>5.6000000000000006E-4</c:v>
                </c:pt>
                <c:pt idx="334">
                  <c:v>5.2999999999999998E-4</c:v>
                </c:pt>
                <c:pt idx="335">
                  <c:v>5.0999999999999993E-4</c:v>
                </c:pt>
                <c:pt idx="336">
                  <c:v>5.0000000000000001E-4</c:v>
                </c:pt>
                <c:pt idx="337">
                  <c:v>4.8000000000000001E-4</c:v>
                </c:pt>
                <c:pt idx="338">
                  <c:v>4.4999999999999999E-4</c:v>
                </c:pt>
                <c:pt idx="339">
                  <c:v>4.6999999999999999E-4</c:v>
                </c:pt>
                <c:pt idx="340">
                  <c:v>4.2000000000000002E-4</c:v>
                </c:pt>
                <c:pt idx="341">
                  <c:v>7.0999999999999991E-4</c:v>
                </c:pt>
                <c:pt idx="342">
                  <c:v>6.0999999999999997E-4</c:v>
                </c:pt>
                <c:pt idx="343">
                  <c:v>4.4999999999999999E-4</c:v>
                </c:pt>
                <c:pt idx="344">
                  <c:v>5.4000000000000001E-4</c:v>
                </c:pt>
                <c:pt idx="345">
                  <c:v>5.1999999999999995E-4</c:v>
                </c:pt>
                <c:pt idx="346">
                  <c:v>5.5000000000000003E-4</c:v>
                </c:pt>
                <c:pt idx="347">
                  <c:v>5.0999999999999993E-4</c:v>
                </c:pt>
                <c:pt idx="348">
                  <c:v>4.8999999999999998E-4</c:v>
                </c:pt>
                <c:pt idx="349">
                  <c:v>4.6000000000000001E-4</c:v>
                </c:pt>
                <c:pt idx="350">
                  <c:v>5.0999999999999993E-4</c:v>
                </c:pt>
                <c:pt idx="351">
                  <c:v>4.8999999999999998E-4</c:v>
                </c:pt>
                <c:pt idx="352">
                  <c:v>4.4999999999999999E-4</c:v>
                </c:pt>
                <c:pt idx="353">
                  <c:v>3.7999999999999997E-4</c:v>
                </c:pt>
                <c:pt idx="354">
                  <c:v>3.5000000000000005E-4</c:v>
                </c:pt>
                <c:pt idx="355">
                  <c:v>4.0000000000000002E-4</c:v>
                </c:pt>
                <c:pt idx="356">
                  <c:v>3.8999999999999999E-4</c:v>
                </c:pt>
                <c:pt idx="357">
                  <c:v>3.6999999999999999E-4</c:v>
                </c:pt>
                <c:pt idx="358">
                  <c:v>3.6999999999999999E-4</c:v>
                </c:pt>
                <c:pt idx="359">
                  <c:v>2.3000000000000001E-4</c:v>
                </c:pt>
                <c:pt idx="360">
                  <c:v>2.0000000000000001E-4</c:v>
                </c:pt>
                <c:pt idx="361">
                  <c:v>2.4000000000000001E-4</c:v>
                </c:pt>
                <c:pt idx="362">
                  <c:v>3.3E-4</c:v>
                </c:pt>
                <c:pt idx="363">
                  <c:v>3.4000000000000002E-4</c:v>
                </c:pt>
                <c:pt idx="364">
                  <c:v>3.8999999999999999E-4</c:v>
                </c:pt>
                <c:pt idx="365">
                  <c:v>4.6000000000000001E-4</c:v>
                </c:pt>
                <c:pt idx="366">
                  <c:v>4.4999999999999999E-4</c:v>
                </c:pt>
                <c:pt idx="367">
                  <c:v>4.3999999999999996E-4</c:v>
                </c:pt>
                <c:pt idx="368">
                  <c:v>2.8000000000000003E-4</c:v>
                </c:pt>
                <c:pt idx="369">
                  <c:v>3.4000000000000002E-4</c:v>
                </c:pt>
                <c:pt idx="370">
                  <c:v>4.0000000000000002E-4</c:v>
                </c:pt>
                <c:pt idx="371">
                  <c:v>4.0999999999999999E-4</c:v>
                </c:pt>
                <c:pt idx="372">
                  <c:v>3.5000000000000005E-4</c:v>
                </c:pt>
                <c:pt idx="373">
                  <c:v>3.6999999999999999E-4</c:v>
                </c:pt>
                <c:pt idx="374">
                  <c:v>3.3E-4</c:v>
                </c:pt>
                <c:pt idx="375">
                  <c:v>2.9999999999999997E-4</c:v>
                </c:pt>
                <c:pt idx="376">
                  <c:v>3.1E-4</c:v>
                </c:pt>
                <c:pt idx="377">
                  <c:v>3.5999999999999997E-4</c:v>
                </c:pt>
                <c:pt idx="378">
                  <c:v>3.8999999999999999E-4</c:v>
                </c:pt>
                <c:pt idx="379">
                  <c:v>3.8999999999999999E-4</c:v>
                </c:pt>
                <c:pt idx="380">
                  <c:v>4.0999999999999999E-4</c:v>
                </c:pt>
                <c:pt idx="381">
                  <c:v>3.5000000000000005E-4</c:v>
                </c:pt>
                <c:pt idx="382">
                  <c:v>3.8999999999999999E-4</c:v>
                </c:pt>
                <c:pt idx="383">
                  <c:v>5.9999999999999995E-4</c:v>
                </c:pt>
                <c:pt idx="384">
                  <c:v>6.4999999999999997E-4</c:v>
                </c:pt>
                <c:pt idx="385">
                  <c:v>5.8999999999999992E-4</c:v>
                </c:pt>
                <c:pt idx="386">
                  <c:v>5.5000000000000003E-4</c:v>
                </c:pt>
                <c:pt idx="387">
                  <c:v>6.0999999999999997E-4</c:v>
                </c:pt>
                <c:pt idx="388">
                  <c:v>5.9999999999999995E-4</c:v>
                </c:pt>
                <c:pt idx="389">
                  <c:v>5.6000000000000006E-4</c:v>
                </c:pt>
                <c:pt idx="390">
                  <c:v>4.6999999999999999E-4</c:v>
                </c:pt>
                <c:pt idx="391">
                  <c:v>3.8999999999999999E-4</c:v>
                </c:pt>
                <c:pt idx="392">
                  <c:v>4.3999999999999996E-4</c:v>
                </c:pt>
                <c:pt idx="393">
                  <c:v>4.2000000000000002E-4</c:v>
                </c:pt>
                <c:pt idx="394">
                  <c:v>4.0999999999999999E-4</c:v>
                </c:pt>
                <c:pt idx="395">
                  <c:v>4.8000000000000001E-4</c:v>
                </c:pt>
                <c:pt idx="396">
                  <c:v>5.0000000000000001E-4</c:v>
                </c:pt>
                <c:pt idx="397">
                  <c:v>4.8999999999999998E-4</c:v>
                </c:pt>
                <c:pt idx="398">
                  <c:v>4.6000000000000001E-4</c:v>
                </c:pt>
                <c:pt idx="399">
                  <c:v>4.6000000000000001E-4</c:v>
                </c:pt>
                <c:pt idx="400">
                  <c:v>4.8000000000000001E-4</c:v>
                </c:pt>
                <c:pt idx="401">
                  <c:v>5.6999999999999998E-4</c:v>
                </c:pt>
                <c:pt idx="402">
                  <c:v>5.6999999999999998E-4</c:v>
                </c:pt>
                <c:pt idx="403">
                  <c:v>5.8E-4</c:v>
                </c:pt>
                <c:pt idx="404">
                  <c:v>5.8999999999999992E-4</c:v>
                </c:pt>
                <c:pt idx="405">
                  <c:v>5.1999999999999995E-4</c:v>
                </c:pt>
                <c:pt idx="406">
                  <c:v>5.8E-4</c:v>
                </c:pt>
                <c:pt idx="407">
                  <c:v>5.0999999999999993E-4</c:v>
                </c:pt>
                <c:pt idx="408">
                  <c:v>4.4999999999999999E-4</c:v>
                </c:pt>
                <c:pt idx="409">
                  <c:v>4.4999999999999999E-4</c:v>
                </c:pt>
                <c:pt idx="410">
                  <c:v>4.2000000000000002E-4</c:v>
                </c:pt>
                <c:pt idx="411">
                  <c:v>3.8999999999999999E-4</c:v>
                </c:pt>
                <c:pt idx="412">
                  <c:v>3.8999999999999999E-4</c:v>
                </c:pt>
                <c:pt idx="413">
                  <c:v>3.5999999999999997E-4</c:v>
                </c:pt>
                <c:pt idx="414">
                  <c:v>2.7E-4</c:v>
                </c:pt>
                <c:pt idx="415">
                  <c:v>3.6999999999999999E-4</c:v>
                </c:pt>
                <c:pt idx="416">
                  <c:v>4.3999999999999996E-4</c:v>
                </c:pt>
                <c:pt idx="417">
                  <c:v>4.8999999999999998E-4</c:v>
                </c:pt>
                <c:pt idx="418">
                  <c:v>4.8999999999999998E-4</c:v>
                </c:pt>
                <c:pt idx="419">
                  <c:v>4.8999999999999998E-4</c:v>
                </c:pt>
                <c:pt idx="420">
                  <c:v>5.0000000000000001E-4</c:v>
                </c:pt>
                <c:pt idx="421">
                  <c:v>4.8000000000000001E-4</c:v>
                </c:pt>
                <c:pt idx="422">
                  <c:v>4.6999999999999999E-4</c:v>
                </c:pt>
                <c:pt idx="423">
                  <c:v>4.4999999999999999E-4</c:v>
                </c:pt>
                <c:pt idx="424">
                  <c:v>4.4999999999999999E-4</c:v>
                </c:pt>
                <c:pt idx="425">
                  <c:v>4.8999999999999998E-4</c:v>
                </c:pt>
                <c:pt idx="426">
                  <c:v>5.0000000000000001E-4</c:v>
                </c:pt>
                <c:pt idx="427">
                  <c:v>4.0999999999999999E-4</c:v>
                </c:pt>
                <c:pt idx="428">
                  <c:v>3.6999999999999999E-4</c:v>
                </c:pt>
                <c:pt idx="429">
                  <c:v>3.6999999999999999E-4</c:v>
                </c:pt>
                <c:pt idx="430">
                  <c:v>3.5999999999999997E-4</c:v>
                </c:pt>
                <c:pt idx="431">
                  <c:v>3.2000000000000003E-4</c:v>
                </c:pt>
                <c:pt idx="432">
                  <c:v>3.4000000000000002E-4</c:v>
                </c:pt>
                <c:pt idx="433">
                  <c:v>3.4000000000000002E-4</c:v>
                </c:pt>
                <c:pt idx="434">
                  <c:v>3.2000000000000003E-4</c:v>
                </c:pt>
                <c:pt idx="435">
                  <c:v>3.1E-4</c:v>
                </c:pt>
                <c:pt idx="436">
                  <c:v>2.9E-4</c:v>
                </c:pt>
                <c:pt idx="437">
                  <c:v>3.4000000000000002E-4</c:v>
                </c:pt>
                <c:pt idx="438">
                  <c:v>3.4000000000000002E-4</c:v>
                </c:pt>
                <c:pt idx="439">
                  <c:v>3.1E-4</c:v>
                </c:pt>
                <c:pt idx="440">
                  <c:v>3.1E-4</c:v>
                </c:pt>
                <c:pt idx="441">
                  <c:v>3.2000000000000003E-4</c:v>
                </c:pt>
                <c:pt idx="442">
                  <c:v>2.5999999999999998E-4</c:v>
                </c:pt>
                <c:pt idx="443">
                  <c:v>2.9999999999999997E-4</c:v>
                </c:pt>
                <c:pt idx="444">
                  <c:v>3.6999999999999999E-4</c:v>
                </c:pt>
                <c:pt idx="445">
                  <c:v>3.4000000000000002E-4</c:v>
                </c:pt>
                <c:pt idx="446">
                  <c:v>3.1E-4</c:v>
                </c:pt>
                <c:pt idx="447">
                  <c:v>2.9999999999999997E-4</c:v>
                </c:pt>
                <c:pt idx="448">
                  <c:v>3.5000000000000005E-4</c:v>
                </c:pt>
                <c:pt idx="449">
                  <c:v>4.0000000000000002E-4</c:v>
                </c:pt>
                <c:pt idx="450">
                  <c:v>4.0999999999999999E-4</c:v>
                </c:pt>
                <c:pt idx="451">
                  <c:v>4.0000000000000002E-4</c:v>
                </c:pt>
                <c:pt idx="452">
                  <c:v>4.4999999999999999E-4</c:v>
                </c:pt>
                <c:pt idx="453">
                  <c:v>4.2000000000000002E-4</c:v>
                </c:pt>
                <c:pt idx="454">
                  <c:v>4.0999999999999999E-4</c:v>
                </c:pt>
                <c:pt idx="455">
                  <c:v>4.3999999999999996E-4</c:v>
                </c:pt>
                <c:pt idx="456">
                  <c:v>4.0999999999999999E-4</c:v>
                </c:pt>
                <c:pt idx="457">
                  <c:v>3.5999999999999997E-4</c:v>
                </c:pt>
                <c:pt idx="458">
                  <c:v>8.1999999999999998E-4</c:v>
                </c:pt>
                <c:pt idx="459">
                  <c:v>8.5000000000000006E-4</c:v>
                </c:pt>
                <c:pt idx="460">
                  <c:v>8.5000000000000006E-4</c:v>
                </c:pt>
                <c:pt idx="461">
                  <c:v>7.000000000000001E-4</c:v>
                </c:pt>
                <c:pt idx="462">
                  <c:v>8.8999999999999995E-4</c:v>
                </c:pt>
                <c:pt idx="463">
                  <c:v>9.8999999999999999E-4</c:v>
                </c:pt>
                <c:pt idx="464">
                  <c:v>1.06E-3</c:v>
                </c:pt>
                <c:pt idx="465">
                  <c:v>1.0199999999999999E-3</c:v>
                </c:pt>
                <c:pt idx="466">
                  <c:v>5.6000000000000006E-4</c:v>
                </c:pt>
                <c:pt idx="467">
                  <c:v>1.2199999999999999E-3</c:v>
                </c:pt>
                <c:pt idx="468">
                  <c:v>1.1999999999999999E-3</c:v>
                </c:pt>
                <c:pt idx="469">
                  <c:v>1.1100000000000001E-3</c:v>
                </c:pt>
                <c:pt idx="470">
                  <c:v>1.0299999999999999E-3</c:v>
                </c:pt>
                <c:pt idx="471">
                  <c:v>1.07E-3</c:v>
                </c:pt>
                <c:pt idx="472">
                  <c:v>1.09E-3</c:v>
                </c:pt>
                <c:pt idx="473">
                  <c:v>1.1100000000000001E-3</c:v>
                </c:pt>
                <c:pt idx="474">
                  <c:v>1.15E-3</c:v>
                </c:pt>
                <c:pt idx="475">
                  <c:v>1.0399999999999999E-3</c:v>
                </c:pt>
                <c:pt idx="476">
                  <c:v>1E-3</c:v>
                </c:pt>
                <c:pt idx="477">
                  <c:v>9.7000000000000005E-4</c:v>
                </c:pt>
                <c:pt idx="478">
                  <c:v>1.06E-3</c:v>
                </c:pt>
                <c:pt idx="479">
                  <c:v>9.5E-4</c:v>
                </c:pt>
                <c:pt idx="480">
                  <c:v>1E-3</c:v>
                </c:pt>
                <c:pt idx="481">
                  <c:v>9.5E-4</c:v>
                </c:pt>
                <c:pt idx="482">
                  <c:v>1E-3</c:v>
                </c:pt>
                <c:pt idx="483">
                  <c:v>9.5E-4</c:v>
                </c:pt>
                <c:pt idx="484">
                  <c:v>9.2000000000000003E-4</c:v>
                </c:pt>
                <c:pt idx="485">
                  <c:v>9.5E-4</c:v>
                </c:pt>
                <c:pt idx="486">
                  <c:v>9.3999999999999997E-4</c:v>
                </c:pt>
                <c:pt idx="487">
                  <c:v>1E-3</c:v>
                </c:pt>
                <c:pt idx="488">
                  <c:v>9.8999999999999999E-4</c:v>
                </c:pt>
                <c:pt idx="489">
                  <c:v>9.6000000000000002E-4</c:v>
                </c:pt>
                <c:pt idx="490">
                  <c:v>9.6000000000000002E-4</c:v>
                </c:pt>
                <c:pt idx="491">
                  <c:v>1E-3</c:v>
                </c:pt>
                <c:pt idx="492">
                  <c:v>1.1100000000000001E-3</c:v>
                </c:pt>
                <c:pt idx="493">
                  <c:v>1.0299999999999999E-3</c:v>
                </c:pt>
                <c:pt idx="494">
                  <c:v>1.14E-3</c:v>
                </c:pt>
                <c:pt idx="495">
                  <c:v>1.15E-3</c:v>
                </c:pt>
                <c:pt idx="496">
                  <c:v>1.15E-3</c:v>
                </c:pt>
                <c:pt idx="497">
                  <c:v>1.14E-3</c:v>
                </c:pt>
                <c:pt idx="498">
                  <c:v>1.09E-3</c:v>
                </c:pt>
                <c:pt idx="499">
                  <c:v>1.1100000000000001E-3</c:v>
                </c:pt>
                <c:pt idx="500">
                  <c:v>1.14E-3</c:v>
                </c:pt>
                <c:pt idx="501">
                  <c:v>1.14E-3</c:v>
                </c:pt>
                <c:pt idx="502">
                  <c:v>1.09E-3</c:v>
                </c:pt>
                <c:pt idx="503">
                  <c:v>1.09E-3</c:v>
                </c:pt>
                <c:pt idx="504">
                  <c:v>1.1100000000000001E-3</c:v>
                </c:pt>
                <c:pt idx="505">
                  <c:v>1.1100000000000001E-3</c:v>
                </c:pt>
                <c:pt idx="506">
                  <c:v>1.16E-3</c:v>
                </c:pt>
                <c:pt idx="507">
                  <c:v>1.15E-3</c:v>
                </c:pt>
                <c:pt idx="508">
                  <c:v>1.1999999999999999E-3</c:v>
                </c:pt>
                <c:pt idx="509">
                  <c:v>1.1799999999999998E-3</c:v>
                </c:pt>
                <c:pt idx="510">
                  <c:v>1.31E-3</c:v>
                </c:pt>
                <c:pt idx="511">
                  <c:v>1.2900000000000001E-3</c:v>
                </c:pt>
                <c:pt idx="512">
                  <c:v>1.32E-3</c:v>
                </c:pt>
                <c:pt idx="513">
                  <c:v>1.25E-3</c:v>
                </c:pt>
                <c:pt idx="514">
                  <c:v>1.1999999999999999E-3</c:v>
                </c:pt>
                <c:pt idx="515">
                  <c:v>1.2600000000000001E-3</c:v>
                </c:pt>
                <c:pt idx="516">
                  <c:v>1.2999999999999999E-3</c:v>
                </c:pt>
                <c:pt idx="517">
                  <c:v>1.32E-3</c:v>
                </c:pt>
                <c:pt idx="518">
                  <c:v>1.2800000000000001E-3</c:v>
                </c:pt>
                <c:pt idx="519">
                  <c:v>1.4000000000000002E-3</c:v>
                </c:pt>
                <c:pt idx="520">
                  <c:v>1.5900000000000001E-3</c:v>
                </c:pt>
                <c:pt idx="521">
                  <c:v>1.49E-3</c:v>
                </c:pt>
                <c:pt idx="522">
                  <c:v>1.5100000000000001E-3</c:v>
                </c:pt>
                <c:pt idx="523">
                  <c:v>1.58E-3</c:v>
                </c:pt>
                <c:pt idx="524">
                  <c:v>1.5399999999999999E-3</c:v>
                </c:pt>
                <c:pt idx="525">
                  <c:v>1.4499999999999999E-3</c:v>
                </c:pt>
                <c:pt idx="526">
                  <c:v>1.49E-3</c:v>
                </c:pt>
                <c:pt idx="527">
                  <c:v>1.4599999999999999E-3</c:v>
                </c:pt>
                <c:pt idx="528">
                  <c:v>1.4399999999999999E-3</c:v>
                </c:pt>
                <c:pt idx="529">
                  <c:v>1.49E-3</c:v>
                </c:pt>
                <c:pt idx="530">
                  <c:v>1.4599999999999999E-3</c:v>
                </c:pt>
                <c:pt idx="531">
                  <c:v>1.5100000000000001E-3</c:v>
                </c:pt>
                <c:pt idx="532">
                  <c:v>1.49E-3</c:v>
                </c:pt>
                <c:pt idx="533">
                  <c:v>1.5100000000000001E-3</c:v>
                </c:pt>
                <c:pt idx="534">
                  <c:v>1.5100000000000001E-3</c:v>
                </c:pt>
                <c:pt idx="535">
                  <c:v>1.4599999999999999E-3</c:v>
                </c:pt>
                <c:pt idx="536">
                  <c:v>1.3500000000000001E-3</c:v>
                </c:pt>
                <c:pt idx="537">
                  <c:v>1.14E-3</c:v>
                </c:pt>
                <c:pt idx="538">
                  <c:v>1.1000000000000001E-3</c:v>
                </c:pt>
                <c:pt idx="539">
                  <c:v>1.1100000000000001E-3</c:v>
                </c:pt>
                <c:pt idx="540">
                  <c:v>1.1000000000000001E-3</c:v>
                </c:pt>
                <c:pt idx="541">
                  <c:v>1.16E-3</c:v>
                </c:pt>
                <c:pt idx="542">
                  <c:v>1.2600000000000001E-3</c:v>
                </c:pt>
                <c:pt idx="543">
                  <c:v>1.25E-3</c:v>
                </c:pt>
                <c:pt idx="544">
                  <c:v>1.2800000000000001E-3</c:v>
                </c:pt>
                <c:pt idx="545">
                  <c:v>1.3500000000000001E-3</c:v>
                </c:pt>
                <c:pt idx="546">
                  <c:v>1.2900000000000001E-3</c:v>
                </c:pt>
                <c:pt idx="547">
                  <c:v>1.31E-3</c:v>
                </c:pt>
                <c:pt idx="548">
                  <c:v>1.24E-3</c:v>
                </c:pt>
                <c:pt idx="549">
                  <c:v>1.25E-3</c:v>
                </c:pt>
                <c:pt idx="550">
                  <c:v>1.2099999999999999E-3</c:v>
                </c:pt>
                <c:pt idx="551">
                  <c:v>1.2099999999999999E-3</c:v>
                </c:pt>
                <c:pt idx="552">
                  <c:v>1.1899999999999999E-3</c:v>
                </c:pt>
                <c:pt idx="553">
                  <c:v>1.14E-3</c:v>
                </c:pt>
                <c:pt idx="554">
                  <c:v>1.1200000000000001E-3</c:v>
                </c:pt>
                <c:pt idx="555">
                  <c:v>1.1000000000000001E-3</c:v>
                </c:pt>
                <c:pt idx="556">
                  <c:v>1.0499999999999999E-3</c:v>
                </c:pt>
                <c:pt idx="557">
                  <c:v>1.01E-3</c:v>
                </c:pt>
                <c:pt idx="558">
                  <c:v>9.2000000000000003E-4</c:v>
                </c:pt>
                <c:pt idx="559">
                  <c:v>1.01E-3</c:v>
                </c:pt>
                <c:pt idx="560">
                  <c:v>9.5E-4</c:v>
                </c:pt>
                <c:pt idx="561">
                  <c:v>9.6000000000000002E-4</c:v>
                </c:pt>
                <c:pt idx="562">
                  <c:v>9.3999999999999997E-4</c:v>
                </c:pt>
                <c:pt idx="563">
                  <c:v>8.7999999999999992E-4</c:v>
                </c:pt>
                <c:pt idx="564">
                  <c:v>8.7999999999999992E-4</c:v>
                </c:pt>
                <c:pt idx="565">
                  <c:v>1E-3</c:v>
                </c:pt>
                <c:pt idx="566">
                  <c:v>8.1000000000000006E-4</c:v>
                </c:pt>
                <c:pt idx="567">
                  <c:v>8.5999999999999998E-4</c:v>
                </c:pt>
                <c:pt idx="568">
                  <c:v>8.8999999999999995E-4</c:v>
                </c:pt>
                <c:pt idx="569">
                  <c:v>8.1999999999999998E-4</c:v>
                </c:pt>
                <c:pt idx="570">
                  <c:v>7.000000000000001E-4</c:v>
                </c:pt>
                <c:pt idx="571">
                  <c:v>7.000000000000001E-4</c:v>
                </c:pt>
                <c:pt idx="572">
                  <c:v>5.2999999999999998E-4</c:v>
                </c:pt>
                <c:pt idx="573">
                  <c:v>5.6000000000000006E-4</c:v>
                </c:pt>
                <c:pt idx="574">
                  <c:v>4.6999999999999999E-4</c:v>
                </c:pt>
                <c:pt idx="575">
                  <c:v>4.0000000000000002E-4</c:v>
                </c:pt>
                <c:pt idx="576">
                  <c:v>4.4999999999999999E-4</c:v>
                </c:pt>
                <c:pt idx="577">
                  <c:v>5.0999999999999993E-4</c:v>
                </c:pt>
                <c:pt idx="578">
                  <c:v>5.5000000000000003E-4</c:v>
                </c:pt>
                <c:pt idx="579">
                  <c:v>3.5000000000000005E-4</c:v>
                </c:pt>
                <c:pt idx="580">
                  <c:v>2.9999999999999997E-4</c:v>
                </c:pt>
                <c:pt idx="581">
                  <c:v>3.1E-4</c:v>
                </c:pt>
                <c:pt idx="582">
                  <c:v>2.5999999999999998E-4</c:v>
                </c:pt>
                <c:pt idx="583">
                  <c:v>3.5000000000000005E-4</c:v>
                </c:pt>
                <c:pt idx="584">
                  <c:v>3.1E-4</c:v>
                </c:pt>
                <c:pt idx="585">
                  <c:v>4.2000000000000002E-4</c:v>
                </c:pt>
                <c:pt idx="586">
                  <c:v>2.5999999999999998E-4</c:v>
                </c:pt>
                <c:pt idx="587">
                  <c:v>1.6000000000000001E-4</c:v>
                </c:pt>
                <c:pt idx="588">
                  <c:v>2.1000000000000001E-4</c:v>
                </c:pt>
                <c:pt idx="589">
                  <c:v>2.1999999999999998E-4</c:v>
                </c:pt>
                <c:pt idx="590">
                  <c:v>2.0000000000000002E-5</c:v>
                </c:pt>
                <c:pt idx="591">
                  <c:v>-3.6999999999999999E-4</c:v>
                </c:pt>
                <c:pt idx="592">
                  <c:v>-3.6999999999999999E-4</c:v>
                </c:pt>
                <c:pt idx="593">
                  <c:v>-8.9999999999999992E-5</c:v>
                </c:pt>
                <c:pt idx="594">
                  <c:v>-1.4999999999999999E-4</c:v>
                </c:pt>
                <c:pt idx="595">
                  <c:v>1.0000000000000001E-5</c:v>
                </c:pt>
                <c:pt idx="596">
                  <c:v>3.1E-4</c:v>
                </c:pt>
                <c:pt idx="597">
                  <c:v>2.5000000000000001E-4</c:v>
                </c:pt>
                <c:pt idx="598">
                  <c:v>1.4999999999999999E-4</c:v>
                </c:pt>
                <c:pt idx="599">
                  <c:v>8.9999999999999992E-5</c:v>
                </c:pt>
                <c:pt idx="600">
                  <c:v>1.0999999999999999E-4</c:v>
                </c:pt>
                <c:pt idx="601">
                  <c:v>5.0000000000000002E-5</c:v>
                </c:pt>
                <c:pt idx="602">
                  <c:v>5.0000000000000002E-5</c:v>
                </c:pt>
                <c:pt idx="603">
                  <c:v>1E-4</c:v>
                </c:pt>
                <c:pt idx="604">
                  <c:v>1.8999999999999998E-4</c:v>
                </c:pt>
                <c:pt idx="605">
                  <c:v>6.0000000000000002E-5</c:v>
                </c:pt>
                <c:pt idx="606">
                  <c:v>1.0000000000000001E-5</c:v>
                </c:pt>
                <c:pt idx="607">
                  <c:v>5.0000000000000002E-5</c:v>
                </c:pt>
                <c:pt idx="608">
                  <c:v>1E-4</c:v>
                </c:pt>
                <c:pt idx="609">
                  <c:v>0</c:v>
                </c:pt>
                <c:pt idx="610">
                  <c:v>1.0000000000000001E-5</c:v>
                </c:pt>
                <c:pt idx="611">
                  <c:v>0</c:v>
                </c:pt>
                <c:pt idx="612">
                  <c:v>1.0000000000000001E-5</c:v>
                </c:pt>
                <c:pt idx="613">
                  <c:v>5.0000000000000002E-5</c:v>
                </c:pt>
                <c:pt idx="614">
                  <c:v>0</c:v>
                </c:pt>
                <c:pt idx="615">
                  <c:v>-2.1000000000000001E-4</c:v>
                </c:pt>
                <c:pt idx="616">
                  <c:v>-8.0000000000000007E-5</c:v>
                </c:pt>
                <c:pt idx="617">
                  <c:v>-1.2999999999999999E-4</c:v>
                </c:pt>
                <c:pt idx="618">
                  <c:v>-1.2999999999999999E-4</c:v>
                </c:pt>
                <c:pt idx="619">
                  <c:v>-1.4000000000000001E-4</c:v>
                </c:pt>
                <c:pt idx="620">
                  <c:v>-8.0000000000000007E-5</c:v>
                </c:pt>
                <c:pt idx="621">
                  <c:v>-2.8000000000000003E-4</c:v>
                </c:pt>
                <c:pt idx="622">
                  <c:v>-2.4000000000000001E-4</c:v>
                </c:pt>
                <c:pt idx="623">
                  <c:v>-1.2999999999999999E-4</c:v>
                </c:pt>
                <c:pt idx="624">
                  <c:v>-6.0000000000000002E-5</c:v>
                </c:pt>
                <c:pt idx="625">
                  <c:v>-1.2E-4</c:v>
                </c:pt>
                <c:pt idx="626">
                  <c:v>-1.8999999999999998E-4</c:v>
                </c:pt>
                <c:pt idx="627">
                  <c:v>-1.8999999999999998E-4</c:v>
                </c:pt>
                <c:pt idx="628">
                  <c:v>-2.3000000000000001E-4</c:v>
                </c:pt>
                <c:pt idx="629">
                  <c:v>-2.9E-4</c:v>
                </c:pt>
                <c:pt idx="630">
                  <c:v>-3.4000000000000002E-4</c:v>
                </c:pt>
                <c:pt idx="631">
                  <c:v>-3.7999999999999997E-4</c:v>
                </c:pt>
                <c:pt idx="632">
                  <c:v>-3.7999999999999997E-4</c:v>
                </c:pt>
                <c:pt idx="633">
                  <c:v>-3.5999999999999997E-4</c:v>
                </c:pt>
                <c:pt idx="634">
                  <c:v>-3.4000000000000002E-4</c:v>
                </c:pt>
                <c:pt idx="635">
                  <c:v>-2.7E-4</c:v>
                </c:pt>
                <c:pt idx="636">
                  <c:v>-2.3000000000000001E-4</c:v>
                </c:pt>
                <c:pt idx="637">
                  <c:v>-2.3000000000000001E-4</c:v>
                </c:pt>
                <c:pt idx="638">
                  <c:v>-1.0999999999999999E-4</c:v>
                </c:pt>
                <c:pt idx="639">
                  <c:v>-2.0000000000000002E-5</c:v>
                </c:pt>
                <c:pt idx="640">
                  <c:v>2.0000000000000002E-5</c:v>
                </c:pt>
                <c:pt idx="641">
                  <c:v>3.0000000000000001E-5</c:v>
                </c:pt>
                <c:pt idx="642">
                  <c:v>-4.0000000000000003E-5</c:v>
                </c:pt>
                <c:pt idx="643">
                  <c:v>-7.0000000000000007E-5</c:v>
                </c:pt>
                <c:pt idx="644">
                  <c:v>-3.2000000000000003E-4</c:v>
                </c:pt>
                <c:pt idx="645">
                  <c:v>-2.9999999999999997E-4</c:v>
                </c:pt>
                <c:pt idx="646">
                  <c:v>-3.2000000000000003E-4</c:v>
                </c:pt>
                <c:pt idx="647">
                  <c:v>-3.3E-4</c:v>
                </c:pt>
                <c:pt idx="648">
                  <c:v>-4.6000000000000001E-4</c:v>
                </c:pt>
              </c:numCache>
            </c:numRef>
          </c:val>
          <c:smooth val="0"/>
          <c:extLst>
            <c:ext xmlns:c16="http://schemas.microsoft.com/office/drawing/2014/chart" uri="{C3380CC4-5D6E-409C-BE32-E72D297353CC}">
              <c16:uniqueId val="{00000005-A02F-4363-9208-0108760FF7FB}"/>
            </c:ext>
          </c:extLst>
        </c:ser>
        <c:dLbls>
          <c:showLegendKey val="0"/>
          <c:showVal val="0"/>
          <c:showCatName val="0"/>
          <c:showSerName val="0"/>
          <c:showPercent val="0"/>
          <c:showBubbleSize val="0"/>
        </c:dLbls>
        <c:smooth val="0"/>
        <c:axId val="668745328"/>
        <c:axId val="668757872"/>
      </c:lineChart>
      <c:dateAx>
        <c:axId val="668745328"/>
        <c:scaling>
          <c:orientation val="minMax"/>
        </c:scaling>
        <c:delete val="0"/>
        <c:axPos val="b"/>
        <c:numFmt formatCode="[$-409]mmm\-yy;@" sourceLinked="0"/>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668757872"/>
        <c:crosses val="autoZero"/>
        <c:auto val="1"/>
        <c:lblOffset val="100"/>
        <c:baseTimeUnit val="days"/>
      </c:dateAx>
      <c:valAx>
        <c:axId val="668757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668745328"/>
        <c:crosses val="autoZero"/>
        <c:crossBetween val="between"/>
      </c:valAx>
      <c:spPr>
        <a:noFill/>
        <a:ln>
          <a:noFill/>
        </a:ln>
        <a:effectLst/>
      </c:spPr>
    </c:plotArea>
    <c:legend>
      <c:legendPos val="b"/>
      <c:layout>
        <c:manualLayout>
          <c:xMode val="edge"/>
          <c:yMode val="edge"/>
          <c:x val="1.3962248771614916E-2"/>
          <c:y val="0.91331248232121398"/>
          <c:w val="0.97755454334125291"/>
          <c:h val="5.70656063025841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sz="1400">
          <a:solidFill>
            <a:schemeClr val="tx1">
              <a:lumMod val="95000"/>
              <a:lumOff val="5000"/>
            </a:schemeClr>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rgbClr val="000000"/>
                </a:solidFill>
                <a:latin typeface="+mn-lt"/>
                <a:ea typeface="+mn-ea"/>
                <a:cs typeface="+mn-cs"/>
              </a:defRPr>
            </a:pPr>
            <a:r>
              <a:rPr lang="en-US" sz="1400" b="1" dirty="0"/>
              <a:t>Yield Curve</a:t>
            </a:r>
          </a:p>
        </c:rich>
      </c:tx>
      <c:layout>
        <c:manualLayout>
          <c:xMode val="edge"/>
          <c:yMode val="edge"/>
          <c:x val="0.44720416228236409"/>
          <c:y val="4.0986902129370442E-3"/>
        </c:manualLayout>
      </c:layout>
      <c:overlay val="0"/>
      <c:spPr>
        <a:noFill/>
        <a:ln>
          <a:noFill/>
        </a:ln>
        <a:effectLst/>
      </c:spPr>
      <c:txPr>
        <a:bodyPr rot="0" spcFirstLastPara="1" vertOverflow="ellipsis" vert="horz" wrap="square" anchor="ctr" anchorCtr="1"/>
        <a:lstStyle/>
        <a:p>
          <a:pPr>
            <a:defRPr lang="en-US"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4511356779302381"/>
          <c:y val="9.2110736542595148E-2"/>
          <c:w val="0.81898153424526832"/>
          <c:h val="0.57877858877016097"/>
        </c:manualLayout>
      </c:layout>
      <c:lineChart>
        <c:grouping val="standard"/>
        <c:varyColors val="0"/>
        <c:ser>
          <c:idx val="0"/>
          <c:order val="0"/>
          <c:tx>
            <c:strRef>
              <c:f>YieldCurve!$A$828</c:f>
              <c:strCache>
                <c:ptCount val="1"/>
                <c:pt idx="0">
                  <c:v>2/21/2019</c:v>
                </c:pt>
              </c:strCache>
            </c:strRef>
          </c:tx>
          <c:spPr>
            <a:ln w="28575" cap="rnd">
              <a:solidFill>
                <a:srgbClr val="2F5496"/>
              </a:solidFill>
              <a:round/>
            </a:ln>
            <a:effectLst/>
          </c:spPr>
          <c:marker>
            <c:symbol val="none"/>
          </c:marker>
          <c:dLbls>
            <c:dLbl>
              <c:idx val="8"/>
              <c:layout>
                <c:manualLayout>
                  <c:x val="0.11307162691418429"/>
                  <c:y val="4.547334807552534E-2"/>
                </c:manualLayout>
              </c:layout>
              <c:tx>
                <c:rich>
                  <a:bodyPr/>
                  <a:lstStyle/>
                  <a:p>
                    <a:r>
                      <a:rPr lang="en-US" dirty="0"/>
                      <a:t>3/12/2019</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5B5-4116-AD0E-04034F4EE57B}"/>
                </c:ext>
              </c:extLst>
            </c:dLbl>
            <c:spPr>
              <a:noFill/>
              <a:ln>
                <a:noFill/>
              </a:ln>
              <a:effectLst/>
            </c:spPr>
            <c:txPr>
              <a:bodyPr rot="0" spcFirstLastPara="1" vertOverflow="ellipsis" vert="horz" wrap="square" anchor="ctr" anchorCtr="1"/>
              <a:lstStyle/>
              <a:p>
                <a:pPr>
                  <a:defRPr lang="en-US" sz="1400" b="0" i="0" u="none" strike="noStrike" kern="1200" baseline="0">
                    <a:solidFill>
                      <a:srgbClr val="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YieldCurve!$B$1:$M$1</c:f>
              <c:strCache>
                <c:ptCount val="12"/>
                <c:pt idx="0">
                  <c:v>Overnight</c:v>
                </c:pt>
                <c:pt idx="1">
                  <c:v>1 Month</c:v>
                </c:pt>
                <c:pt idx="2">
                  <c:v>3 Month</c:v>
                </c:pt>
                <c:pt idx="3">
                  <c:v>6 Month</c:v>
                </c:pt>
                <c:pt idx="4">
                  <c:v>1 Year</c:v>
                </c:pt>
                <c:pt idx="5">
                  <c:v>2 Year</c:v>
                </c:pt>
                <c:pt idx="6">
                  <c:v>3 Year</c:v>
                </c:pt>
                <c:pt idx="7">
                  <c:v>5 Year</c:v>
                </c:pt>
                <c:pt idx="8">
                  <c:v>7 Year</c:v>
                </c:pt>
                <c:pt idx="9">
                  <c:v>10 Year</c:v>
                </c:pt>
                <c:pt idx="10">
                  <c:v>20 Year</c:v>
                </c:pt>
                <c:pt idx="11">
                  <c:v>30 Year</c:v>
                </c:pt>
              </c:strCache>
            </c:strRef>
          </c:cat>
          <c:val>
            <c:numRef>
              <c:f>YieldCurve!$B$828:$M$828</c:f>
              <c:numCache>
                <c:formatCode>General</c:formatCode>
                <c:ptCount val="12"/>
                <c:pt idx="0">
                  <c:v>2.4</c:v>
                </c:pt>
                <c:pt idx="1">
                  <c:v>2.4300000000000002</c:v>
                </c:pt>
                <c:pt idx="2">
                  <c:v>2.4500000000000002</c:v>
                </c:pt>
                <c:pt idx="3">
                  <c:v>2.5099999999999998</c:v>
                </c:pt>
                <c:pt idx="4">
                  <c:v>2.5499999999999998</c:v>
                </c:pt>
                <c:pt idx="5">
                  <c:v>2.5299999999999998</c:v>
                </c:pt>
                <c:pt idx="6">
                  <c:v>2.4900000000000002</c:v>
                </c:pt>
                <c:pt idx="7">
                  <c:v>2.5099999999999998</c:v>
                </c:pt>
                <c:pt idx="8">
                  <c:v>2.59</c:v>
                </c:pt>
                <c:pt idx="9">
                  <c:v>2.69</c:v>
                </c:pt>
                <c:pt idx="10">
                  <c:v>2.89</c:v>
                </c:pt>
                <c:pt idx="11">
                  <c:v>3.05</c:v>
                </c:pt>
              </c:numCache>
            </c:numRef>
          </c:val>
          <c:smooth val="1"/>
          <c:extLst>
            <c:ext xmlns:c16="http://schemas.microsoft.com/office/drawing/2014/chart" uri="{C3380CC4-5D6E-409C-BE32-E72D297353CC}">
              <c16:uniqueId val="{00000001-D5B5-4116-AD0E-04034F4EE57B}"/>
            </c:ext>
          </c:extLst>
        </c:ser>
        <c:ser>
          <c:idx val="1"/>
          <c:order val="1"/>
          <c:tx>
            <c:strRef>
              <c:f>YieldCurve!$A$580</c:f>
              <c:strCache>
                <c:ptCount val="1"/>
                <c:pt idx="0">
                  <c:v>3/12/2018</c:v>
                </c:pt>
              </c:strCache>
            </c:strRef>
          </c:tx>
          <c:spPr>
            <a:ln w="28575" cap="rnd">
              <a:solidFill>
                <a:srgbClr val="48A1FA"/>
              </a:solidFill>
              <a:round/>
            </a:ln>
            <a:effectLst/>
          </c:spPr>
          <c:marker>
            <c:symbol val="none"/>
          </c:marker>
          <c:dLbls>
            <c:dLbl>
              <c:idx val="0"/>
              <c:layout>
                <c:manualLayout>
                  <c:x val="0.65382324435739159"/>
                  <c:y val="-0.3219683145963165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5B5-4116-AD0E-04034F4EE57B}"/>
                </c:ext>
              </c:extLst>
            </c:dLbl>
            <c:dLbl>
              <c:idx val="1"/>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D5B5-4116-AD0E-04034F4EE57B}"/>
                </c:ext>
              </c:extLst>
            </c:dLbl>
            <c:dLbl>
              <c:idx val="2"/>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5B5-4116-AD0E-04034F4EE57B}"/>
                </c:ext>
              </c:extLst>
            </c:dLbl>
            <c:dLbl>
              <c:idx val="3"/>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D5B5-4116-AD0E-04034F4EE57B}"/>
                </c:ext>
              </c:extLst>
            </c:dLbl>
            <c:dLbl>
              <c:idx val="4"/>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D5B5-4116-AD0E-04034F4EE57B}"/>
                </c:ext>
              </c:extLst>
            </c:dLbl>
            <c:dLbl>
              <c:idx val="5"/>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D5B5-4116-AD0E-04034F4EE57B}"/>
                </c:ext>
              </c:extLst>
            </c:dLbl>
            <c:dLbl>
              <c:idx val="6"/>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D5B5-4116-AD0E-04034F4EE57B}"/>
                </c:ext>
              </c:extLst>
            </c:dLbl>
            <c:dLbl>
              <c:idx val="7"/>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D5B5-4116-AD0E-04034F4EE57B}"/>
                </c:ext>
              </c:extLst>
            </c:dLbl>
            <c:dLbl>
              <c:idx val="8"/>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D5B5-4116-AD0E-04034F4EE57B}"/>
                </c:ext>
              </c:extLst>
            </c:dLbl>
            <c:dLbl>
              <c:idx val="9"/>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D5B5-4116-AD0E-04034F4EE57B}"/>
                </c:ext>
              </c:extLst>
            </c:dLbl>
            <c:dLbl>
              <c:idx val="10"/>
              <c:delete val="1"/>
              <c:extLst>
                <c:ext xmlns:c15="http://schemas.microsoft.com/office/drawing/2012/chart" uri="{CE6537A1-D6FC-4f65-9D91-7224C49458BB}"/>
                <c:ext xmlns:c16="http://schemas.microsoft.com/office/drawing/2014/chart" uri="{C3380CC4-5D6E-409C-BE32-E72D297353CC}">
                  <c16:uniqueId val="{0000000C-D5B5-4116-AD0E-04034F4EE57B}"/>
                </c:ext>
              </c:extLst>
            </c:dLbl>
            <c:dLbl>
              <c:idx val="11"/>
              <c:tx>
                <c:rich>
                  <a:bodyPr/>
                  <a:lstStyle/>
                  <a:p>
                    <a:endParaRPr lang="en-US" dirty="0"/>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D5B5-4116-AD0E-04034F4EE57B}"/>
                </c:ext>
              </c:extLst>
            </c:dLbl>
            <c:spPr>
              <a:noFill/>
              <a:ln>
                <a:noFill/>
              </a:ln>
              <a:effectLst/>
            </c:spPr>
            <c:txPr>
              <a:bodyPr rot="0" spcFirstLastPara="1" vertOverflow="ellipsis" vert="horz" wrap="square" anchor="ctr" anchorCtr="1"/>
              <a:lstStyle/>
              <a:p>
                <a:pPr>
                  <a:defRPr lang="en-US" sz="1400" b="0" i="0" u="none" strike="noStrike" kern="1200" baseline="0">
                    <a:solidFill>
                      <a:srgbClr val="0000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DataLabelsRange val="1"/>
                <c15:showLeaderLines val="0"/>
              </c:ext>
            </c:extLst>
          </c:dLbls>
          <c:cat>
            <c:strRef>
              <c:f>YieldCurve!$B$1:$M$1</c:f>
              <c:strCache>
                <c:ptCount val="12"/>
                <c:pt idx="0">
                  <c:v>Overnight</c:v>
                </c:pt>
                <c:pt idx="1">
                  <c:v>1 Month</c:v>
                </c:pt>
                <c:pt idx="2">
                  <c:v>3 Month</c:v>
                </c:pt>
                <c:pt idx="3">
                  <c:v>6 Month</c:v>
                </c:pt>
                <c:pt idx="4">
                  <c:v>1 Year</c:v>
                </c:pt>
                <c:pt idx="5">
                  <c:v>2 Year</c:v>
                </c:pt>
                <c:pt idx="6">
                  <c:v>3 Year</c:v>
                </c:pt>
                <c:pt idx="7">
                  <c:v>5 Year</c:v>
                </c:pt>
                <c:pt idx="8">
                  <c:v>7 Year</c:v>
                </c:pt>
                <c:pt idx="9">
                  <c:v>10 Year</c:v>
                </c:pt>
                <c:pt idx="10">
                  <c:v>20 Year</c:v>
                </c:pt>
                <c:pt idx="11">
                  <c:v>30 Year</c:v>
                </c:pt>
              </c:strCache>
            </c:strRef>
          </c:cat>
          <c:val>
            <c:numRef>
              <c:f>YieldCurve!$B$580:$M$580</c:f>
              <c:numCache>
                <c:formatCode>General</c:formatCode>
                <c:ptCount val="12"/>
                <c:pt idx="0">
                  <c:v>1.42</c:v>
                </c:pt>
                <c:pt idx="1">
                  <c:v>1.6</c:v>
                </c:pt>
                <c:pt idx="2">
                  <c:v>1.71</c:v>
                </c:pt>
                <c:pt idx="3">
                  <c:v>1.89</c:v>
                </c:pt>
                <c:pt idx="4">
                  <c:v>2.0499999999999998</c:v>
                </c:pt>
                <c:pt idx="5">
                  <c:v>2.27</c:v>
                </c:pt>
                <c:pt idx="6">
                  <c:v>2.4300000000000002</c:v>
                </c:pt>
                <c:pt idx="7">
                  <c:v>2.64</c:v>
                </c:pt>
                <c:pt idx="8">
                  <c:v>2.79</c:v>
                </c:pt>
                <c:pt idx="9">
                  <c:v>2.87</c:v>
                </c:pt>
                <c:pt idx="10">
                  <c:v>3</c:v>
                </c:pt>
                <c:pt idx="11">
                  <c:v>3.13</c:v>
                </c:pt>
              </c:numCache>
            </c:numRef>
          </c:val>
          <c:smooth val="1"/>
          <c:extLst>
            <c:ext xmlns:c16="http://schemas.microsoft.com/office/drawing/2014/chart" uri="{C3380CC4-5D6E-409C-BE32-E72D297353CC}">
              <c16:uniqueId val="{0000000E-D5B5-4116-AD0E-04034F4EE57B}"/>
            </c:ext>
          </c:extLst>
        </c:ser>
        <c:dLbls>
          <c:showLegendKey val="0"/>
          <c:showVal val="0"/>
          <c:showCatName val="0"/>
          <c:showSerName val="0"/>
          <c:showPercent val="0"/>
          <c:showBubbleSize val="0"/>
        </c:dLbls>
        <c:smooth val="0"/>
        <c:axId val="501339816"/>
        <c:axId val="754815664"/>
      </c:lineChart>
      <c:catAx>
        <c:axId val="50133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lang="en-US" sz="1400" b="0" i="0" u="none" strike="noStrike" kern="1200" baseline="0">
                <a:solidFill>
                  <a:srgbClr val="000000"/>
                </a:solidFill>
                <a:latin typeface="+mn-lt"/>
                <a:ea typeface="+mn-ea"/>
                <a:cs typeface="+mn-cs"/>
              </a:defRPr>
            </a:pPr>
            <a:endParaRPr lang="en-US"/>
          </a:p>
        </c:txPr>
        <c:crossAx val="754815664"/>
        <c:crosses val="autoZero"/>
        <c:auto val="1"/>
        <c:lblAlgn val="ctr"/>
        <c:lblOffset val="100"/>
        <c:noMultiLvlLbl val="0"/>
      </c:catAx>
      <c:valAx>
        <c:axId val="754815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0" i="0" u="none" strike="noStrike" kern="1200" baseline="0">
                    <a:solidFill>
                      <a:srgbClr val="000000"/>
                    </a:solidFill>
                    <a:latin typeface="+mn-lt"/>
                    <a:ea typeface="+mn-ea"/>
                    <a:cs typeface="+mn-cs"/>
                  </a:defRPr>
                </a:pPr>
                <a:r>
                  <a:rPr lang="en-US" dirty="0"/>
                  <a:t>Percent</a:t>
                </a:r>
              </a:p>
            </c:rich>
          </c:tx>
          <c:layout>
            <c:manualLayout>
              <c:xMode val="edge"/>
              <c:yMode val="edge"/>
              <c:x val="5.5129567736480929E-5"/>
              <c:y val="0.32171509425209149"/>
            </c:manualLayout>
          </c:layout>
          <c:overlay val="0"/>
          <c:spPr>
            <a:noFill/>
            <a:ln>
              <a:noFill/>
            </a:ln>
            <a:effectLst/>
          </c:spPr>
          <c:txPr>
            <a:bodyPr rot="-5400000" spcFirstLastPara="1" vertOverflow="ellipsis" vert="horz" wrap="square" anchor="ctr" anchorCtr="1"/>
            <a:lstStyle/>
            <a:p>
              <a:pPr>
                <a:defRPr lang="en-US" sz="1400" b="0" i="0" u="none" strike="noStrike" kern="1200" baseline="0">
                  <a:solidFill>
                    <a:srgbClr val="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rgbClr val="000000"/>
                </a:solidFill>
                <a:latin typeface="+mn-lt"/>
                <a:ea typeface="+mn-ea"/>
                <a:cs typeface="+mn-cs"/>
              </a:defRPr>
            </a:pPr>
            <a:endParaRPr lang="en-US"/>
          </a:p>
        </c:txPr>
        <c:crossAx val="501339816"/>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n-US" sz="1400" b="0" i="0" u="none" strike="noStrike" kern="1200" baseline="0">
          <a:solidFill>
            <a:srgbClr val="000000"/>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0.61141</cdr:x>
      <cdr:y>0.6138</cdr:y>
    </cdr:from>
    <cdr:to>
      <cdr:x>0.83346</cdr:x>
      <cdr:y>0.73564</cdr:y>
    </cdr:to>
    <cdr:sp macro="" textlink="">
      <cdr:nvSpPr>
        <cdr:cNvPr id="2" name="Text Placeholder 1"/>
        <cdr:cNvSpPr txBox="1">
          <a:spLocks xmlns:a="http://schemas.openxmlformats.org/drawingml/2006/main"/>
        </cdr:cNvSpPr>
      </cdr:nvSpPr>
      <cdr:spPr>
        <a:xfrm xmlns:a="http://schemas.openxmlformats.org/drawingml/2006/main">
          <a:off x="6623256" y="2964675"/>
          <a:ext cx="2405415" cy="588492"/>
        </a:xfrm>
        <a:prstGeom xmlns:a="http://schemas.openxmlformats.org/drawingml/2006/main" prst="rect">
          <a:avLst/>
        </a:prstGeom>
      </cdr:spPr>
      <cdr:txBody>
        <a:bodyPr xmlns:a="http://schemas.openxmlformats.org/drawingml/2006/main" vert="horz"/>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800" dirty="0">
              <a:solidFill>
                <a:prstClr val="black"/>
              </a:solidFill>
              <a:effectLst/>
              <a:latin typeface="Calibri" panose="020F0502020204030204"/>
            </a:rPr>
            <a:t>Atlanta Fed GDPNow Q1 2019 Forecast: </a:t>
          </a:r>
          <a:r>
            <a:rPr lang="en-US" b="1" dirty="0">
              <a:solidFill>
                <a:prstClr val="black"/>
              </a:solidFill>
              <a:latin typeface="Calibri" panose="020F0502020204030204"/>
            </a:rPr>
            <a:t>1.7</a:t>
          </a:r>
          <a:r>
            <a:rPr lang="en-US" sz="1800" b="1" dirty="0">
              <a:solidFill>
                <a:prstClr val="black"/>
              </a:solidFill>
              <a:effectLst/>
              <a:latin typeface="Calibri" panose="020F0502020204030204"/>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0.57259</cdr:x>
      <cdr:y>0.58513</cdr:y>
    </cdr:from>
    <cdr:to>
      <cdr:x>0.98193</cdr:x>
      <cdr:y>0.68493</cdr:y>
    </cdr:to>
    <cdr:sp macro="" textlink="">
      <cdr:nvSpPr>
        <cdr:cNvPr id="2" name="TextBox 1">
          <a:extLst xmlns:a="http://schemas.openxmlformats.org/drawingml/2006/main">
            <a:ext uri="{FF2B5EF4-FFF2-40B4-BE49-F238E27FC236}">
              <a16:creationId xmlns:a16="http://schemas.microsoft.com/office/drawing/2014/main" id="{57467693-9156-49E8-9845-1FFC5753F034}"/>
            </a:ext>
          </a:extLst>
        </cdr:cNvPr>
        <cdr:cNvSpPr txBox="1"/>
      </cdr:nvSpPr>
      <cdr:spPr>
        <a:xfrm xmlns:a="http://schemas.openxmlformats.org/drawingml/2006/main">
          <a:off x="3471641" y="2463115"/>
          <a:ext cx="2481849" cy="420130"/>
        </a:xfrm>
        <a:prstGeom xmlns:a="http://schemas.openxmlformats.org/drawingml/2006/main" prst="rect">
          <a:avLst/>
        </a:prstGeom>
        <a:ln xmlns:a="http://schemas.openxmlformats.org/drawingml/2006/main">
          <a:solidFill>
            <a:schemeClr val="tx1"/>
          </a:solidFill>
        </a:ln>
      </cdr:spPr>
      <cdr:txBody>
        <a:bodyPr xmlns:a="http://schemas.openxmlformats.org/drawingml/2006/main" vert="horz" wrap="none" lIns="91440" tIns="45720" rIns="91440" bIns="4572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prstClr val="black"/>
              </a:solidFill>
            </a:rPr>
            <a:t>101 months of continuous gains</a:t>
          </a:r>
        </a:p>
        <a:p xmlns:a="http://schemas.openxmlformats.org/drawingml/2006/main">
          <a:pPr algn="ctr"/>
          <a:r>
            <a:rPr lang="en-US" sz="1400" dirty="0">
              <a:solidFill>
                <a:prstClr val="black"/>
              </a:solidFill>
            </a:rPr>
            <a:t>Monthly average: 200,000 jobs</a:t>
          </a:r>
        </a:p>
      </cdr:txBody>
    </cdr:sp>
  </cdr:relSizeAnchor>
  <cdr:relSizeAnchor xmlns:cdr="http://schemas.openxmlformats.org/drawingml/2006/chartDrawing">
    <cdr:from>
      <cdr:x>0.13461</cdr:x>
      <cdr:y>0.58513</cdr:y>
    </cdr:from>
    <cdr:to>
      <cdr:x>0.41791</cdr:x>
      <cdr:y>0.68689</cdr:y>
    </cdr:to>
    <cdr:sp macro="" textlink="">
      <cdr:nvSpPr>
        <cdr:cNvPr id="3" name="TextBox 1">
          <a:extLst xmlns:a="http://schemas.openxmlformats.org/drawingml/2006/main">
            <a:ext uri="{FF2B5EF4-FFF2-40B4-BE49-F238E27FC236}">
              <a16:creationId xmlns:a16="http://schemas.microsoft.com/office/drawing/2014/main" id="{C4E24963-3574-43F0-B2C9-5022F93D0150}"/>
            </a:ext>
          </a:extLst>
        </cdr:cNvPr>
        <cdr:cNvSpPr txBox="1"/>
      </cdr:nvSpPr>
      <cdr:spPr>
        <a:xfrm xmlns:a="http://schemas.openxmlformats.org/drawingml/2006/main">
          <a:off x="816147" y="2463114"/>
          <a:ext cx="1717662" cy="428367"/>
        </a:xfrm>
        <a:prstGeom xmlns:a="http://schemas.openxmlformats.org/drawingml/2006/main" prst="rect">
          <a:avLst/>
        </a:prstGeom>
        <a:ln xmlns:a="http://schemas.openxmlformats.org/drawingml/2006/main">
          <a:solidFill>
            <a:schemeClr val="tx1"/>
          </a:solidFill>
        </a:ln>
      </cdr:spPr>
      <cdr:txBody>
        <a:bodyPr xmlns:a="http://schemas.openxmlformats.org/drawingml/2006/main" vert="horz" wrap="none" lIns="91440" tIns="45720" rIns="91440" bIns="45720" rtlCol="0" anchor="ctr">
          <a:normAutofit lnSpcReduction="10000"/>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2018 total: 2,674,000</a:t>
          </a:r>
        </a:p>
      </cdr:txBody>
    </cdr:sp>
  </cdr:relSizeAnchor>
  <cdr:relSizeAnchor xmlns:cdr="http://schemas.openxmlformats.org/drawingml/2006/chartDrawing">
    <cdr:from>
      <cdr:x>0.47539</cdr:x>
      <cdr:y>0.18757</cdr:y>
    </cdr:from>
    <cdr:to>
      <cdr:x>0.59059</cdr:x>
      <cdr:y>0.25336</cdr:y>
    </cdr:to>
    <cdr:sp macro="" textlink="">
      <cdr:nvSpPr>
        <cdr:cNvPr id="4" name="TextBox 1">
          <a:extLst xmlns:a="http://schemas.openxmlformats.org/drawingml/2006/main">
            <a:ext uri="{FF2B5EF4-FFF2-40B4-BE49-F238E27FC236}">
              <a16:creationId xmlns:a16="http://schemas.microsoft.com/office/drawing/2014/main" id="{440CE040-7443-4D83-87BF-56753A501C22}"/>
            </a:ext>
          </a:extLst>
        </cdr:cNvPr>
        <cdr:cNvSpPr txBox="1">
          <a:spLocks xmlns:a="http://schemas.openxmlformats.org/drawingml/2006/main" noChangeArrowheads="1"/>
        </cdr:cNvSpPr>
      </cdr:nvSpPr>
      <cdr:spPr bwMode="auto">
        <a:xfrm xmlns:a="http://schemas.openxmlformats.org/drawingml/2006/main">
          <a:off x="2882343" y="789592"/>
          <a:ext cx="698463" cy="2769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spcBef>
              <a:spcPct val="50000"/>
            </a:spcBef>
            <a:spcAft>
              <a:spcPct val="0"/>
            </a:spcAft>
          </a:pPr>
          <a:r>
            <a:rPr lang="en-US" altLang="en-US" sz="1400" dirty="0">
              <a:solidFill>
                <a:srgbClr val="C00000"/>
              </a:solidFill>
              <a:cs typeface="Arial" panose="020B0604020202020204" pitchFamily="34" charset="0"/>
            </a:rPr>
            <a:t>-8.6 Million</a:t>
          </a:r>
        </a:p>
      </cdr:txBody>
    </cdr:sp>
  </cdr:relSizeAnchor>
  <cdr:relSizeAnchor xmlns:cdr="http://schemas.openxmlformats.org/drawingml/2006/chartDrawing">
    <cdr:from>
      <cdr:x>0.4886</cdr:x>
      <cdr:y>0.30356</cdr:y>
    </cdr:from>
    <cdr:to>
      <cdr:x>0.57265</cdr:x>
      <cdr:y>0.38211</cdr:y>
    </cdr:to>
    <cdr:sp macro="" textlink="">
      <cdr:nvSpPr>
        <cdr:cNvPr id="5" name="Left Brace 4">
          <a:extLst xmlns:a="http://schemas.openxmlformats.org/drawingml/2006/main">
            <a:ext uri="{FF2B5EF4-FFF2-40B4-BE49-F238E27FC236}">
              <a16:creationId xmlns:a16="http://schemas.microsoft.com/office/drawing/2014/main" id="{3F383D32-957A-4F87-B414-4152961C64EA}"/>
            </a:ext>
          </a:extLst>
        </cdr:cNvPr>
        <cdr:cNvSpPr/>
      </cdr:nvSpPr>
      <cdr:spPr bwMode="auto">
        <a:xfrm xmlns:a="http://schemas.openxmlformats.org/drawingml/2006/main" rot="5400000">
          <a:off x="3046519" y="1272752"/>
          <a:ext cx="350071" cy="510291"/>
        </a:xfrm>
        <a:prstGeom xmlns:a="http://schemas.openxmlformats.org/drawingml/2006/main" prst="leftBrace">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wrap="none" lIns="45720" rIns="4572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403225" indent="-403225" eaLnBrk="0" fontAlgn="base" hangingPunct="0">
            <a:spcBef>
              <a:spcPct val="50000"/>
            </a:spcBef>
            <a:spcAft>
              <a:spcPct val="0"/>
            </a:spcAft>
            <a:tabLst>
              <a:tab pos="403225" algn="l"/>
              <a:tab pos="2913063" algn="r"/>
              <a:tab pos="3948113" algn="r"/>
            </a:tabLst>
            <a:defRPr/>
          </a:pPr>
          <a:endParaRPr lang="en-US" sz="1600" b="0" dirty="0">
            <a:solidFill>
              <a:srgbClr val="FFFFFF"/>
            </a:solidFill>
            <a:effectLst>
              <a:outerShdw blurRad="38100" dist="38100" dir="2700000" algn="tl">
                <a:srgbClr val="000000">
                  <a:alpha val="43137"/>
                </a:srgbClr>
              </a:outerShdw>
            </a:effectLst>
            <a:latin typeface="Arial" panose="020B0604020202020204"/>
            <a:cs typeface="Arial" charset="0"/>
          </a:endParaRPr>
        </a:p>
      </cdr:txBody>
    </cdr:sp>
  </cdr:relSizeAnchor>
  <cdr:relSizeAnchor xmlns:cdr="http://schemas.openxmlformats.org/drawingml/2006/chartDrawing">
    <cdr:from>
      <cdr:x>0.5838</cdr:x>
      <cdr:y>0.42024</cdr:y>
    </cdr:from>
    <cdr:to>
      <cdr:x>0.99551</cdr:x>
      <cdr:y>0.47663</cdr:y>
    </cdr:to>
    <cdr:sp macro="" textlink="">
      <cdr:nvSpPr>
        <cdr:cNvPr id="6" name="Left Brace 5">
          <a:extLst xmlns:a="http://schemas.openxmlformats.org/drawingml/2006/main">
            <a:ext uri="{FF2B5EF4-FFF2-40B4-BE49-F238E27FC236}">
              <a16:creationId xmlns:a16="http://schemas.microsoft.com/office/drawing/2014/main" id="{1D1A4E6A-046B-4167-993D-4C3806E2A026}"/>
            </a:ext>
          </a:extLst>
        </cdr:cNvPr>
        <cdr:cNvSpPr/>
      </cdr:nvSpPr>
      <cdr:spPr bwMode="auto">
        <a:xfrm xmlns:a="http://schemas.openxmlformats.org/drawingml/2006/main" rot="16200000">
          <a:off x="4668580" y="748719"/>
          <a:ext cx="251312" cy="2499609"/>
        </a:xfrm>
        <a:prstGeom xmlns:a="http://schemas.openxmlformats.org/drawingml/2006/main" prst="leftBrace">
          <a:avLst>
            <a:gd name="adj1" fmla="val 125274"/>
            <a:gd name="adj2" fmla="val 51060"/>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wrap="none" lIns="45720" rIns="4572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403225" indent="-403225" eaLnBrk="0" fontAlgn="base" hangingPunct="0">
            <a:spcBef>
              <a:spcPct val="50000"/>
            </a:spcBef>
            <a:spcAft>
              <a:spcPct val="0"/>
            </a:spcAft>
            <a:tabLst>
              <a:tab pos="403225" algn="l"/>
              <a:tab pos="2913063" algn="r"/>
              <a:tab pos="3948113" algn="r"/>
            </a:tabLst>
            <a:defRPr/>
          </a:pPr>
          <a:endParaRPr lang="en-US" sz="1600" b="0" dirty="0">
            <a:solidFill>
              <a:srgbClr val="FFFFFF"/>
            </a:solidFill>
            <a:effectLst>
              <a:outerShdw blurRad="38100" dist="38100" dir="2700000" algn="tl">
                <a:srgbClr val="000000">
                  <a:alpha val="43137"/>
                </a:srgbClr>
              </a:outerShdw>
            </a:effectLst>
            <a:latin typeface="Arial" panose="020B0604020202020204"/>
            <a:cs typeface="Arial" charset="0"/>
          </a:endParaRPr>
        </a:p>
      </cdr:txBody>
    </cdr:sp>
  </cdr:relSizeAnchor>
  <cdr:relSizeAnchor xmlns:cdr="http://schemas.openxmlformats.org/drawingml/2006/chartDrawing">
    <cdr:from>
      <cdr:x>0.68343</cdr:x>
      <cdr:y>0.48745</cdr:y>
    </cdr:from>
    <cdr:to>
      <cdr:x>0.90366</cdr:x>
      <cdr:y>0.55118</cdr:y>
    </cdr:to>
    <cdr:sp macro="" textlink="">
      <cdr:nvSpPr>
        <cdr:cNvPr id="7" name="TextBox 2">
          <a:extLst xmlns:a="http://schemas.openxmlformats.org/drawingml/2006/main">
            <a:ext uri="{FF2B5EF4-FFF2-40B4-BE49-F238E27FC236}">
              <a16:creationId xmlns:a16="http://schemas.microsoft.com/office/drawing/2014/main" id="{C4F02B90-0980-42DF-9DFB-E17285A0F56B}"/>
            </a:ext>
          </a:extLst>
        </cdr:cNvPr>
        <cdr:cNvSpPr txBox="1">
          <a:spLocks xmlns:a="http://schemas.openxmlformats.org/drawingml/2006/main" noChangeArrowheads="1"/>
        </cdr:cNvSpPr>
      </cdr:nvSpPr>
      <cdr:spPr bwMode="auto">
        <a:xfrm xmlns:a="http://schemas.openxmlformats.org/drawingml/2006/main">
          <a:off x="4149284" y="2172388"/>
          <a:ext cx="1337116" cy="2840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spcBef>
              <a:spcPct val="50000"/>
            </a:spcBef>
            <a:spcAft>
              <a:spcPct val="0"/>
            </a:spcAft>
          </a:pPr>
          <a:r>
            <a:rPr lang="en-US" altLang="en-US" sz="1400" dirty="0">
              <a:solidFill>
                <a:srgbClr val="000000"/>
              </a:solidFill>
              <a:cs typeface="Arial" panose="020B0604020202020204" pitchFamily="34" charset="0"/>
            </a:rPr>
            <a:t>+20.5 Million*</a:t>
          </a:r>
        </a:p>
      </cdr:txBody>
    </cdr:sp>
  </cdr:relSizeAnchor>
  <cdr:relSizeAnchor xmlns:cdr="http://schemas.openxmlformats.org/drawingml/2006/chartDrawing">
    <cdr:from>
      <cdr:x>0.28282</cdr:x>
      <cdr:y>0.48948</cdr:y>
    </cdr:from>
    <cdr:to>
      <cdr:x>0.47897</cdr:x>
      <cdr:y>0.56297</cdr:y>
    </cdr:to>
    <cdr:sp macro="" textlink="">
      <cdr:nvSpPr>
        <cdr:cNvPr id="8" name="TextBox 8">
          <a:extLst xmlns:a="http://schemas.openxmlformats.org/drawingml/2006/main">
            <a:ext uri="{FF2B5EF4-FFF2-40B4-BE49-F238E27FC236}">
              <a16:creationId xmlns:a16="http://schemas.microsoft.com/office/drawing/2014/main" id="{7A2BD288-ADE5-4D2E-987C-199B1B745FBC}"/>
            </a:ext>
          </a:extLst>
        </cdr:cNvPr>
        <cdr:cNvSpPr txBox="1">
          <a:spLocks xmlns:a="http://schemas.openxmlformats.org/drawingml/2006/main" noChangeArrowheads="1"/>
        </cdr:cNvSpPr>
      </cdr:nvSpPr>
      <cdr:spPr bwMode="auto">
        <a:xfrm xmlns:a="http://schemas.openxmlformats.org/drawingml/2006/main">
          <a:off x="1717052" y="2181472"/>
          <a:ext cx="1190903" cy="32752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spcBef>
              <a:spcPct val="50000"/>
            </a:spcBef>
            <a:spcAft>
              <a:spcPct val="0"/>
            </a:spcAft>
          </a:pPr>
          <a:r>
            <a:rPr lang="en-US" altLang="en-US" sz="1400" dirty="0">
              <a:solidFill>
                <a:srgbClr val="000000"/>
              </a:solidFill>
              <a:cs typeface="Arial" panose="020B0604020202020204" pitchFamily="34" charset="0"/>
            </a:rPr>
            <a:t>+8.2 Million</a:t>
          </a:r>
        </a:p>
      </cdr:txBody>
    </cdr:sp>
  </cdr:relSizeAnchor>
  <cdr:relSizeAnchor xmlns:cdr="http://schemas.openxmlformats.org/drawingml/2006/chartDrawing">
    <cdr:from>
      <cdr:x>0.27371</cdr:x>
      <cdr:y>0.41205</cdr:y>
    </cdr:from>
    <cdr:to>
      <cdr:x>0.47673</cdr:x>
      <cdr:y>0.47046</cdr:y>
    </cdr:to>
    <cdr:sp macro="" textlink="">
      <cdr:nvSpPr>
        <cdr:cNvPr id="9" name="Left Brace 8">
          <a:extLst xmlns:a="http://schemas.openxmlformats.org/drawingml/2006/main">
            <a:ext uri="{FF2B5EF4-FFF2-40B4-BE49-F238E27FC236}">
              <a16:creationId xmlns:a16="http://schemas.microsoft.com/office/drawing/2014/main" id="{CB6FAEA0-933B-4E44-8148-A36AD8380ABF}"/>
            </a:ext>
          </a:extLst>
        </cdr:cNvPr>
        <cdr:cNvSpPr/>
      </cdr:nvSpPr>
      <cdr:spPr bwMode="auto">
        <a:xfrm xmlns:a="http://schemas.openxmlformats.org/drawingml/2006/main" rot="16200000">
          <a:off x="2147931" y="1350246"/>
          <a:ext cx="260314" cy="1232592"/>
        </a:xfrm>
        <a:prstGeom xmlns:a="http://schemas.openxmlformats.org/drawingml/2006/main" prst="leftBrace">
          <a:avLst>
            <a:gd name="adj1" fmla="val 93925"/>
            <a:gd name="adj2" fmla="val 50738"/>
          </a:avLst>
        </a:prstGeom>
        <a:noFill xmlns:a="http://schemas.openxmlformats.org/drawingml/2006/main"/>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wrap="none" lIns="45720" rIns="4572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403225" indent="-403225" eaLnBrk="0" fontAlgn="base" hangingPunct="0">
            <a:spcBef>
              <a:spcPct val="50000"/>
            </a:spcBef>
            <a:spcAft>
              <a:spcPct val="0"/>
            </a:spcAft>
            <a:tabLst>
              <a:tab pos="403225" algn="l"/>
              <a:tab pos="2913063" algn="r"/>
              <a:tab pos="3948113" algn="r"/>
            </a:tabLst>
            <a:defRPr/>
          </a:pPr>
          <a:endParaRPr lang="en-US" sz="1600" b="0" dirty="0">
            <a:solidFill>
              <a:srgbClr val="FFFFFF"/>
            </a:solidFill>
            <a:effectLst>
              <a:outerShdw blurRad="38100" dist="38100" dir="2700000" algn="tl">
                <a:srgbClr val="000000">
                  <a:alpha val="43137"/>
                </a:srgbClr>
              </a:outerShdw>
            </a:effectLst>
            <a:latin typeface="Arial" panose="020B0604020202020204"/>
            <a:cs typeface="Arial"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0.10039</cdr:x>
      <cdr:y>0.06314</cdr:y>
    </cdr:from>
    <cdr:to>
      <cdr:x>0.97715</cdr:x>
      <cdr:y>0.84243</cdr:y>
    </cdr:to>
    <cdr:cxnSp macro="">
      <cdr:nvCxnSpPr>
        <cdr:cNvPr id="7" name="Straight Connector 6">
          <a:extLst xmlns:a="http://schemas.openxmlformats.org/drawingml/2006/main">
            <a:ext uri="{FF2B5EF4-FFF2-40B4-BE49-F238E27FC236}">
              <a16:creationId xmlns:a16="http://schemas.microsoft.com/office/drawing/2014/main" id="{18DE9DBF-C87B-40E5-995B-9FF261F34DD3}"/>
            </a:ext>
          </a:extLst>
        </cdr:cNvPr>
        <cdr:cNvCxnSpPr/>
      </cdr:nvCxnSpPr>
      <cdr:spPr>
        <a:xfrm xmlns:a="http://schemas.openxmlformats.org/drawingml/2006/main" flipV="1">
          <a:off x="1085819" y="304800"/>
          <a:ext cx="9483327" cy="3761927"/>
        </a:xfrm>
        <a:prstGeom xmlns:a="http://schemas.openxmlformats.org/drawingml/2006/main" prst="line">
          <a:avLst/>
        </a:prstGeom>
        <a:ln xmlns:a="http://schemas.openxmlformats.org/drawingml/2006/mai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0.81298</cdr:x>
      <cdr:y>0.68181</cdr:y>
    </cdr:from>
    <cdr:to>
      <cdr:x>0.9623</cdr:x>
      <cdr:y>0.79764</cdr:y>
    </cdr:to>
    <cdr:sp macro="" textlink="">
      <cdr:nvSpPr>
        <cdr:cNvPr id="9" name="TextBox 1">
          <a:extLst xmlns:a="http://schemas.openxmlformats.org/drawingml/2006/main">
            <a:ext uri="{FF2B5EF4-FFF2-40B4-BE49-F238E27FC236}">
              <a16:creationId xmlns:a16="http://schemas.microsoft.com/office/drawing/2014/main" id="{45C5E16A-205F-491B-901E-AA513BA8BA94}"/>
            </a:ext>
          </a:extLst>
        </cdr:cNvPr>
        <cdr:cNvSpPr txBox="1"/>
      </cdr:nvSpPr>
      <cdr:spPr>
        <a:xfrm xmlns:a="http://schemas.openxmlformats.org/drawingml/2006/main">
          <a:off x="8793469" y="3291359"/>
          <a:ext cx="1615087" cy="559155"/>
        </a:xfrm>
        <a:prstGeom xmlns:a="http://schemas.openxmlformats.org/drawingml/2006/main" prst="rect">
          <a:avLst/>
        </a:prstGeom>
        <a:solidFill xmlns:a="http://schemas.openxmlformats.org/drawingml/2006/main">
          <a:schemeClr val="bg1">
            <a:lumMod val="95000"/>
          </a:schemeClr>
        </a:solidFill>
        <a:ln xmlns:a="http://schemas.openxmlformats.org/drawingml/2006/main">
          <a:solidFill>
            <a:sysClr val="windowText" lastClr="000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0" dirty="0">
              <a:solidFill>
                <a:sysClr val="windowText" lastClr="000000"/>
              </a:solidFill>
              <a:latin typeface="+mn-lt"/>
            </a:rPr>
            <a:t>New Supply Less Than Job Growth</a:t>
          </a:r>
        </a:p>
      </cdr:txBody>
    </cdr:sp>
  </cdr:relSizeAnchor>
  <cdr:relSizeAnchor xmlns:cdr="http://schemas.openxmlformats.org/drawingml/2006/chartDrawing">
    <cdr:from>
      <cdr:x>0.16632</cdr:x>
      <cdr:y>0.12162</cdr:y>
    </cdr:from>
    <cdr:to>
      <cdr:x>0.4063</cdr:x>
      <cdr:y>0.23745</cdr:y>
    </cdr:to>
    <cdr:sp macro="" textlink="">
      <cdr:nvSpPr>
        <cdr:cNvPr id="11" name="TextBox 1">
          <a:extLst xmlns:a="http://schemas.openxmlformats.org/drawingml/2006/main">
            <a:ext uri="{FF2B5EF4-FFF2-40B4-BE49-F238E27FC236}">
              <a16:creationId xmlns:a16="http://schemas.microsoft.com/office/drawing/2014/main" id="{67E4ED99-2C68-4B6E-ADDF-C76091525982}"/>
            </a:ext>
          </a:extLst>
        </cdr:cNvPr>
        <cdr:cNvSpPr txBox="1"/>
      </cdr:nvSpPr>
      <cdr:spPr>
        <a:xfrm xmlns:a="http://schemas.openxmlformats.org/drawingml/2006/main">
          <a:off x="1798950" y="587122"/>
          <a:ext cx="2595692" cy="559155"/>
        </a:xfrm>
        <a:prstGeom xmlns:a="http://schemas.openxmlformats.org/drawingml/2006/main" prst="rect">
          <a:avLst/>
        </a:prstGeom>
        <a:solidFill xmlns:a="http://schemas.openxmlformats.org/drawingml/2006/main">
          <a:schemeClr val="bg1">
            <a:lumMod val="95000"/>
          </a:schemeClr>
        </a:solidFill>
        <a:ln xmlns:a="http://schemas.openxmlformats.org/drawingml/2006/main">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solidFill>
                <a:sysClr val="windowText" lastClr="000000"/>
              </a:solidFill>
            </a:rPr>
            <a:t>Market size is proportionate to total sq. ft.in each market</a:t>
          </a:r>
        </a:p>
      </cdr:txBody>
    </cdr:sp>
  </cdr:relSizeAnchor>
  <cdr:relSizeAnchor xmlns:cdr="http://schemas.openxmlformats.org/drawingml/2006/chartDrawing">
    <cdr:from>
      <cdr:x>0.57521</cdr:x>
      <cdr:y>0.15538</cdr:y>
    </cdr:from>
    <cdr:to>
      <cdr:x>0.7281</cdr:x>
      <cdr:y>0.26377</cdr:y>
    </cdr:to>
    <cdr:sp macro="" textlink="">
      <cdr:nvSpPr>
        <cdr:cNvPr id="12" name="TextBox 1">
          <a:extLst xmlns:a="http://schemas.openxmlformats.org/drawingml/2006/main">
            <a:ext uri="{FF2B5EF4-FFF2-40B4-BE49-F238E27FC236}">
              <a16:creationId xmlns:a16="http://schemas.microsoft.com/office/drawing/2014/main" id="{69CED8EA-5A31-4E5C-9B69-0FD4C3E39383}"/>
            </a:ext>
          </a:extLst>
        </cdr:cNvPr>
        <cdr:cNvSpPr txBox="1"/>
      </cdr:nvSpPr>
      <cdr:spPr>
        <a:xfrm xmlns:a="http://schemas.openxmlformats.org/drawingml/2006/main">
          <a:off x="6221662" y="750095"/>
          <a:ext cx="1653711" cy="523220"/>
        </a:xfrm>
        <a:prstGeom xmlns:a="http://schemas.openxmlformats.org/drawingml/2006/main" prst="rect">
          <a:avLst/>
        </a:prstGeom>
        <a:solidFill xmlns:a="http://schemas.openxmlformats.org/drawingml/2006/main">
          <a:schemeClr val="bg1">
            <a:lumMod val="95000"/>
          </a:schemeClr>
        </a:solidFill>
        <a:ln xmlns:a="http://schemas.openxmlformats.org/drawingml/2006/main">
          <a:solidFill>
            <a:sysClr val="windowText" lastClr="000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0" dirty="0">
              <a:solidFill>
                <a:sysClr val="windowText" lastClr="000000"/>
              </a:solidFill>
              <a:latin typeface="+mn-lt"/>
            </a:rPr>
            <a:t>New Supply Exceeds Job Growth</a:t>
          </a:r>
        </a:p>
      </cdr:txBody>
    </cdr:sp>
  </cdr:relSizeAnchor>
</c:userShapes>
</file>

<file path=ppt/drawings/drawing4.xml><?xml version="1.0" encoding="utf-8"?>
<c:userShapes xmlns:c="http://schemas.openxmlformats.org/drawingml/2006/chart">
  <cdr:relSizeAnchor xmlns:cdr="http://schemas.openxmlformats.org/drawingml/2006/chartDrawing">
    <cdr:from>
      <cdr:x>0.20016</cdr:x>
      <cdr:y>0.10757</cdr:y>
    </cdr:from>
    <cdr:to>
      <cdr:x>0.93446</cdr:x>
      <cdr:y>0.76334</cdr:y>
    </cdr:to>
    <cdr:cxnSp macro="">
      <cdr:nvCxnSpPr>
        <cdr:cNvPr id="2" name="Straight Connector 1">
          <a:extLst xmlns:a="http://schemas.openxmlformats.org/drawingml/2006/main">
            <a:ext uri="{FF2B5EF4-FFF2-40B4-BE49-F238E27FC236}">
              <a16:creationId xmlns:a16="http://schemas.microsoft.com/office/drawing/2014/main" id="{00000000-0008-0000-0000-000008000000}"/>
            </a:ext>
          </a:extLst>
        </cdr:cNvPr>
        <cdr:cNvCxnSpPr/>
      </cdr:nvCxnSpPr>
      <cdr:spPr>
        <a:xfrm xmlns:a="http://schemas.openxmlformats.org/drawingml/2006/main">
          <a:off x="2168246" y="492709"/>
          <a:ext cx="7954492" cy="3003583"/>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98C84-E5CD-4827-9484-AF4A3F6C4D94}" type="datetimeFigureOut">
              <a:rPr lang="en-US" smtClean="0"/>
              <a:t>4/8/19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33057-BEBD-401F-8A05-39376FE6B5D3}" type="slidenum">
              <a:rPr lang="en-US" smtClean="0"/>
              <a:t>‹#›</a:t>
            </a:fld>
            <a:endParaRPr lang="en-US" dirty="0"/>
          </a:p>
        </p:txBody>
      </p:sp>
    </p:spTree>
    <p:extLst>
      <p:ext uri="{BB962C8B-B14F-4D97-AF65-F5344CB8AC3E}">
        <p14:creationId xmlns:p14="http://schemas.microsoft.com/office/powerpoint/2010/main" val="365819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rbsf.org/our-district/about/sf-fed-blog/wage-growth-good-new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and welcome to our Market Update session today.  I would like to start by thanking you for spending part of your day with us to discuss the state of the real estate market.  </a:t>
            </a:r>
          </a:p>
          <a:p>
            <a:endParaRPr lang="en-US" dirty="0"/>
          </a:p>
          <a:p>
            <a:r>
              <a:rPr lang="en-US" dirty="0"/>
              <a:t>My name is Dhar Sawh and I have been with Yardi for about 8 years now.</a:t>
            </a: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65683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a look at the cost of tech talent against the quality of the labor you can easily see the high-cost hubs that have exceptional talent, as well as the lower-cost hubs with high quality talent.  </a:t>
            </a:r>
          </a:p>
          <a:p>
            <a:endParaRPr lang="en-US" dirty="0"/>
          </a:p>
          <a:p>
            <a:r>
              <a:rPr lang="en-US" dirty="0"/>
              <a:t>This is helping to facilitate that shift of both jobs and population to these tech hubs.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672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major drivers to the feds policy over interest rates is inflation. As I mentioned at the top, the recent slowing both globally and here at home has tempered the rate of inflation and has influenced the feds outlook to a more conservative approach from what their view was in Q3 of 2018.</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3758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other areas that will affect the cycle and that is mainly around policy. The current administration’s policies are a mix on growth.  </a:t>
            </a:r>
          </a:p>
          <a:p>
            <a:endParaRPr lang="en-US" dirty="0"/>
          </a:p>
          <a:p>
            <a:r>
              <a:rPr lang="en-US" dirty="0"/>
              <a:t>The clear pro-growth components are the tax cuts and de-regulation actions whereas the policies that will slow growth (at least in the short term) are immigration and trade.</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6848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527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office side, new supply was expected to peak in 2018 and looking at 2019, delivers are expected to come in around?????</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4318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overall sales volumes have been dropping indicating pressure from other forces.</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0465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commercial office space, gateway markets have performed well, however, </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3923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look at tech hub markets from 2008 to now, office space in tech hub markets have outperformed primary markets. This ties in with the trends we are seeing in emergence and development of tech hubs mentioned earlier.</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33358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Consequently, there is a corresponding growth in office in those tech hubs that the migration is happening in.</a:t>
            </a:r>
          </a:p>
          <a:p>
            <a:endParaRPr lang="en-US" dirty="0"/>
          </a:p>
          <a:p>
            <a:r>
              <a:rPr lang="en-US" dirty="0"/>
              <a:t>This is a list of markets ranked by change in asking rents.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90802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Consequently, there is a corresponding growth in office in those tech hubs that the migration is happening in.</a:t>
            </a:r>
          </a:p>
          <a:p>
            <a:endParaRPr lang="en-US" dirty="0"/>
          </a:p>
          <a:p>
            <a:r>
              <a:rPr lang="en-US" dirty="0"/>
              <a:t>This is a list of markets ranked by change in asking rents.</a:t>
            </a:r>
            <a:endParaRPr lang="en-US" dirty="0">
              <a:cs typeface="Calibri"/>
            </a:endParaRPr>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3853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aggressive agenda today with a lot to cover. My goal today is to have you walk away with:</a:t>
            </a:r>
          </a:p>
          <a:p>
            <a:r>
              <a:rPr lang="en-US" dirty="0"/>
              <a:t>1. First, a broad update today on the general economy and the overall state of the real estate market.</a:t>
            </a:r>
            <a:endParaRPr lang="en-US" dirty="0">
              <a:cs typeface="Calibri"/>
            </a:endParaRPr>
          </a:p>
          <a:p>
            <a:r>
              <a:rPr lang="en-US" dirty="0"/>
              <a:t>2. Secondly, we will focus on the commercial segments and will spotlight a city here in the local market to get a sense of where things stand.</a:t>
            </a:r>
            <a:endParaRPr lang="en-US" dirty="0">
              <a:cs typeface="Calibri"/>
            </a:endParaRPr>
          </a:p>
          <a:p>
            <a:r>
              <a:rPr lang="en-US" dirty="0"/>
              <a:t>3. Lastly, I would like to briefly cover some emerging technologies we think will affect us all as they mature.</a:t>
            </a:r>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81000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05252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are those forces?  Coworking is the latest strong impact adding to the impacts of Telecommuting and Outsourcing.</a:t>
            </a:r>
          </a:p>
          <a:p>
            <a:endParaRPr lang="en-US" dirty="0"/>
          </a:p>
          <a:p>
            <a:r>
              <a:rPr lang="en-US" dirty="0"/>
              <a:t>Coworking is small now but will grow to be a much bigger impact, but has a side benefit to office use.  There is a shift to use vacant office use as coworking space where location provides an advantage to commute times.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310354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more use of coworking in higher occupancy markets as operators try optimize any vacant space they have.</a:t>
            </a:r>
          </a:p>
          <a:p>
            <a:endParaRPr lang="en-US" dirty="0"/>
          </a:p>
          <a:p>
            <a:r>
              <a:rPr lang="en-US" dirty="0"/>
              <a:t>Cost is driving this.</a:t>
            </a:r>
          </a:p>
          <a:p>
            <a:endParaRPr lang="en-US" dirty="0"/>
          </a:p>
          <a:p>
            <a:r>
              <a:rPr lang="en-US" dirty="0"/>
              <a:t>++ Summary slide?</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27719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have 2 dominant players I coworking, but more players will enter the arena as CBRE just did.</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49241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927916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996347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7417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22315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517499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12475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begin with, what are we seeing?</a:t>
            </a:r>
          </a:p>
          <a:p>
            <a:endParaRPr lang="en-US" dirty="0"/>
          </a:p>
          <a:p>
            <a:r>
              <a:rPr lang="en-US" dirty="0"/>
              <a:t>The U.S. economy is good and looks like it will continue to grow at a slower but steady pace.</a:t>
            </a:r>
          </a:p>
          <a:p>
            <a:r>
              <a:rPr lang="en-US" dirty="0"/>
              <a:t> </a:t>
            </a:r>
            <a:endParaRPr lang="en-US" dirty="0">
              <a:cs typeface="Calibri"/>
            </a:endParaRPr>
          </a:p>
          <a:p>
            <a:r>
              <a:rPr lang="en-US" dirty="0"/>
              <a:t>GDP and employment are up and maintaining a good pace (most recent jobs numbers were above expectations) and we are seeing sustained wage growth which is good for the office sector.</a:t>
            </a:r>
            <a:endParaRPr lang="en-US" dirty="0">
              <a:cs typeface="Calibri"/>
            </a:endParaRPr>
          </a:p>
          <a:p>
            <a:endParaRPr lang="en-US" dirty="0"/>
          </a:p>
          <a:p>
            <a:r>
              <a:rPr lang="en-US" dirty="0"/>
              <a:t>Along with the demographic shifts, the per sq. ft. per employee contraction and coworking sector will have an impact on how much and in what form office is impacted.</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86664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949020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32607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524785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32416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GDP – 1/30 update</a:t>
            </a:r>
            <a:r>
              <a:rPr lang="en-US" sz="1400" baseline="0" dirty="0"/>
              <a:t> for Q4 data</a:t>
            </a:r>
          </a:p>
          <a:p>
            <a:r>
              <a:rPr lang="en-US" sz="1400" baseline="0" dirty="0"/>
              <a:t>CCI – 1/29 for Jan data</a:t>
            </a:r>
          </a:p>
          <a:p>
            <a:endParaRPr lang="en-US" sz="1400" dirty="0"/>
          </a:p>
          <a:p>
            <a:r>
              <a:rPr lang="en-US" sz="1400" dirty="0">
                <a:cs typeface="Calibri"/>
              </a:rPr>
              <a:t>As I mentioned before, GDP is still above 2% and consumer confidence is still rising even with a slower fourth quarter in 2018.</a:t>
            </a:r>
          </a:p>
          <a:p>
            <a:endParaRPr lang="en-US" sz="1400"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8705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Continuing on the labor market, we continue to see good job growth with there being less than one resource per job opening. In January’s jobs report, the number of jobs created exceeded expectation.</a:t>
            </a:r>
          </a:p>
          <a:p>
            <a:endParaRPr lang="en-US" sz="1400" dirty="0"/>
          </a:p>
          <a:p>
            <a:r>
              <a:rPr lang="en-US" sz="1400" dirty="0"/>
              <a:t>This makes it hard to find the right skills for the jobs and so companies are starting to pull people off of the sidelines back into the workforce.</a:t>
            </a:r>
            <a:endParaRPr lang="en-US" sz="1400" dirty="0">
              <a:cs typeface="Calibri"/>
            </a:endParaRPr>
          </a:p>
          <a:p>
            <a:endParaRPr lang="en-US" sz="1400" dirty="0"/>
          </a:p>
          <a:p>
            <a:r>
              <a:rPr lang="en-US" sz="1400" dirty="0"/>
              <a:t>Now you have to go find the resources you need for the job, this is a workforce market…</a:t>
            </a:r>
            <a:endParaRPr lang="en-US" sz="1400" dirty="0">
              <a:cs typeface="Calibri"/>
            </a:endParaRPr>
          </a:p>
          <a:p>
            <a:endParaRPr lang="en-US" sz="1400"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5569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https://www.frbsf.org/our-district/about/sf-fed-blog/wage-growth-good-news/</a:t>
            </a:r>
          </a:p>
          <a:p>
            <a:endParaRPr lang="en-US" dirty="0">
              <a:cs typeface="Calibri"/>
            </a:endParaRPr>
          </a:p>
          <a:p>
            <a:r>
              <a:rPr lang="en-US" dirty="0"/>
              <a:t>This creates the situation where the demand for workers outweighs the resources available to work putting upward pressure on wages.  </a:t>
            </a:r>
          </a:p>
          <a:p>
            <a:endParaRPr lang="en-US" dirty="0"/>
          </a:p>
          <a:p>
            <a:r>
              <a:rPr lang="en-US" dirty="0"/>
              <a:t>As an interesting note, the actual wage growth is masked by the workforce substitution that is happening with older, higher paid workers retiring and being replaced by younger workers at the lower end of the salary range.</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3870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office, there has been good growth across most sectors with emphasis in the high tech sectors that use office space.</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98735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is also accompanied with the best wage growth in those sectors as well providing a good foundation to the office utilization.</a:t>
            </a:r>
          </a:p>
          <a:p>
            <a:endParaRPr lang="en-US" dirty="0"/>
          </a:p>
          <a:p>
            <a:r>
              <a:rPr lang="en-US" dirty="0"/>
              <a:t>This shows good fundamentals for the office sectors even with the effects of outsourcing, telecommuting and coworking.</a:t>
            </a:r>
          </a:p>
          <a:p>
            <a:endParaRPr lang="en-US" dirty="0"/>
          </a:p>
          <a:p>
            <a:r>
              <a:rPr lang="en-US" dirty="0"/>
              <a:t>Green sectors have highest wage growth that can afford Class A rents.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4993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mentioned earlier, there is a shift happening as companies are looking to lower-cost cities for highly educated workforce and desirable places to live, driving jobs to secondary markets.</a:t>
            </a:r>
          </a:p>
          <a:p>
            <a:endParaRPr lang="en-US" dirty="0"/>
          </a:p>
        </p:txBody>
      </p:sp>
      <p:sp>
        <p:nvSpPr>
          <p:cNvPr id="4" name="Slide Number Placeholder 3"/>
          <p:cNvSpPr>
            <a:spLocks noGrp="1"/>
          </p:cNvSpPr>
          <p:nvPr>
            <p:ph type="sldNum" sz="quarter" idx="5"/>
          </p:nvPr>
        </p:nvSpPr>
        <p:spPr/>
        <p:txBody>
          <a:bodyPr/>
          <a:lstStyle/>
          <a:p>
            <a:fld id="{2E9DAD11-EA5A-8844-AD2D-546F429C7A0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6648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_Full-Image-w-Boarder">
    <p:spTree>
      <p:nvGrpSpPr>
        <p:cNvPr id="1" name=""/>
        <p:cNvGrpSpPr/>
        <p:nvPr/>
      </p:nvGrpSpPr>
      <p:grpSpPr>
        <a:xfrm>
          <a:off x="0" y="0"/>
          <a:ext cx="0" cy="0"/>
          <a:chOff x="0" y="0"/>
          <a:chExt cx="0" cy="0"/>
        </a:xfrm>
      </p:grpSpPr>
      <p:sp>
        <p:nvSpPr>
          <p:cNvPr id="35" name="Picture Placeholder 34"/>
          <p:cNvSpPr>
            <a:spLocks noGrp="1"/>
          </p:cNvSpPr>
          <p:nvPr>
            <p:ph type="pic" sz="quarter" idx="12" hasCustomPrompt="1"/>
          </p:nvPr>
        </p:nvSpPr>
        <p:spPr>
          <a:xfrm>
            <a:off x="601980" y="457200"/>
            <a:ext cx="10972800" cy="5943600"/>
          </a:xfrm>
          <a:prstGeom prst="rect">
            <a:avLst/>
          </a:prstGeom>
          <a:pattFill prst="pct10">
            <a:fgClr>
              <a:schemeClr val="tx1"/>
            </a:fgClr>
            <a:bgClr>
              <a:schemeClr val="bg1"/>
            </a:bgClr>
          </a:pattFill>
          <a:effectLst>
            <a:outerShdw blurRad="381000" dist="50800" dir="5400000" algn="ctr" rotWithShape="0">
              <a:srgbClr val="000000">
                <a:alpha val="10000"/>
              </a:srgbClr>
            </a:outerShdw>
          </a:effectLst>
        </p:spPr>
        <p:txBody>
          <a:bodyPr wrap="square" anchor="b">
            <a:noAutofit/>
          </a:bodyPr>
          <a:lstStyle>
            <a:lvl1pPr marL="0" indent="0" algn="ctr">
              <a:buNone/>
              <a:defRPr sz="2800" b="0" i="0">
                <a:latin typeface="Titillium" charset="0"/>
                <a:ea typeface="Titillium" charset="0"/>
                <a:cs typeface="Titillium" charset="0"/>
              </a:defRPr>
            </a:lvl1pPr>
          </a:lstStyle>
          <a:p>
            <a:r>
              <a:rPr lang="en-US" dirty="0"/>
              <a:t>Insert</a:t>
            </a:r>
          </a:p>
        </p:txBody>
      </p:sp>
    </p:spTree>
    <p:extLst>
      <p:ext uri="{BB962C8B-B14F-4D97-AF65-F5344CB8AC3E}">
        <p14:creationId xmlns:p14="http://schemas.microsoft.com/office/powerpoint/2010/main" val="433703752"/>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_Full-Image-Blk-Overla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a:solidFill>
                  <a:srgbClr val="000000"/>
                </a:solidFill>
              </a:rPr>
              <a:pPr/>
              <a:t>‹#›</a:t>
            </a:fld>
            <a:endParaRPr lang="en-US" dirty="0">
              <a:solidFill>
                <a:srgbClr val="000000"/>
              </a:solidFill>
            </a:endParaRPr>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marL="0" indent="0" algn="ctr">
              <a:buNone/>
              <a:defRPr sz="3200" b="0" baseline="0"/>
            </a:lvl1pPr>
          </a:lstStyle>
          <a:p>
            <a:r>
              <a:rPr lang="en-US" dirty="0"/>
              <a:t>Drag &amp; Drop Image</a:t>
            </a:r>
          </a:p>
        </p:txBody>
      </p:sp>
    </p:spTree>
    <p:extLst>
      <p:ext uri="{BB962C8B-B14F-4D97-AF65-F5344CB8AC3E}">
        <p14:creationId xmlns:p14="http://schemas.microsoft.com/office/powerpoint/2010/main" val="331349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_Half-Image+Inset">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
        <p:nvSpPr>
          <p:cNvPr id="3" name="Picture Placeholder 2"/>
          <p:cNvSpPr>
            <a:spLocks noGrp="1"/>
          </p:cNvSpPr>
          <p:nvPr>
            <p:ph type="pic" sz="quarter" idx="16" hasCustomPrompt="1"/>
          </p:nvPr>
        </p:nvSpPr>
        <p:spPr>
          <a:xfrm>
            <a:off x="7304184" y="1717589"/>
            <a:ext cx="3097116" cy="3422822"/>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pic>
        <p:nvPicPr>
          <p:cNvPr id="4" name="Picture 3">
            <a:extLst>
              <a:ext uri="{FF2B5EF4-FFF2-40B4-BE49-F238E27FC236}">
                <a16:creationId xmlns:a16="http://schemas.microsoft.com/office/drawing/2014/main" id="{5295B586-E280-3246-BA01-6FA7C5DC97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0961" y="6281188"/>
            <a:ext cx="1180916" cy="314911"/>
          </a:xfrm>
          <a:prstGeom prst="rect">
            <a:avLst/>
          </a:prstGeom>
        </p:spPr>
      </p:pic>
    </p:spTree>
    <p:extLst>
      <p:ext uri="{BB962C8B-B14F-4D97-AF65-F5344CB8AC3E}">
        <p14:creationId xmlns:p14="http://schemas.microsoft.com/office/powerpoint/2010/main" val="1936116675"/>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_WhiteSpace-Sml-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174453" y="685800"/>
            <a:ext cx="2921547" cy="5486400"/>
          </a:xfrm>
          <a:prstGeom prst="rect">
            <a:avLst/>
          </a:prstGeom>
          <a:pattFill prst="pct10">
            <a:fgClr>
              <a:schemeClr val="tx1"/>
            </a:fgClr>
            <a:bgClr>
              <a:schemeClr val="bg1"/>
            </a:bgClr>
          </a:pattFill>
        </p:spPr>
        <p:txBody>
          <a:bodyPr anchor="ctr">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684063570"/>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 Block">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135624" y="685800"/>
            <a:ext cx="4265677" cy="2697480"/>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6" name="Picture Placeholder 2"/>
          <p:cNvSpPr>
            <a:spLocks noGrp="1"/>
          </p:cNvSpPr>
          <p:nvPr>
            <p:ph type="pic" sz="quarter" idx="11" hasCustomPrompt="1"/>
          </p:nvPr>
        </p:nvSpPr>
        <p:spPr>
          <a:xfrm>
            <a:off x="6135624" y="3474720"/>
            <a:ext cx="4265677" cy="2697480"/>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7" name="Picture Placeholder 2"/>
          <p:cNvSpPr>
            <a:spLocks noGrp="1"/>
          </p:cNvSpPr>
          <p:nvPr>
            <p:ph type="pic" sz="quarter" idx="12" hasCustomPrompt="1"/>
          </p:nvPr>
        </p:nvSpPr>
        <p:spPr>
          <a:xfrm>
            <a:off x="1790700" y="685800"/>
            <a:ext cx="4265677" cy="2697480"/>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8" name="Picture Placeholder 2"/>
          <p:cNvSpPr>
            <a:spLocks noGrp="1"/>
          </p:cNvSpPr>
          <p:nvPr>
            <p:ph type="pic" sz="quarter" idx="13" hasCustomPrompt="1"/>
          </p:nvPr>
        </p:nvSpPr>
        <p:spPr>
          <a:xfrm>
            <a:off x="1790700" y="3474720"/>
            <a:ext cx="4265677" cy="2697480"/>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89046057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d+Title">
    <p:bg>
      <p:bgRef idx="1001">
        <a:schemeClr val="bg1"/>
      </p:bgRef>
    </p:bg>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mn-lt"/>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130732388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ea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16401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ean+Social+Desig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450552"/>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ean+Social">
    <p:spTree>
      <p:nvGrpSpPr>
        <p:cNvPr id="1" name=""/>
        <p:cNvGrpSpPr/>
        <p:nvPr/>
      </p:nvGrpSpPr>
      <p:grpSpPr>
        <a:xfrm>
          <a:off x="0" y="0"/>
          <a:ext cx="0" cy="0"/>
          <a:chOff x="0" y="0"/>
          <a:chExt cx="0" cy="0"/>
        </a:xfrm>
      </p:grpSpPr>
      <p:grpSp>
        <p:nvGrpSpPr>
          <p:cNvPr id="2" name="Group 1"/>
          <p:cNvGrpSpPr/>
          <p:nvPr userDrawn="1"/>
        </p:nvGrpSpPr>
        <p:grpSpPr>
          <a:xfrm>
            <a:off x="685800" y="685800"/>
            <a:ext cx="457200" cy="149901"/>
            <a:chOff x="685800" y="1144249"/>
            <a:chExt cx="457200" cy="149901"/>
          </a:xfrm>
        </p:grpSpPr>
        <p:sp>
          <p:nvSpPr>
            <p:cNvPr id="3" name="Rectangle 2"/>
            <p:cNvSpPr/>
            <p:nvPr userDrawn="1"/>
          </p:nvSpPr>
          <p:spPr>
            <a:xfrm>
              <a:off x="685800" y="1144249"/>
              <a:ext cx="18288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3"/>
            <p:cNvSpPr/>
            <p:nvPr userDrawn="1"/>
          </p:nvSpPr>
          <p:spPr>
            <a:xfrm>
              <a:off x="91440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a:off x="685800" y="1244183"/>
              <a:ext cx="18288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a:off x="91440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1677891050"/>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ean+Design+Brand">
    <p:spTree>
      <p:nvGrpSpPr>
        <p:cNvPr id="1" name=""/>
        <p:cNvGrpSpPr/>
        <p:nvPr/>
      </p:nvGrpSpPr>
      <p:grpSpPr>
        <a:xfrm>
          <a:off x="0" y="0"/>
          <a:ext cx="0" cy="0"/>
          <a:chOff x="0" y="0"/>
          <a:chExt cx="0" cy="0"/>
        </a:xfrm>
      </p:grpSpPr>
      <p:grpSp>
        <p:nvGrpSpPr>
          <p:cNvPr id="10" name="Group 9"/>
          <p:cNvGrpSpPr/>
          <p:nvPr userDrawn="1"/>
        </p:nvGrpSpPr>
        <p:grpSpPr>
          <a:xfrm rot="10800000">
            <a:off x="11369040" y="685800"/>
            <a:ext cx="137160" cy="149901"/>
            <a:chOff x="1005840" y="1144249"/>
            <a:chExt cx="137160" cy="149901"/>
          </a:xfrm>
        </p:grpSpPr>
        <p:sp>
          <p:nvSpPr>
            <p:cNvPr id="11" name="Rectangle 10"/>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25" name="Picture 24">
            <a:extLst>
              <a:ext uri="{FF2B5EF4-FFF2-40B4-BE49-F238E27FC236}">
                <a16:creationId xmlns:a16="http://schemas.microsoft.com/office/drawing/2014/main" id="{9233DAB9-75E1-5A4D-B925-CE15C7FDEB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9191" y="6280551"/>
            <a:ext cx="1180916" cy="314911"/>
          </a:xfrm>
          <a:prstGeom prst="rect">
            <a:avLst/>
          </a:prstGeom>
        </p:spPr>
      </p:pic>
      <p:pic>
        <p:nvPicPr>
          <p:cNvPr id="8" name="Picture 7">
            <a:extLst>
              <a:ext uri="{FF2B5EF4-FFF2-40B4-BE49-F238E27FC236}">
                <a16:creationId xmlns:a16="http://schemas.microsoft.com/office/drawing/2014/main" id="{C6E9A91A-3263-41B8-8131-2F871F9B95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13" y="5983503"/>
            <a:ext cx="2414016" cy="914400"/>
          </a:xfrm>
          <a:prstGeom prst="rect">
            <a:avLst/>
          </a:prstGeom>
        </p:spPr>
      </p:pic>
    </p:spTree>
    <p:extLst>
      <p:ext uri="{BB962C8B-B14F-4D97-AF65-F5344CB8AC3E}">
        <p14:creationId xmlns:p14="http://schemas.microsoft.com/office/powerpoint/2010/main" val="2361594771"/>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ean+Design">
    <p:spTree>
      <p:nvGrpSpPr>
        <p:cNvPr id="1" name=""/>
        <p:cNvGrpSpPr/>
        <p:nvPr/>
      </p:nvGrpSpPr>
      <p:grpSpPr>
        <a:xfrm>
          <a:off x="0" y="0"/>
          <a:ext cx="0" cy="0"/>
          <a:chOff x="0" y="0"/>
          <a:chExt cx="0" cy="0"/>
        </a:xfrm>
      </p:grpSpPr>
      <p:grpSp>
        <p:nvGrpSpPr>
          <p:cNvPr id="2" name="Group 1"/>
          <p:cNvGrpSpPr/>
          <p:nvPr userDrawn="1"/>
        </p:nvGrpSpPr>
        <p:grpSpPr>
          <a:xfrm>
            <a:off x="685800" y="685800"/>
            <a:ext cx="457200" cy="149901"/>
            <a:chOff x="685800" y="1144249"/>
            <a:chExt cx="457200" cy="149901"/>
          </a:xfrm>
        </p:grpSpPr>
        <p:sp>
          <p:nvSpPr>
            <p:cNvPr id="3" name="Rectangle 2"/>
            <p:cNvSpPr/>
            <p:nvPr userDrawn="1"/>
          </p:nvSpPr>
          <p:spPr>
            <a:xfrm>
              <a:off x="685800" y="1144249"/>
              <a:ext cx="18288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3"/>
            <p:cNvSpPr/>
            <p:nvPr userDrawn="1"/>
          </p:nvSpPr>
          <p:spPr>
            <a:xfrm>
              <a:off x="91440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userDrawn="1"/>
          </p:nvSpPr>
          <p:spPr>
            <a:xfrm>
              <a:off x="685800" y="1244183"/>
              <a:ext cx="18288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ectangle 6"/>
            <p:cNvSpPr/>
            <p:nvPr userDrawn="1"/>
          </p:nvSpPr>
          <p:spPr>
            <a:xfrm>
              <a:off x="91440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0" name="Group 9"/>
          <p:cNvGrpSpPr/>
          <p:nvPr userDrawn="1"/>
        </p:nvGrpSpPr>
        <p:grpSpPr>
          <a:xfrm rot="10800000">
            <a:off x="11369040" y="685800"/>
            <a:ext cx="137160" cy="149901"/>
            <a:chOff x="1005840" y="1144249"/>
            <a:chExt cx="137160" cy="149901"/>
          </a:xfrm>
        </p:grpSpPr>
        <p:sp>
          <p:nvSpPr>
            <p:cNvPr id="11" name="Rectangle 10"/>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4" name="Group 13"/>
          <p:cNvGrpSpPr/>
          <p:nvPr userDrawn="1"/>
        </p:nvGrpSpPr>
        <p:grpSpPr>
          <a:xfrm rot="10800000">
            <a:off x="11369040" y="6122233"/>
            <a:ext cx="137160" cy="49967"/>
            <a:chOff x="1005840" y="1244183"/>
            <a:chExt cx="137160" cy="49967"/>
          </a:xfrm>
        </p:grpSpPr>
        <p:sp>
          <p:nvSpPr>
            <p:cNvPr id="15" name="Rectangle 14"/>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61828519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A77098-CC89-9241-9A24-B5200C3BA1E7}"/>
              </a:ext>
            </a:extLst>
          </p:cNvPr>
          <p:cNvPicPr>
            <a:picLocks noChangeAspect="1"/>
          </p:cNvPicPr>
          <p:nvPr userDrawn="1"/>
        </p:nvPicPr>
        <p:blipFill>
          <a:blip r:embed="rId2"/>
          <a:stretch>
            <a:fillRect/>
          </a:stretch>
        </p:blipFill>
        <p:spPr>
          <a:xfrm>
            <a:off x="0" y="49345"/>
            <a:ext cx="12192000" cy="6858000"/>
          </a:xfrm>
          <a:prstGeom prst="rect">
            <a:avLst/>
          </a:prstGeom>
        </p:spPr>
      </p:pic>
      <p:sp>
        <p:nvSpPr>
          <p:cNvPr id="8" name="Text Placeholder 7">
            <a:extLst>
              <a:ext uri="{FF2B5EF4-FFF2-40B4-BE49-F238E27FC236}">
                <a16:creationId xmlns:a16="http://schemas.microsoft.com/office/drawing/2014/main" id="{FBB0D972-594D-3449-BA51-77D848EFFA83}"/>
              </a:ext>
            </a:extLst>
          </p:cNvPr>
          <p:cNvSpPr>
            <a:spLocks noGrp="1"/>
          </p:cNvSpPr>
          <p:nvPr>
            <p:ph type="body" sz="quarter" idx="10" hasCustomPrompt="1"/>
          </p:nvPr>
        </p:nvSpPr>
        <p:spPr>
          <a:xfrm>
            <a:off x="6286500" y="6008691"/>
            <a:ext cx="4152898" cy="285749"/>
          </a:xfrm>
        </p:spPr>
        <p:txBody>
          <a:bodyPr>
            <a:noAutofit/>
          </a:bodyPr>
          <a:lstStyle>
            <a:lvl1pPr marL="0" indent="0">
              <a:buNone/>
              <a:defRPr sz="1800" b="1" spc="600">
                <a:solidFill>
                  <a:schemeClr val="bg1">
                    <a:alpha val="25000"/>
                  </a:schemeClr>
                </a:solidFill>
              </a:defRPr>
            </a:lvl1pPr>
          </a:lstStyle>
          <a:p>
            <a:pPr lvl="0"/>
            <a:r>
              <a:rPr lang="en-US" dirty="0"/>
              <a:t>CITY</a:t>
            </a:r>
          </a:p>
        </p:txBody>
      </p:sp>
      <p:sp>
        <p:nvSpPr>
          <p:cNvPr id="9" name="Text Placeholder 7">
            <a:extLst>
              <a:ext uri="{FF2B5EF4-FFF2-40B4-BE49-F238E27FC236}">
                <a16:creationId xmlns:a16="http://schemas.microsoft.com/office/drawing/2014/main" id="{2AC63F0F-D293-A044-86DD-CDBC45A9A52D}"/>
              </a:ext>
            </a:extLst>
          </p:cNvPr>
          <p:cNvSpPr>
            <a:spLocks noGrp="1"/>
          </p:cNvSpPr>
          <p:nvPr>
            <p:ph type="body" sz="quarter" idx="11" hasCustomPrompt="1"/>
          </p:nvPr>
        </p:nvSpPr>
        <p:spPr>
          <a:xfrm>
            <a:off x="6286499" y="6252683"/>
            <a:ext cx="4152899" cy="285749"/>
          </a:xfrm>
        </p:spPr>
        <p:txBody>
          <a:bodyPr>
            <a:noAutofit/>
          </a:bodyPr>
          <a:lstStyle>
            <a:lvl1pPr marL="0" indent="0">
              <a:buNone/>
              <a:defRPr sz="1400" b="1" spc="300">
                <a:solidFill>
                  <a:schemeClr val="bg1">
                    <a:alpha val="25000"/>
                  </a:schemeClr>
                </a:solidFill>
              </a:defRPr>
            </a:lvl1pPr>
          </a:lstStyle>
          <a:p>
            <a:pPr lvl="0"/>
            <a:r>
              <a:rPr lang="en-US" dirty="0"/>
              <a:t>DAY, MONTH #</a:t>
            </a:r>
          </a:p>
        </p:txBody>
      </p:sp>
      <p:sp>
        <p:nvSpPr>
          <p:cNvPr id="10" name="Text Placeholder 7">
            <a:extLst>
              <a:ext uri="{FF2B5EF4-FFF2-40B4-BE49-F238E27FC236}">
                <a16:creationId xmlns:a16="http://schemas.microsoft.com/office/drawing/2014/main" id="{6124D209-9F6B-384B-BA02-E8CE974D7C9F}"/>
              </a:ext>
            </a:extLst>
          </p:cNvPr>
          <p:cNvSpPr>
            <a:spLocks noGrp="1"/>
          </p:cNvSpPr>
          <p:nvPr>
            <p:ph type="body" sz="quarter" idx="12" hasCustomPrompt="1"/>
          </p:nvPr>
        </p:nvSpPr>
        <p:spPr>
          <a:xfrm>
            <a:off x="6286500" y="6479810"/>
            <a:ext cx="4152900" cy="285749"/>
          </a:xfrm>
        </p:spPr>
        <p:txBody>
          <a:bodyPr>
            <a:noAutofit/>
          </a:bodyPr>
          <a:lstStyle>
            <a:lvl1pPr marL="0" indent="0">
              <a:buNone/>
              <a:defRPr sz="1400" b="1" spc="300">
                <a:solidFill>
                  <a:schemeClr val="bg1">
                    <a:alpha val="25000"/>
                  </a:schemeClr>
                </a:solidFill>
              </a:defRPr>
            </a:lvl1pPr>
          </a:lstStyle>
          <a:p>
            <a:pPr lvl="0"/>
            <a:r>
              <a:rPr lang="en-US" dirty="0"/>
              <a:t>LOCATION / TIME</a:t>
            </a:r>
          </a:p>
        </p:txBody>
      </p:sp>
    </p:spTree>
    <p:extLst>
      <p:ext uri="{BB962C8B-B14F-4D97-AF65-F5344CB8AC3E}">
        <p14:creationId xmlns:p14="http://schemas.microsoft.com/office/powerpoint/2010/main" val="203934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0/50 - Image Left">
    <p:spTree>
      <p:nvGrpSpPr>
        <p:cNvPr id="1" name=""/>
        <p:cNvGrpSpPr/>
        <p:nvPr/>
      </p:nvGrpSpPr>
      <p:grpSpPr>
        <a:xfrm>
          <a:off x="0" y="0"/>
          <a:ext cx="0" cy="0"/>
          <a:chOff x="0" y="0"/>
          <a:chExt cx="0" cy="0"/>
        </a:xfrm>
      </p:grpSpPr>
      <p:sp>
        <p:nvSpPr>
          <p:cNvPr id="18" name="Picture Placeholder 2"/>
          <p:cNvSpPr>
            <a:spLocks noGrp="1"/>
          </p:cNvSpPr>
          <p:nvPr>
            <p:ph type="pic" sz="quarter" idx="12" hasCustomPrompt="1"/>
          </p:nvPr>
        </p:nvSpPr>
        <p:spPr>
          <a:xfrm>
            <a:off x="0" y="0"/>
            <a:ext cx="6096000" cy="6858000"/>
          </a:xfrm>
          <a:prstGeom prst="rect">
            <a:avLst/>
          </a:prstGeom>
          <a:pattFill prst="pct10">
            <a:fgClr>
              <a:schemeClr val="tx1"/>
            </a:fgClr>
            <a:bgClr>
              <a:schemeClr val="bg1"/>
            </a:bgClr>
          </a:pattFill>
        </p:spPr>
        <p:txBody>
          <a:bodyPr anchor="t">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
        <p:nvSpPr>
          <p:cNvPr id="2" name="Rectangle 1">
            <a:extLst>
              <a:ext uri="{FF2B5EF4-FFF2-40B4-BE49-F238E27FC236}">
                <a16:creationId xmlns:a16="http://schemas.microsoft.com/office/drawing/2014/main" id="{21B5CC5D-BEE1-CE41-BEDF-15F7F83CC8C0}"/>
              </a:ext>
            </a:extLst>
          </p:cNvPr>
          <p:cNvSpPr/>
          <p:nvPr userDrawn="1"/>
        </p:nvSpPr>
        <p:spPr>
          <a:xfrm>
            <a:off x="6117996" y="0"/>
            <a:ext cx="405351" cy="6858000"/>
          </a:xfrm>
          <a:prstGeom prst="rect">
            <a:avLst/>
          </a:prstGeom>
          <a:solidFill>
            <a:schemeClr val="bg1"/>
          </a:solidFill>
          <a:ln>
            <a:noFill/>
          </a:ln>
          <a:effectLst>
            <a:outerShdw blurRad="203200" dist="114300" dir="108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tle 2">
            <a:extLst>
              <a:ext uri="{FF2B5EF4-FFF2-40B4-BE49-F238E27FC236}">
                <a16:creationId xmlns:a16="http://schemas.microsoft.com/office/drawing/2014/main" id="{9201A654-89E4-734E-91A5-0CB65F87F3F5}"/>
              </a:ext>
            </a:extLst>
          </p:cNvPr>
          <p:cNvSpPr>
            <a:spLocks noGrp="1"/>
          </p:cNvSpPr>
          <p:nvPr>
            <p:ph type="title"/>
          </p:nvPr>
        </p:nvSpPr>
        <p:spPr>
          <a:xfrm>
            <a:off x="6569066" y="365125"/>
            <a:ext cx="4784733" cy="1325563"/>
          </a:xfrm>
        </p:spPr>
        <p:txBody>
          <a:bodyPr/>
          <a:lstStyle/>
          <a:p>
            <a:r>
              <a:rPr lang="en-US" dirty="0"/>
              <a:t>Click to edit Master title style</a:t>
            </a:r>
          </a:p>
        </p:txBody>
      </p:sp>
    </p:spTree>
    <p:extLst>
      <p:ext uri="{BB962C8B-B14F-4D97-AF65-F5344CB8AC3E}">
        <p14:creationId xmlns:p14="http://schemas.microsoft.com/office/powerpoint/2010/main" val="3203405773"/>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 Copy + Image">
    <p:spTree>
      <p:nvGrpSpPr>
        <p:cNvPr id="1" name=""/>
        <p:cNvGrpSpPr/>
        <p:nvPr/>
      </p:nvGrpSpPr>
      <p:grpSpPr>
        <a:xfrm>
          <a:off x="0" y="0"/>
          <a:ext cx="0" cy="0"/>
          <a:chOff x="0" y="0"/>
          <a:chExt cx="0" cy="0"/>
        </a:xfrm>
      </p:grpSpPr>
      <p:sp>
        <p:nvSpPr>
          <p:cNvPr id="18" name="Picture Placeholder 2"/>
          <p:cNvSpPr>
            <a:spLocks noGrp="1"/>
          </p:cNvSpPr>
          <p:nvPr>
            <p:ph type="pic" sz="quarter" idx="12" hasCustomPrompt="1"/>
          </p:nvPr>
        </p:nvSpPr>
        <p:spPr>
          <a:xfrm>
            <a:off x="7389340" y="0"/>
            <a:ext cx="4802659" cy="6858000"/>
          </a:xfrm>
          <a:prstGeom prst="rect">
            <a:avLst/>
          </a:prstGeom>
          <a:pattFill prst="pct10">
            <a:fgClr>
              <a:schemeClr val="tx1"/>
            </a:fgClr>
            <a:bgClr>
              <a:schemeClr val="bg1"/>
            </a:bgClr>
          </a:pattFill>
        </p:spPr>
        <p:txBody>
          <a:bodyPr anchor="ctr">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1057697575"/>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n+HeaderImag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1790700" y="685800"/>
            <a:ext cx="8610600" cy="1229497"/>
          </a:xfrm>
          <a:prstGeom prst="rect">
            <a:avLst/>
          </a:prstGeom>
          <a:pattFill prst="pct10">
            <a:fgClr>
              <a:schemeClr val="tx1"/>
            </a:fgClr>
            <a:bgClr>
              <a:schemeClr val="bg1"/>
            </a:bgClr>
          </a:pattFill>
        </p:spPr>
        <p:txBody>
          <a:bodyPr anchor="t">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204572232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n+Br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779495"/>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4ImageStrip">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mn-lt"/>
                <a:ea typeface="Titillium" charset="0"/>
                <a:cs typeface="Titillium" charset="0"/>
              </a:defRPr>
            </a:lvl1pPr>
          </a:lstStyle>
          <a:p>
            <a:r>
              <a:rPr lang="en-US"/>
              <a:t>Click to edit Master title style</a:t>
            </a:r>
          </a:p>
        </p:txBody>
      </p:sp>
      <p:sp>
        <p:nvSpPr>
          <p:cNvPr id="19" name="Picture Placeholder 2"/>
          <p:cNvSpPr>
            <a:spLocks noGrp="1"/>
          </p:cNvSpPr>
          <p:nvPr>
            <p:ph type="pic" sz="quarter" idx="12" hasCustomPrompt="1"/>
          </p:nvPr>
        </p:nvSpPr>
        <p:spPr>
          <a:xfrm>
            <a:off x="1" y="3429000"/>
            <a:ext cx="3045940" cy="2142678"/>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20" name="Picture Placeholder 2"/>
          <p:cNvSpPr>
            <a:spLocks noGrp="1"/>
          </p:cNvSpPr>
          <p:nvPr>
            <p:ph type="pic" sz="quarter" idx="13" hasCustomPrompt="1"/>
          </p:nvPr>
        </p:nvSpPr>
        <p:spPr>
          <a:xfrm>
            <a:off x="3050060" y="3429000"/>
            <a:ext cx="3045940" cy="2142678"/>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21" name="Picture Placeholder 2"/>
          <p:cNvSpPr>
            <a:spLocks noGrp="1"/>
          </p:cNvSpPr>
          <p:nvPr>
            <p:ph type="pic" sz="quarter" idx="14" hasCustomPrompt="1"/>
          </p:nvPr>
        </p:nvSpPr>
        <p:spPr>
          <a:xfrm>
            <a:off x="6096000" y="3429000"/>
            <a:ext cx="3045940" cy="2142678"/>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22" name="Picture Placeholder 2"/>
          <p:cNvSpPr>
            <a:spLocks noGrp="1"/>
          </p:cNvSpPr>
          <p:nvPr>
            <p:ph type="pic" sz="quarter" idx="15" hasCustomPrompt="1"/>
          </p:nvPr>
        </p:nvSpPr>
        <p:spPr>
          <a:xfrm>
            <a:off x="9141940" y="3429000"/>
            <a:ext cx="3045940" cy="2142678"/>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720146508"/>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1/3 Image Bottom">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mn-lt"/>
                <a:ea typeface="Titillium" charset="0"/>
                <a:cs typeface="Titillium" charset="0"/>
              </a:defRPr>
            </a:lvl1pPr>
          </a:lstStyle>
          <a:p>
            <a:r>
              <a:rPr lang="en-US" dirty="0"/>
              <a:t>Click to edit Master title style</a:t>
            </a:r>
          </a:p>
        </p:txBody>
      </p:sp>
      <p:sp>
        <p:nvSpPr>
          <p:cNvPr id="19" name="Picture Placeholder 2"/>
          <p:cNvSpPr>
            <a:spLocks noGrp="1"/>
          </p:cNvSpPr>
          <p:nvPr>
            <p:ph type="pic" sz="quarter" idx="12" hasCustomPrompt="1"/>
          </p:nvPr>
        </p:nvSpPr>
        <p:spPr>
          <a:xfrm>
            <a:off x="0" y="4102443"/>
            <a:ext cx="12191999" cy="2755557"/>
          </a:xfrm>
          <a:prstGeom prst="rect">
            <a:avLst/>
          </a:prstGeom>
          <a:pattFill prst="pct10">
            <a:fgClr>
              <a:schemeClr val="tx1"/>
            </a:fgClr>
            <a:bgClr>
              <a:schemeClr val="bg1"/>
            </a:bgClr>
          </a:pattFill>
        </p:spPr>
        <p:txBody>
          <a:bodyPr anchor="ctr">
            <a:normAutofit/>
          </a:bodyPr>
          <a:lstStyle>
            <a:lvl1pPr marL="0" indent="0" algn="ctr">
              <a:buNone/>
              <a:defRPr sz="40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1565712305"/>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iPhoneXs-Clean">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mn-lt"/>
                <a:ea typeface="Titillium" charset="0"/>
                <a:cs typeface="Titillium" charset="0"/>
              </a:defRPr>
            </a:lvl1pPr>
          </a:lstStyle>
          <a:p>
            <a:r>
              <a:rPr lang="en-US" dirty="0"/>
              <a:t>Click to edit Master title style</a:t>
            </a:r>
          </a:p>
        </p:txBody>
      </p:sp>
      <p:pic>
        <p:nvPicPr>
          <p:cNvPr id="3" name="Picture 2">
            <a:extLst>
              <a:ext uri="{FF2B5EF4-FFF2-40B4-BE49-F238E27FC236}">
                <a16:creationId xmlns:a16="http://schemas.microsoft.com/office/drawing/2014/main" id="{63CAC70A-C8CD-FC41-BA3F-DD0686365D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3127" y="2527979"/>
            <a:ext cx="3871869" cy="6574324"/>
          </a:xfrm>
          <a:prstGeom prst="rect">
            <a:avLst/>
          </a:prstGeom>
        </p:spPr>
      </p:pic>
      <p:sp>
        <p:nvSpPr>
          <p:cNvPr id="5" name="Picture Placeholder 26">
            <a:extLst>
              <a:ext uri="{FF2B5EF4-FFF2-40B4-BE49-F238E27FC236}">
                <a16:creationId xmlns:a16="http://schemas.microsoft.com/office/drawing/2014/main" id="{3C08F1C0-AF04-8F4E-BD9F-24E2F3989B72}"/>
              </a:ext>
            </a:extLst>
          </p:cNvPr>
          <p:cNvSpPr>
            <a:spLocks noGrp="1"/>
          </p:cNvSpPr>
          <p:nvPr>
            <p:ph type="pic" sz="quarter" idx="13" hasCustomPrompt="1"/>
          </p:nvPr>
        </p:nvSpPr>
        <p:spPr>
          <a:xfrm>
            <a:off x="4984184" y="3417425"/>
            <a:ext cx="2280128" cy="4916225"/>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3411041636"/>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iPhoneXs-Scree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0FD54EE-1160-2843-B2DF-4C876F834C5B}"/>
              </a:ext>
            </a:extLst>
          </p:cNvPr>
          <p:cNvSpPr/>
          <p:nvPr userDrawn="1"/>
        </p:nvSpPr>
        <p:spPr>
          <a:xfrm rot="5400000">
            <a:off x="5474517" y="-816942"/>
            <a:ext cx="1226127" cy="12208837"/>
          </a:xfrm>
          <a:prstGeom prst="rect">
            <a:avLst/>
          </a:prstGeom>
          <a:gradFill flip="none" rotWithShape="1">
            <a:gsLst>
              <a:gs pos="0">
                <a:schemeClr val="accent3">
                  <a:lumMod val="97000"/>
                  <a:lumOff val="3000"/>
                </a:schemeClr>
              </a:gs>
              <a:gs pos="100000">
                <a:schemeClr val="accent3">
                  <a:lumMod val="60000"/>
                  <a:lumOff val="4000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mn-lt"/>
                <a:ea typeface="Titillium" charset="0"/>
                <a:cs typeface="Titillium" charset="0"/>
              </a:defRPr>
            </a:lvl1pPr>
          </a:lstStyle>
          <a:p>
            <a:r>
              <a:rPr lang="en-US"/>
              <a:t>Click to edit Master title style</a:t>
            </a:r>
          </a:p>
        </p:txBody>
      </p:sp>
      <p:pic>
        <p:nvPicPr>
          <p:cNvPr id="3" name="Picture 2">
            <a:extLst>
              <a:ext uri="{FF2B5EF4-FFF2-40B4-BE49-F238E27FC236}">
                <a16:creationId xmlns:a16="http://schemas.microsoft.com/office/drawing/2014/main" id="{9D434F1E-6AD0-DD4B-AADB-55C8162669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6343" y="1259173"/>
            <a:ext cx="2807420" cy="4766920"/>
          </a:xfrm>
          <a:prstGeom prst="rect">
            <a:avLst/>
          </a:prstGeom>
        </p:spPr>
      </p:pic>
      <p:sp>
        <p:nvSpPr>
          <p:cNvPr id="9" name="Picture Placeholder 8">
            <a:extLst>
              <a:ext uri="{FF2B5EF4-FFF2-40B4-BE49-F238E27FC236}">
                <a16:creationId xmlns:a16="http://schemas.microsoft.com/office/drawing/2014/main" id="{A76AFF16-8AC1-A342-8978-CD9880249A24}"/>
              </a:ext>
            </a:extLst>
          </p:cNvPr>
          <p:cNvSpPr>
            <a:spLocks noGrp="1"/>
          </p:cNvSpPr>
          <p:nvPr>
            <p:ph type="pic" sz="quarter" idx="11" hasCustomPrompt="1"/>
          </p:nvPr>
        </p:nvSpPr>
        <p:spPr>
          <a:xfrm>
            <a:off x="7679571" y="1935289"/>
            <a:ext cx="1650629" cy="3568307"/>
          </a:xfrm>
          <a:custGeom>
            <a:avLst/>
            <a:gdLst>
              <a:gd name="connsiteX0" fmla="*/ 235156 w 2276474"/>
              <a:gd name="connsiteY0" fmla="*/ 0 h 4921250"/>
              <a:gd name="connsiteX1" fmla="*/ 517525 w 2276474"/>
              <a:gd name="connsiteY1" fmla="*/ 0 h 4921250"/>
              <a:gd name="connsiteX2" fmla="*/ 517525 w 2276474"/>
              <a:gd name="connsiteY2" fmla="*/ 74663 h 4921250"/>
              <a:gd name="connsiteX3" fmla="*/ 650824 w 2276474"/>
              <a:gd name="connsiteY3" fmla="*/ 207962 h 4921250"/>
              <a:gd name="connsiteX4" fmla="*/ 1657402 w 2276474"/>
              <a:gd name="connsiteY4" fmla="*/ 207962 h 4921250"/>
              <a:gd name="connsiteX5" fmla="*/ 1790701 w 2276474"/>
              <a:gd name="connsiteY5" fmla="*/ 74663 h 4921250"/>
              <a:gd name="connsiteX6" fmla="*/ 1790701 w 2276474"/>
              <a:gd name="connsiteY6" fmla="*/ 0 h 4921250"/>
              <a:gd name="connsiteX7" fmla="*/ 2041317 w 2276474"/>
              <a:gd name="connsiteY7" fmla="*/ 0 h 4921250"/>
              <a:gd name="connsiteX8" fmla="*/ 2132654 w 2276474"/>
              <a:gd name="connsiteY8" fmla="*/ 18440 h 4921250"/>
              <a:gd name="connsiteX9" fmla="*/ 2276474 w 2276474"/>
              <a:gd name="connsiteY9" fmla="*/ 235414 h 4921250"/>
              <a:gd name="connsiteX10" fmla="*/ 2276474 w 2276474"/>
              <a:gd name="connsiteY10" fmla="*/ 4685835 h 4921250"/>
              <a:gd name="connsiteX11" fmla="*/ 2132654 w 2276474"/>
              <a:gd name="connsiteY11" fmla="*/ 4902809 h 4921250"/>
              <a:gd name="connsiteX12" fmla="*/ 2041312 w 2276474"/>
              <a:gd name="connsiteY12" fmla="*/ 4921250 h 4921250"/>
              <a:gd name="connsiteX13" fmla="*/ 235162 w 2276474"/>
              <a:gd name="connsiteY13" fmla="*/ 4921250 h 4921250"/>
              <a:gd name="connsiteX14" fmla="*/ 143819 w 2276474"/>
              <a:gd name="connsiteY14" fmla="*/ 4902809 h 4921250"/>
              <a:gd name="connsiteX15" fmla="*/ 4783 w 2276474"/>
              <a:gd name="connsiteY15" fmla="*/ 4733292 h 4921250"/>
              <a:gd name="connsiteX16" fmla="*/ 0 w 2276474"/>
              <a:gd name="connsiteY16" fmla="*/ 4685845 h 4921250"/>
              <a:gd name="connsiteX17" fmla="*/ 0 w 2276474"/>
              <a:gd name="connsiteY17" fmla="*/ 235404 h 4921250"/>
              <a:gd name="connsiteX18" fmla="*/ 4783 w 2276474"/>
              <a:gd name="connsiteY18" fmla="*/ 187957 h 4921250"/>
              <a:gd name="connsiteX19" fmla="*/ 143819 w 2276474"/>
              <a:gd name="connsiteY19" fmla="*/ 18440 h 492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6474" h="4921250">
                <a:moveTo>
                  <a:pt x="235156" y="0"/>
                </a:moveTo>
                <a:lnTo>
                  <a:pt x="517525" y="0"/>
                </a:lnTo>
                <a:lnTo>
                  <a:pt x="517525" y="74663"/>
                </a:lnTo>
                <a:cubicBezTo>
                  <a:pt x="517525" y="148282"/>
                  <a:pt x="577205" y="207962"/>
                  <a:pt x="650824" y="207962"/>
                </a:cubicBezTo>
                <a:lnTo>
                  <a:pt x="1657402" y="207962"/>
                </a:lnTo>
                <a:cubicBezTo>
                  <a:pt x="1731021" y="207962"/>
                  <a:pt x="1790701" y="148282"/>
                  <a:pt x="1790701" y="74663"/>
                </a:cubicBezTo>
                <a:lnTo>
                  <a:pt x="1790701" y="0"/>
                </a:lnTo>
                <a:lnTo>
                  <a:pt x="2041317" y="0"/>
                </a:lnTo>
                <a:lnTo>
                  <a:pt x="2132654" y="18440"/>
                </a:lnTo>
                <a:cubicBezTo>
                  <a:pt x="2217171" y="54188"/>
                  <a:pt x="2276474" y="137876"/>
                  <a:pt x="2276474" y="235414"/>
                </a:cubicBezTo>
                <a:lnTo>
                  <a:pt x="2276474" y="4685835"/>
                </a:lnTo>
                <a:cubicBezTo>
                  <a:pt x="2276474" y="4783374"/>
                  <a:pt x="2217171" y="4867061"/>
                  <a:pt x="2132654" y="4902809"/>
                </a:cubicBezTo>
                <a:lnTo>
                  <a:pt x="2041312" y="4921250"/>
                </a:lnTo>
                <a:lnTo>
                  <a:pt x="235162" y="4921250"/>
                </a:lnTo>
                <a:lnTo>
                  <a:pt x="143819" y="4902809"/>
                </a:lnTo>
                <a:cubicBezTo>
                  <a:pt x="73389" y="4873019"/>
                  <a:pt x="20467" y="4809938"/>
                  <a:pt x="4783" y="4733292"/>
                </a:cubicBezTo>
                <a:lnTo>
                  <a:pt x="0" y="4685845"/>
                </a:lnTo>
                <a:lnTo>
                  <a:pt x="0" y="235404"/>
                </a:lnTo>
                <a:lnTo>
                  <a:pt x="4783" y="187957"/>
                </a:lnTo>
                <a:cubicBezTo>
                  <a:pt x="20467" y="111312"/>
                  <a:pt x="73389" y="48230"/>
                  <a:pt x="143819" y="18440"/>
                </a:cubicBezTo>
                <a:close/>
              </a:path>
            </a:pathLst>
          </a:custGeom>
          <a:pattFill prst="pct5">
            <a:fgClr>
              <a:schemeClr val="accent1"/>
            </a:fgClr>
            <a:bgClr>
              <a:schemeClr val="bg1"/>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
        <p:nvSpPr>
          <p:cNvPr id="10" name="Picture Placeholder 9">
            <a:extLst>
              <a:ext uri="{FF2B5EF4-FFF2-40B4-BE49-F238E27FC236}">
                <a16:creationId xmlns:a16="http://schemas.microsoft.com/office/drawing/2014/main" id="{7BE3E7C7-259B-554C-94EA-EBAC73EA646B}"/>
              </a:ext>
            </a:extLst>
          </p:cNvPr>
          <p:cNvSpPr>
            <a:spLocks noGrp="1"/>
          </p:cNvSpPr>
          <p:nvPr>
            <p:ph type="pic" sz="quarter" idx="12" hasCustomPrompt="1"/>
          </p:nvPr>
        </p:nvSpPr>
        <p:spPr>
          <a:xfrm>
            <a:off x="2827016" y="1935289"/>
            <a:ext cx="1650629" cy="3568307"/>
          </a:xfrm>
          <a:custGeom>
            <a:avLst/>
            <a:gdLst>
              <a:gd name="connsiteX0" fmla="*/ 235156 w 2276474"/>
              <a:gd name="connsiteY0" fmla="*/ 0 h 4921250"/>
              <a:gd name="connsiteX1" fmla="*/ 517525 w 2276474"/>
              <a:gd name="connsiteY1" fmla="*/ 0 h 4921250"/>
              <a:gd name="connsiteX2" fmla="*/ 517525 w 2276474"/>
              <a:gd name="connsiteY2" fmla="*/ 74663 h 4921250"/>
              <a:gd name="connsiteX3" fmla="*/ 650824 w 2276474"/>
              <a:gd name="connsiteY3" fmla="*/ 207962 h 4921250"/>
              <a:gd name="connsiteX4" fmla="*/ 1657402 w 2276474"/>
              <a:gd name="connsiteY4" fmla="*/ 207962 h 4921250"/>
              <a:gd name="connsiteX5" fmla="*/ 1790701 w 2276474"/>
              <a:gd name="connsiteY5" fmla="*/ 74663 h 4921250"/>
              <a:gd name="connsiteX6" fmla="*/ 1790701 w 2276474"/>
              <a:gd name="connsiteY6" fmla="*/ 0 h 4921250"/>
              <a:gd name="connsiteX7" fmla="*/ 2041317 w 2276474"/>
              <a:gd name="connsiteY7" fmla="*/ 0 h 4921250"/>
              <a:gd name="connsiteX8" fmla="*/ 2132654 w 2276474"/>
              <a:gd name="connsiteY8" fmla="*/ 18440 h 4921250"/>
              <a:gd name="connsiteX9" fmla="*/ 2276474 w 2276474"/>
              <a:gd name="connsiteY9" fmla="*/ 235414 h 4921250"/>
              <a:gd name="connsiteX10" fmla="*/ 2276474 w 2276474"/>
              <a:gd name="connsiteY10" fmla="*/ 4685835 h 4921250"/>
              <a:gd name="connsiteX11" fmla="*/ 2132654 w 2276474"/>
              <a:gd name="connsiteY11" fmla="*/ 4902809 h 4921250"/>
              <a:gd name="connsiteX12" fmla="*/ 2041312 w 2276474"/>
              <a:gd name="connsiteY12" fmla="*/ 4921250 h 4921250"/>
              <a:gd name="connsiteX13" fmla="*/ 235162 w 2276474"/>
              <a:gd name="connsiteY13" fmla="*/ 4921250 h 4921250"/>
              <a:gd name="connsiteX14" fmla="*/ 143819 w 2276474"/>
              <a:gd name="connsiteY14" fmla="*/ 4902809 h 4921250"/>
              <a:gd name="connsiteX15" fmla="*/ 4783 w 2276474"/>
              <a:gd name="connsiteY15" fmla="*/ 4733292 h 4921250"/>
              <a:gd name="connsiteX16" fmla="*/ 0 w 2276474"/>
              <a:gd name="connsiteY16" fmla="*/ 4685845 h 4921250"/>
              <a:gd name="connsiteX17" fmla="*/ 0 w 2276474"/>
              <a:gd name="connsiteY17" fmla="*/ 235404 h 4921250"/>
              <a:gd name="connsiteX18" fmla="*/ 4783 w 2276474"/>
              <a:gd name="connsiteY18" fmla="*/ 187957 h 4921250"/>
              <a:gd name="connsiteX19" fmla="*/ 143819 w 2276474"/>
              <a:gd name="connsiteY19" fmla="*/ 18440 h 492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6474" h="4921250">
                <a:moveTo>
                  <a:pt x="235156" y="0"/>
                </a:moveTo>
                <a:lnTo>
                  <a:pt x="517525" y="0"/>
                </a:lnTo>
                <a:lnTo>
                  <a:pt x="517525" y="74663"/>
                </a:lnTo>
                <a:cubicBezTo>
                  <a:pt x="517525" y="148282"/>
                  <a:pt x="577205" y="207962"/>
                  <a:pt x="650824" y="207962"/>
                </a:cubicBezTo>
                <a:lnTo>
                  <a:pt x="1657402" y="207962"/>
                </a:lnTo>
                <a:cubicBezTo>
                  <a:pt x="1731021" y="207962"/>
                  <a:pt x="1790701" y="148282"/>
                  <a:pt x="1790701" y="74663"/>
                </a:cubicBezTo>
                <a:lnTo>
                  <a:pt x="1790701" y="0"/>
                </a:lnTo>
                <a:lnTo>
                  <a:pt x="2041317" y="0"/>
                </a:lnTo>
                <a:lnTo>
                  <a:pt x="2132654" y="18440"/>
                </a:lnTo>
                <a:cubicBezTo>
                  <a:pt x="2217171" y="54188"/>
                  <a:pt x="2276474" y="137876"/>
                  <a:pt x="2276474" y="235414"/>
                </a:cubicBezTo>
                <a:lnTo>
                  <a:pt x="2276474" y="4685835"/>
                </a:lnTo>
                <a:cubicBezTo>
                  <a:pt x="2276474" y="4783374"/>
                  <a:pt x="2217171" y="4867061"/>
                  <a:pt x="2132654" y="4902809"/>
                </a:cubicBezTo>
                <a:lnTo>
                  <a:pt x="2041312" y="4921250"/>
                </a:lnTo>
                <a:lnTo>
                  <a:pt x="235162" y="4921250"/>
                </a:lnTo>
                <a:lnTo>
                  <a:pt x="143819" y="4902809"/>
                </a:lnTo>
                <a:cubicBezTo>
                  <a:pt x="73389" y="4873019"/>
                  <a:pt x="20467" y="4809938"/>
                  <a:pt x="4783" y="4733292"/>
                </a:cubicBezTo>
                <a:lnTo>
                  <a:pt x="0" y="4685845"/>
                </a:lnTo>
                <a:lnTo>
                  <a:pt x="0" y="235404"/>
                </a:lnTo>
                <a:lnTo>
                  <a:pt x="4783" y="187957"/>
                </a:lnTo>
                <a:cubicBezTo>
                  <a:pt x="20467" y="111312"/>
                  <a:pt x="73389" y="48230"/>
                  <a:pt x="143819" y="18440"/>
                </a:cubicBezTo>
                <a:close/>
              </a:path>
            </a:pathLst>
          </a:custGeom>
          <a:pattFill prst="pct5">
            <a:fgClr>
              <a:schemeClr val="accent1"/>
            </a:fgClr>
            <a:bgClr>
              <a:schemeClr val="bg1"/>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a:lvl1pPr>
          </a:lstStyle>
          <a:p>
            <a:r>
              <a:rPr lang="en-US" dirty="0"/>
              <a:t>Drag &amp; Drop Image</a:t>
            </a:r>
          </a:p>
        </p:txBody>
      </p:sp>
      <p:sp>
        <p:nvSpPr>
          <p:cNvPr id="11" name="Picture Placeholder 10">
            <a:extLst>
              <a:ext uri="{FF2B5EF4-FFF2-40B4-BE49-F238E27FC236}">
                <a16:creationId xmlns:a16="http://schemas.microsoft.com/office/drawing/2014/main" id="{44FF201E-25A8-9747-B9C3-E03DE8C6763F}"/>
              </a:ext>
            </a:extLst>
          </p:cNvPr>
          <p:cNvSpPr>
            <a:spLocks noGrp="1"/>
          </p:cNvSpPr>
          <p:nvPr>
            <p:ph type="pic" sz="quarter" idx="13" hasCustomPrompt="1"/>
          </p:nvPr>
        </p:nvSpPr>
        <p:spPr>
          <a:xfrm>
            <a:off x="474832" y="1935289"/>
            <a:ext cx="1650629" cy="3568307"/>
          </a:xfrm>
          <a:custGeom>
            <a:avLst/>
            <a:gdLst>
              <a:gd name="connsiteX0" fmla="*/ 235156 w 2276474"/>
              <a:gd name="connsiteY0" fmla="*/ 0 h 4921250"/>
              <a:gd name="connsiteX1" fmla="*/ 517525 w 2276474"/>
              <a:gd name="connsiteY1" fmla="*/ 0 h 4921250"/>
              <a:gd name="connsiteX2" fmla="*/ 517525 w 2276474"/>
              <a:gd name="connsiteY2" fmla="*/ 74663 h 4921250"/>
              <a:gd name="connsiteX3" fmla="*/ 650824 w 2276474"/>
              <a:gd name="connsiteY3" fmla="*/ 207962 h 4921250"/>
              <a:gd name="connsiteX4" fmla="*/ 1657402 w 2276474"/>
              <a:gd name="connsiteY4" fmla="*/ 207962 h 4921250"/>
              <a:gd name="connsiteX5" fmla="*/ 1790701 w 2276474"/>
              <a:gd name="connsiteY5" fmla="*/ 74663 h 4921250"/>
              <a:gd name="connsiteX6" fmla="*/ 1790701 w 2276474"/>
              <a:gd name="connsiteY6" fmla="*/ 0 h 4921250"/>
              <a:gd name="connsiteX7" fmla="*/ 2041317 w 2276474"/>
              <a:gd name="connsiteY7" fmla="*/ 0 h 4921250"/>
              <a:gd name="connsiteX8" fmla="*/ 2132654 w 2276474"/>
              <a:gd name="connsiteY8" fmla="*/ 18440 h 4921250"/>
              <a:gd name="connsiteX9" fmla="*/ 2276474 w 2276474"/>
              <a:gd name="connsiteY9" fmla="*/ 235414 h 4921250"/>
              <a:gd name="connsiteX10" fmla="*/ 2276474 w 2276474"/>
              <a:gd name="connsiteY10" fmla="*/ 4685835 h 4921250"/>
              <a:gd name="connsiteX11" fmla="*/ 2132654 w 2276474"/>
              <a:gd name="connsiteY11" fmla="*/ 4902809 h 4921250"/>
              <a:gd name="connsiteX12" fmla="*/ 2041312 w 2276474"/>
              <a:gd name="connsiteY12" fmla="*/ 4921250 h 4921250"/>
              <a:gd name="connsiteX13" fmla="*/ 235162 w 2276474"/>
              <a:gd name="connsiteY13" fmla="*/ 4921250 h 4921250"/>
              <a:gd name="connsiteX14" fmla="*/ 143819 w 2276474"/>
              <a:gd name="connsiteY14" fmla="*/ 4902809 h 4921250"/>
              <a:gd name="connsiteX15" fmla="*/ 4783 w 2276474"/>
              <a:gd name="connsiteY15" fmla="*/ 4733292 h 4921250"/>
              <a:gd name="connsiteX16" fmla="*/ 0 w 2276474"/>
              <a:gd name="connsiteY16" fmla="*/ 4685845 h 4921250"/>
              <a:gd name="connsiteX17" fmla="*/ 0 w 2276474"/>
              <a:gd name="connsiteY17" fmla="*/ 235404 h 4921250"/>
              <a:gd name="connsiteX18" fmla="*/ 4783 w 2276474"/>
              <a:gd name="connsiteY18" fmla="*/ 187957 h 4921250"/>
              <a:gd name="connsiteX19" fmla="*/ 143819 w 2276474"/>
              <a:gd name="connsiteY19" fmla="*/ 18440 h 492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6474" h="4921250">
                <a:moveTo>
                  <a:pt x="235156" y="0"/>
                </a:moveTo>
                <a:lnTo>
                  <a:pt x="517525" y="0"/>
                </a:lnTo>
                <a:lnTo>
                  <a:pt x="517525" y="74663"/>
                </a:lnTo>
                <a:cubicBezTo>
                  <a:pt x="517525" y="148282"/>
                  <a:pt x="577205" y="207962"/>
                  <a:pt x="650824" y="207962"/>
                </a:cubicBezTo>
                <a:lnTo>
                  <a:pt x="1657402" y="207962"/>
                </a:lnTo>
                <a:cubicBezTo>
                  <a:pt x="1731021" y="207962"/>
                  <a:pt x="1790701" y="148282"/>
                  <a:pt x="1790701" y="74663"/>
                </a:cubicBezTo>
                <a:lnTo>
                  <a:pt x="1790701" y="0"/>
                </a:lnTo>
                <a:lnTo>
                  <a:pt x="2041317" y="0"/>
                </a:lnTo>
                <a:lnTo>
                  <a:pt x="2132654" y="18440"/>
                </a:lnTo>
                <a:cubicBezTo>
                  <a:pt x="2217171" y="54188"/>
                  <a:pt x="2276474" y="137876"/>
                  <a:pt x="2276474" y="235414"/>
                </a:cubicBezTo>
                <a:lnTo>
                  <a:pt x="2276474" y="4685835"/>
                </a:lnTo>
                <a:cubicBezTo>
                  <a:pt x="2276474" y="4783374"/>
                  <a:pt x="2217171" y="4867061"/>
                  <a:pt x="2132654" y="4902809"/>
                </a:cubicBezTo>
                <a:lnTo>
                  <a:pt x="2041312" y="4921250"/>
                </a:lnTo>
                <a:lnTo>
                  <a:pt x="235162" y="4921250"/>
                </a:lnTo>
                <a:lnTo>
                  <a:pt x="143819" y="4902809"/>
                </a:lnTo>
                <a:cubicBezTo>
                  <a:pt x="73389" y="4873019"/>
                  <a:pt x="20467" y="4809938"/>
                  <a:pt x="4783" y="4733292"/>
                </a:cubicBezTo>
                <a:lnTo>
                  <a:pt x="0" y="4685845"/>
                </a:lnTo>
                <a:lnTo>
                  <a:pt x="0" y="235404"/>
                </a:lnTo>
                <a:lnTo>
                  <a:pt x="4783" y="187957"/>
                </a:lnTo>
                <a:cubicBezTo>
                  <a:pt x="20467" y="111312"/>
                  <a:pt x="73389" y="48230"/>
                  <a:pt x="143819" y="18440"/>
                </a:cubicBezTo>
                <a:close/>
              </a:path>
            </a:pathLst>
          </a:custGeom>
          <a:pattFill prst="pct5">
            <a:fgClr>
              <a:schemeClr val="accent1"/>
            </a:fgClr>
            <a:bgClr>
              <a:schemeClr val="bg1"/>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a:lvl1pPr>
          </a:lstStyle>
          <a:p>
            <a:r>
              <a:rPr lang="en-US" dirty="0"/>
              <a:t>Drag &amp; Drop Image</a:t>
            </a:r>
          </a:p>
        </p:txBody>
      </p:sp>
      <p:sp>
        <p:nvSpPr>
          <p:cNvPr id="12" name="Picture Placeholder 11">
            <a:extLst>
              <a:ext uri="{FF2B5EF4-FFF2-40B4-BE49-F238E27FC236}">
                <a16:creationId xmlns:a16="http://schemas.microsoft.com/office/drawing/2014/main" id="{544C3F71-8ECD-E048-8AB2-02191091DF6D}"/>
              </a:ext>
            </a:extLst>
          </p:cNvPr>
          <p:cNvSpPr>
            <a:spLocks noGrp="1"/>
          </p:cNvSpPr>
          <p:nvPr>
            <p:ph type="pic" sz="quarter" idx="14" hasCustomPrompt="1"/>
          </p:nvPr>
        </p:nvSpPr>
        <p:spPr>
          <a:xfrm>
            <a:off x="10031755" y="1935289"/>
            <a:ext cx="1650629" cy="3568307"/>
          </a:xfrm>
          <a:custGeom>
            <a:avLst/>
            <a:gdLst>
              <a:gd name="connsiteX0" fmla="*/ 235156 w 2276474"/>
              <a:gd name="connsiteY0" fmla="*/ 0 h 4921250"/>
              <a:gd name="connsiteX1" fmla="*/ 517525 w 2276474"/>
              <a:gd name="connsiteY1" fmla="*/ 0 h 4921250"/>
              <a:gd name="connsiteX2" fmla="*/ 517525 w 2276474"/>
              <a:gd name="connsiteY2" fmla="*/ 74663 h 4921250"/>
              <a:gd name="connsiteX3" fmla="*/ 650824 w 2276474"/>
              <a:gd name="connsiteY3" fmla="*/ 207962 h 4921250"/>
              <a:gd name="connsiteX4" fmla="*/ 1657402 w 2276474"/>
              <a:gd name="connsiteY4" fmla="*/ 207962 h 4921250"/>
              <a:gd name="connsiteX5" fmla="*/ 1790701 w 2276474"/>
              <a:gd name="connsiteY5" fmla="*/ 74663 h 4921250"/>
              <a:gd name="connsiteX6" fmla="*/ 1790701 w 2276474"/>
              <a:gd name="connsiteY6" fmla="*/ 0 h 4921250"/>
              <a:gd name="connsiteX7" fmla="*/ 2041317 w 2276474"/>
              <a:gd name="connsiteY7" fmla="*/ 0 h 4921250"/>
              <a:gd name="connsiteX8" fmla="*/ 2132654 w 2276474"/>
              <a:gd name="connsiteY8" fmla="*/ 18440 h 4921250"/>
              <a:gd name="connsiteX9" fmla="*/ 2276474 w 2276474"/>
              <a:gd name="connsiteY9" fmla="*/ 235414 h 4921250"/>
              <a:gd name="connsiteX10" fmla="*/ 2276474 w 2276474"/>
              <a:gd name="connsiteY10" fmla="*/ 4685835 h 4921250"/>
              <a:gd name="connsiteX11" fmla="*/ 2132654 w 2276474"/>
              <a:gd name="connsiteY11" fmla="*/ 4902809 h 4921250"/>
              <a:gd name="connsiteX12" fmla="*/ 2041312 w 2276474"/>
              <a:gd name="connsiteY12" fmla="*/ 4921250 h 4921250"/>
              <a:gd name="connsiteX13" fmla="*/ 235162 w 2276474"/>
              <a:gd name="connsiteY13" fmla="*/ 4921250 h 4921250"/>
              <a:gd name="connsiteX14" fmla="*/ 143819 w 2276474"/>
              <a:gd name="connsiteY14" fmla="*/ 4902809 h 4921250"/>
              <a:gd name="connsiteX15" fmla="*/ 4783 w 2276474"/>
              <a:gd name="connsiteY15" fmla="*/ 4733292 h 4921250"/>
              <a:gd name="connsiteX16" fmla="*/ 0 w 2276474"/>
              <a:gd name="connsiteY16" fmla="*/ 4685845 h 4921250"/>
              <a:gd name="connsiteX17" fmla="*/ 0 w 2276474"/>
              <a:gd name="connsiteY17" fmla="*/ 235404 h 4921250"/>
              <a:gd name="connsiteX18" fmla="*/ 4783 w 2276474"/>
              <a:gd name="connsiteY18" fmla="*/ 187957 h 4921250"/>
              <a:gd name="connsiteX19" fmla="*/ 143819 w 2276474"/>
              <a:gd name="connsiteY19" fmla="*/ 18440 h 492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76474" h="4921250">
                <a:moveTo>
                  <a:pt x="235156" y="0"/>
                </a:moveTo>
                <a:lnTo>
                  <a:pt x="517525" y="0"/>
                </a:lnTo>
                <a:lnTo>
                  <a:pt x="517525" y="74663"/>
                </a:lnTo>
                <a:cubicBezTo>
                  <a:pt x="517525" y="148282"/>
                  <a:pt x="577205" y="207962"/>
                  <a:pt x="650824" y="207962"/>
                </a:cubicBezTo>
                <a:lnTo>
                  <a:pt x="1657402" y="207962"/>
                </a:lnTo>
                <a:cubicBezTo>
                  <a:pt x="1731021" y="207962"/>
                  <a:pt x="1790701" y="148282"/>
                  <a:pt x="1790701" y="74663"/>
                </a:cubicBezTo>
                <a:lnTo>
                  <a:pt x="1790701" y="0"/>
                </a:lnTo>
                <a:lnTo>
                  <a:pt x="2041317" y="0"/>
                </a:lnTo>
                <a:lnTo>
                  <a:pt x="2132654" y="18440"/>
                </a:lnTo>
                <a:cubicBezTo>
                  <a:pt x="2217171" y="54188"/>
                  <a:pt x="2276474" y="137876"/>
                  <a:pt x="2276474" y="235414"/>
                </a:cubicBezTo>
                <a:lnTo>
                  <a:pt x="2276474" y="4685835"/>
                </a:lnTo>
                <a:cubicBezTo>
                  <a:pt x="2276474" y="4783374"/>
                  <a:pt x="2217171" y="4867061"/>
                  <a:pt x="2132654" y="4902809"/>
                </a:cubicBezTo>
                <a:lnTo>
                  <a:pt x="2041312" y="4921250"/>
                </a:lnTo>
                <a:lnTo>
                  <a:pt x="235162" y="4921250"/>
                </a:lnTo>
                <a:lnTo>
                  <a:pt x="143819" y="4902809"/>
                </a:lnTo>
                <a:cubicBezTo>
                  <a:pt x="73389" y="4873019"/>
                  <a:pt x="20467" y="4809938"/>
                  <a:pt x="4783" y="4733292"/>
                </a:cubicBezTo>
                <a:lnTo>
                  <a:pt x="0" y="4685845"/>
                </a:lnTo>
                <a:lnTo>
                  <a:pt x="0" y="235404"/>
                </a:lnTo>
                <a:lnTo>
                  <a:pt x="4783" y="187957"/>
                </a:lnTo>
                <a:cubicBezTo>
                  <a:pt x="20467" y="111312"/>
                  <a:pt x="73389" y="48230"/>
                  <a:pt x="143819" y="18440"/>
                </a:cubicBezTo>
                <a:close/>
              </a:path>
            </a:pathLst>
          </a:custGeom>
          <a:pattFill prst="pct5">
            <a:fgClr>
              <a:schemeClr val="accent1"/>
            </a:fgClr>
            <a:bgClr>
              <a:schemeClr val="bg1"/>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
        <p:nvSpPr>
          <p:cNvPr id="15" name="Picture Placeholder 26">
            <a:extLst>
              <a:ext uri="{FF2B5EF4-FFF2-40B4-BE49-F238E27FC236}">
                <a16:creationId xmlns:a16="http://schemas.microsoft.com/office/drawing/2014/main" id="{C5D3D93E-F084-9949-A33C-EF944C26ECD1}"/>
              </a:ext>
            </a:extLst>
          </p:cNvPr>
          <p:cNvSpPr>
            <a:spLocks noGrp="1"/>
          </p:cNvSpPr>
          <p:nvPr>
            <p:ph type="pic" sz="quarter" idx="15" hasCustomPrompt="1"/>
          </p:nvPr>
        </p:nvSpPr>
        <p:spPr>
          <a:xfrm>
            <a:off x="5208881" y="1912974"/>
            <a:ext cx="1654969" cy="3568307"/>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2069327195"/>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iPhoneX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A0B939-9924-9545-9DA1-53EE921C5A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71661" y="174258"/>
            <a:ext cx="3871869" cy="6574324"/>
          </a:xfrm>
          <a:prstGeom prst="rect">
            <a:avLst/>
          </a:prstGeom>
        </p:spPr>
      </p:pic>
      <p:sp>
        <p:nvSpPr>
          <p:cNvPr id="5" name="Title 4">
            <a:extLst>
              <a:ext uri="{FF2B5EF4-FFF2-40B4-BE49-F238E27FC236}">
                <a16:creationId xmlns:a16="http://schemas.microsoft.com/office/drawing/2014/main" id="{CA6434C5-9136-BE43-9C80-732F447D775D}"/>
              </a:ext>
            </a:extLst>
          </p:cNvPr>
          <p:cNvSpPr>
            <a:spLocks noGrp="1"/>
          </p:cNvSpPr>
          <p:nvPr>
            <p:ph type="title"/>
          </p:nvPr>
        </p:nvSpPr>
        <p:spPr>
          <a:xfrm>
            <a:off x="1271004" y="1042988"/>
            <a:ext cx="4353605" cy="596969"/>
          </a:xfrm>
        </p:spPr>
        <p:txBody>
          <a:bodyPr anchor="t">
            <a:normAutofit/>
          </a:bodyPr>
          <a:lstStyle>
            <a:lvl1pPr>
              <a:defRPr sz="3200"/>
            </a:lvl1pPr>
          </a:lstStyle>
          <a:p>
            <a:r>
              <a:rPr lang="en-US" dirty="0"/>
              <a:t>Click to edit</a:t>
            </a:r>
          </a:p>
        </p:txBody>
      </p:sp>
      <p:sp>
        <p:nvSpPr>
          <p:cNvPr id="7" name="Picture Placeholder 26">
            <a:extLst>
              <a:ext uri="{FF2B5EF4-FFF2-40B4-BE49-F238E27FC236}">
                <a16:creationId xmlns:a16="http://schemas.microsoft.com/office/drawing/2014/main" id="{DE11D062-3D70-204B-A8B5-5C5CCC3457D3}"/>
              </a:ext>
            </a:extLst>
          </p:cNvPr>
          <p:cNvSpPr>
            <a:spLocks noGrp="1"/>
          </p:cNvSpPr>
          <p:nvPr>
            <p:ph type="pic" sz="quarter" idx="15" hasCustomPrompt="1"/>
          </p:nvPr>
        </p:nvSpPr>
        <p:spPr>
          <a:xfrm>
            <a:off x="6223030" y="1051454"/>
            <a:ext cx="2292521" cy="4942945"/>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3115280487"/>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iPhoneXs-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5F88E2-9478-8C40-BD0D-A61CD2F85BBC}"/>
              </a:ext>
            </a:extLst>
          </p:cNvPr>
          <p:cNvSpPr/>
          <p:nvPr userDrawn="1"/>
        </p:nvSpPr>
        <p:spPr>
          <a:xfrm>
            <a:off x="5527965" y="1091045"/>
            <a:ext cx="6664036" cy="47070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a:extLst>
              <a:ext uri="{FF2B5EF4-FFF2-40B4-BE49-F238E27FC236}">
                <a16:creationId xmlns:a16="http://schemas.microsoft.com/office/drawing/2014/main" id="{BD24175A-F284-B447-9A8B-2AC59564A1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11991" y="117891"/>
            <a:ext cx="3871869" cy="6574324"/>
          </a:xfrm>
          <a:prstGeom prst="rect">
            <a:avLst/>
          </a:prstGeom>
        </p:spPr>
      </p:pic>
      <p:sp>
        <p:nvSpPr>
          <p:cNvPr id="5" name="Picture Placeholder 26">
            <a:extLst>
              <a:ext uri="{FF2B5EF4-FFF2-40B4-BE49-F238E27FC236}">
                <a16:creationId xmlns:a16="http://schemas.microsoft.com/office/drawing/2014/main" id="{31B146E7-7F37-3A4D-9137-ADDF8731F641}"/>
              </a:ext>
            </a:extLst>
          </p:cNvPr>
          <p:cNvSpPr>
            <a:spLocks noGrp="1"/>
          </p:cNvSpPr>
          <p:nvPr>
            <p:ph type="pic" sz="quarter" idx="15" hasCustomPrompt="1"/>
          </p:nvPr>
        </p:nvSpPr>
        <p:spPr>
          <a:xfrm>
            <a:off x="2553592" y="973113"/>
            <a:ext cx="2292521" cy="4942945"/>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59579316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_Image-Lrg-Boarder">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1820487" y="685800"/>
            <a:ext cx="8503920" cy="5486400"/>
          </a:xfrm>
          <a:prstGeom prst="rect">
            <a:avLst/>
          </a:prstGeom>
          <a:pattFill prst="pct10">
            <a:fgClr>
              <a:schemeClr val="tx1"/>
            </a:fgClr>
            <a:bgClr>
              <a:schemeClr val="bg1"/>
            </a:bgClr>
          </a:pattFill>
        </p:spPr>
        <p:txBody>
          <a:bodyPr anchor="t">
            <a:normAutofit/>
          </a:bodyPr>
          <a:lstStyle>
            <a:lvl1pPr marL="0" indent="0" algn="ctr">
              <a:buNone/>
              <a:defRPr sz="4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894912152"/>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iPhoneXs-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502CA6-585E-8D40-A8C3-C9607BAB4B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11991" y="117891"/>
            <a:ext cx="3871869" cy="6574324"/>
          </a:xfrm>
          <a:prstGeom prst="rect">
            <a:avLst/>
          </a:prstGeom>
        </p:spPr>
      </p:pic>
      <p:sp>
        <p:nvSpPr>
          <p:cNvPr id="6" name="Rectangle 5">
            <a:extLst>
              <a:ext uri="{FF2B5EF4-FFF2-40B4-BE49-F238E27FC236}">
                <a16:creationId xmlns:a16="http://schemas.microsoft.com/office/drawing/2014/main" id="{8E5F88E2-9478-8C40-BD0D-A61CD2F85BBC}"/>
              </a:ext>
            </a:extLst>
          </p:cNvPr>
          <p:cNvSpPr/>
          <p:nvPr userDrawn="1"/>
        </p:nvSpPr>
        <p:spPr>
          <a:xfrm>
            <a:off x="5527965" y="1091045"/>
            <a:ext cx="6664036" cy="4707082"/>
          </a:xfrm>
          <a:prstGeom prst="rect">
            <a:avLst/>
          </a:prstGeom>
          <a:gradFill flip="none" rotWithShape="1">
            <a:gsLst>
              <a:gs pos="0">
                <a:schemeClr val="accent3">
                  <a:lumMod val="97000"/>
                  <a:lumOff val="3000"/>
                </a:schemeClr>
              </a:gs>
              <a:gs pos="100000">
                <a:schemeClr val="accent3">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Picture Placeholder 26">
            <a:extLst>
              <a:ext uri="{FF2B5EF4-FFF2-40B4-BE49-F238E27FC236}">
                <a16:creationId xmlns:a16="http://schemas.microsoft.com/office/drawing/2014/main" id="{5FC05342-6AA5-174A-964B-D605C6ACB05B}"/>
              </a:ext>
            </a:extLst>
          </p:cNvPr>
          <p:cNvSpPr>
            <a:spLocks noGrp="1"/>
          </p:cNvSpPr>
          <p:nvPr>
            <p:ph type="pic" sz="quarter" idx="15" hasCustomPrompt="1"/>
          </p:nvPr>
        </p:nvSpPr>
        <p:spPr>
          <a:xfrm>
            <a:off x="2556003" y="973113"/>
            <a:ext cx="2292521" cy="4942945"/>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212225158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iPhoneXs X2">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0F44811-AA7A-CE4C-9CA3-745265A18F50}"/>
              </a:ext>
            </a:extLst>
          </p:cNvPr>
          <p:cNvSpPr/>
          <p:nvPr userDrawn="1"/>
        </p:nvSpPr>
        <p:spPr>
          <a:xfrm>
            <a:off x="9447833" y="4322618"/>
            <a:ext cx="2744168" cy="2128393"/>
          </a:xfrm>
          <a:prstGeom prst="rect">
            <a:avLst/>
          </a:prstGeom>
          <a:gradFill flip="none" rotWithShape="1">
            <a:gsLst>
              <a:gs pos="0">
                <a:schemeClr val="accent3">
                  <a:lumMod val="97000"/>
                  <a:lumOff val="3000"/>
                </a:schemeClr>
              </a:gs>
              <a:gs pos="100000">
                <a:schemeClr val="accent3">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9" name="Rectangle 38">
            <a:extLst>
              <a:ext uri="{FF2B5EF4-FFF2-40B4-BE49-F238E27FC236}">
                <a16:creationId xmlns:a16="http://schemas.microsoft.com/office/drawing/2014/main" id="{FE74B2E4-BD23-354C-A233-CE91BB383B2B}"/>
              </a:ext>
            </a:extLst>
          </p:cNvPr>
          <p:cNvSpPr/>
          <p:nvPr userDrawn="1"/>
        </p:nvSpPr>
        <p:spPr>
          <a:xfrm>
            <a:off x="-12807" y="550718"/>
            <a:ext cx="3301161" cy="2128393"/>
          </a:xfrm>
          <a:prstGeom prst="rect">
            <a:avLst/>
          </a:prstGeom>
          <a:gradFill flip="none" rotWithShape="1">
            <a:gsLst>
              <a:gs pos="0">
                <a:schemeClr val="accent3">
                  <a:lumMod val="97000"/>
                  <a:lumOff val="3000"/>
                </a:schemeClr>
              </a:gs>
              <a:gs pos="100000">
                <a:schemeClr val="accent3">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8" name="Rectangle 37">
            <a:extLst>
              <a:ext uri="{FF2B5EF4-FFF2-40B4-BE49-F238E27FC236}">
                <a16:creationId xmlns:a16="http://schemas.microsoft.com/office/drawing/2014/main" id="{7C924515-BE34-D44F-8FAF-6858A2A76815}"/>
              </a:ext>
            </a:extLst>
          </p:cNvPr>
          <p:cNvSpPr/>
          <p:nvPr userDrawn="1"/>
        </p:nvSpPr>
        <p:spPr>
          <a:xfrm>
            <a:off x="0" y="4105426"/>
            <a:ext cx="7900556" cy="2775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2" name="Group 21"/>
          <p:cNvGrpSpPr/>
          <p:nvPr userDrawn="1"/>
        </p:nvGrpSpPr>
        <p:grpSpPr>
          <a:xfrm rot="10800000">
            <a:off x="11695611" y="361066"/>
            <a:ext cx="137160" cy="149901"/>
            <a:chOff x="1005840" y="1144249"/>
            <a:chExt cx="137160" cy="149901"/>
          </a:xfrm>
        </p:grpSpPr>
        <p:sp>
          <p:nvSpPr>
            <p:cNvPr id="23" name="Rectangle 22"/>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33" name="Picture 32">
            <a:extLst>
              <a:ext uri="{FF2B5EF4-FFF2-40B4-BE49-F238E27FC236}">
                <a16:creationId xmlns:a16="http://schemas.microsoft.com/office/drawing/2014/main" id="{E074E468-4F87-2D4C-B3CE-21C1E7D666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0155" y="-1159066"/>
            <a:ext cx="3295220" cy="5595191"/>
          </a:xfrm>
          <a:prstGeom prst="rect">
            <a:avLst/>
          </a:prstGeom>
        </p:spPr>
      </p:pic>
      <p:pic>
        <p:nvPicPr>
          <p:cNvPr id="35" name="Picture 34">
            <a:extLst>
              <a:ext uri="{FF2B5EF4-FFF2-40B4-BE49-F238E27FC236}">
                <a16:creationId xmlns:a16="http://schemas.microsoft.com/office/drawing/2014/main" id="{C87C3164-E8C6-454D-BFBF-AE2FF472E5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75181" y="2679111"/>
            <a:ext cx="3295220" cy="5595191"/>
          </a:xfrm>
          <a:prstGeom prst="rect">
            <a:avLst/>
          </a:prstGeom>
        </p:spPr>
      </p:pic>
      <p:sp>
        <p:nvSpPr>
          <p:cNvPr id="10" name="Title 9">
            <a:extLst>
              <a:ext uri="{FF2B5EF4-FFF2-40B4-BE49-F238E27FC236}">
                <a16:creationId xmlns:a16="http://schemas.microsoft.com/office/drawing/2014/main" id="{537657DF-4DD1-984F-B838-93AFB425F943}"/>
              </a:ext>
            </a:extLst>
          </p:cNvPr>
          <p:cNvSpPr>
            <a:spLocks noGrp="1"/>
          </p:cNvSpPr>
          <p:nvPr>
            <p:ph type="title"/>
          </p:nvPr>
        </p:nvSpPr>
        <p:spPr>
          <a:xfrm>
            <a:off x="5608320" y="582663"/>
            <a:ext cx="5745480" cy="696930"/>
          </a:xfrm>
        </p:spPr>
        <p:txBody>
          <a:bodyPr anchor="t">
            <a:normAutofit/>
          </a:bodyPr>
          <a:lstStyle>
            <a:lvl1pPr>
              <a:defRPr sz="3600"/>
            </a:lvl1pPr>
          </a:lstStyle>
          <a:p>
            <a:r>
              <a:rPr lang="en-US" dirty="0"/>
              <a:t>Click to edit Master title style</a:t>
            </a:r>
          </a:p>
        </p:txBody>
      </p:sp>
      <p:sp>
        <p:nvSpPr>
          <p:cNvPr id="21" name="Picture Placeholder 20">
            <a:extLst>
              <a:ext uri="{FF2B5EF4-FFF2-40B4-BE49-F238E27FC236}">
                <a16:creationId xmlns:a16="http://schemas.microsoft.com/office/drawing/2014/main" id="{BD430411-3692-A048-91BA-9939593579CB}"/>
              </a:ext>
            </a:extLst>
          </p:cNvPr>
          <p:cNvSpPr>
            <a:spLocks noGrp="1"/>
          </p:cNvSpPr>
          <p:nvPr>
            <p:ph type="pic" sz="quarter" idx="12" hasCustomPrompt="1"/>
          </p:nvPr>
        </p:nvSpPr>
        <p:spPr>
          <a:xfrm>
            <a:off x="7760600" y="3429000"/>
            <a:ext cx="1963737" cy="4203700"/>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
        <p:nvSpPr>
          <p:cNvPr id="27" name="Picture Placeholder 26">
            <a:extLst>
              <a:ext uri="{FF2B5EF4-FFF2-40B4-BE49-F238E27FC236}">
                <a16:creationId xmlns:a16="http://schemas.microsoft.com/office/drawing/2014/main" id="{DA9DE6E3-45D7-944F-96B4-A7AC5ED8DED8}"/>
              </a:ext>
            </a:extLst>
          </p:cNvPr>
          <p:cNvSpPr>
            <a:spLocks noGrp="1"/>
          </p:cNvSpPr>
          <p:nvPr>
            <p:ph type="pic" sz="quarter" idx="13" hasCustomPrompt="1"/>
          </p:nvPr>
        </p:nvSpPr>
        <p:spPr>
          <a:xfrm>
            <a:off x="3257532" y="-441237"/>
            <a:ext cx="1963737" cy="4203700"/>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3091231737"/>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iPhoneXs X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688933-C730-2441-BB68-2B71C2F817A0}"/>
              </a:ext>
            </a:extLst>
          </p:cNvPr>
          <p:cNvSpPr/>
          <p:nvPr userDrawn="1"/>
        </p:nvSpPr>
        <p:spPr>
          <a:xfrm>
            <a:off x="-1" y="935182"/>
            <a:ext cx="7653111" cy="59228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a:extLst>
              <a:ext uri="{FF2B5EF4-FFF2-40B4-BE49-F238E27FC236}">
                <a16:creationId xmlns:a16="http://schemas.microsoft.com/office/drawing/2014/main" id="{06F317C8-95CA-5741-9BF9-B9F12CDCE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85" y="-1246899"/>
            <a:ext cx="3295220" cy="5595191"/>
          </a:xfrm>
          <a:prstGeom prst="rect">
            <a:avLst/>
          </a:prstGeom>
        </p:spPr>
      </p:pic>
      <p:pic>
        <p:nvPicPr>
          <p:cNvPr id="12" name="Picture 11">
            <a:extLst>
              <a:ext uri="{FF2B5EF4-FFF2-40B4-BE49-F238E27FC236}">
                <a16:creationId xmlns:a16="http://schemas.microsoft.com/office/drawing/2014/main" id="{D947B00F-3A4A-CB49-AA1F-FDD094AE25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7884" y="1509959"/>
            <a:ext cx="3295220" cy="5595191"/>
          </a:xfrm>
          <a:prstGeom prst="rect">
            <a:avLst/>
          </a:prstGeom>
        </p:spPr>
      </p:pic>
      <p:pic>
        <p:nvPicPr>
          <p:cNvPr id="14" name="Picture 13">
            <a:extLst>
              <a:ext uri="{FF2B5EF4-FFF2-40B4-BE49-F238E27FC236}">
                <a16:creationId xmlns:a16="http://schemas.microsoft.com/office/drawing/2014/main" id="{E078FC99-B6B9-B940-9B2B-03AA91FB70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25656" y="-436354"/>
            <a:ext cx="3295220" cy="5595191"/>
          </a:xfrm>
          <a:prstGeom prst="rect">
            <a:avLst/>
          </a:prstGeom>
        </p:spPr>
      </p:pic>
      <p:sp>
        <p:nvSpPr>
          <p:cNvPr id="9" name="Picture Placeholder 26">
            <a:extLst>
              <a:ext uri="{FF2B5EF4-FFF2-40B4-BE49-F238E27FC236}">
                <a16:creationId xmlns:a16="http://schemas.microsoft.com/office/drawing/2014/main" id="{6B08BB23-4460-5B4F-B0CE-B5C44692854B}"/>
              </a:ext>
            </a:extLst>
          </p:cNvPr>
          <p:cNvSpPr>
            <a:spLocks noGrp="1"/>
          </p:cNvSpPr>
          <p:nvPr>
            <p:ph type="pic" sz="quarter" idx="16" hasCustomPrompt="1"/>
          </p:nvPr>
        </p:nvSpPr>
        <p:spPr>
          <a:xfrm>
            <a:off x="4015877" y="-489932"/>
            <a:ext cx="1941863" cy="4186885"/>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
        <p:nvSpPr>
          <p:cNvPr id="17" name="Picture Placeholder 26">
            <a:extLst>
              <a:ext uri="{FF2B5EF4-FFF2-40B4-BE49-F238E27FC236}">
                <a16:creationId xmlns:a16="http://schemas.microsoft.com/office/drawing/2014/main" id="{BA23B933-59EE-DC44-BC3B-2933003E5E1E}"/>
              </a:ext>
            </a:extLst>
          </p:cNvPr>
          <p:cNvSpPr>
            <a:spLocks noGrp="1"/>
          </p:cNvSpPr>
          <p:nvPr>
            <p:ph type="pic" sz="quarter" idx="17" hasCustomPrompt="1"/>
          </p:nvPr>
        </p:nvSpPr>
        <p:spPr>
          <a:xfrm>
            <a:off x="9026996" y="328895"/>
            <a:ext cx="1941863" cy="4186885"/>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
        <p:nvSpPr>
          <p:cNvPr id="18" name="Picture Placeholder 26">
            <a:extLst>
              <a:ext uri="{FF2B5EF4-FFF2-40B4-BE49-F238E27FC236}">
                <a16:creationId xmlns:a16="http://schemas.microsoft.com/office/drawing/2014/main" id="{7D025990-7968-FB4F-A2C1-33AE2AD7167C}"/>
              </a:ext>
            </a:extLst>
          </p:cNvPr>
          <p:cNvSpPr>
            <a:spLocks noGrp="1"/>
          </p:cNvSpPr>
          <p:nvPr>
            <p:ph type="pic" sz="quarter" idx="18" hasCustomPrompt="1"/>
          </p:nvPr>
        </p:nvSpPr>
        <p:spPr>
          <a:xfrm>
            <a:off x="6543379" y="2254849"/>
            <a:ext cx="1941863" cy="4186885"/>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2494304160"/>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Ipad-Portrai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0B46F3-C718-B147-9104-6AA893FC8B24}"/>
              </a:ext>
            </a:extLst>
          </p:cNvPr>
          <p:cNvSpPr/>
          <p:nvPr userDrawn="1"/>
        </p:nvSpPr>
        <p:spPr>
          <a:xfrm>
            <a:off x="0" y="1173032"/>
            <a:ext cx="5644980" cy="4780959"/>
          </a:xfrm>
          <a:prstGeom prst="rect">
            <a:avLst/>
          </a:prstGeom>
          <a:gradFill flip="none" rotWithShape="1">
            <a:gsLst>
              <a:gs pos="0">
                <a:schemeClr val="accent3">
                  <a:lumMod val="97000"/>
                  <a:lumOff val="3000"/>
                </a:schemeClr>
              </a:gs>
              <a:gs pos="100000">
                <a:schemeClr val="accent3">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tle 2">
            <a:extLst>
              <a:ext uri="{FF2B5EF4-FFF2-40B4-BE49-F238E27FC236}">
                <a16:creationId xmlns:a16="http://schemas.microsoft.com/office/drawing/2014/main" id="{821DE91E-2B25-8146-A2A7-08DD94C7C454}"/>
              </a:ext>
            </a:extLst>
          </p:cNvPr>
          <p:cNvSpPr>
            <a:spLocks noGrp="1"/>
          </p:cNvSpPr>
          <p:nvPr>
            <p:ph type="title" hasCustomPrompt="1"/>
          </p:nvPr>
        </p:nvSpPr>
        <p:spPr>
          <a:xfrm>
            <a:off x="339437" y="1173033"/>
            <a:ext cx="5011881" cy="905150"/>
          </a:xfrm>
        </p:spPr>
        <p:txBody>
          <a:bodyPr>
            <a:normAutofit/>
          </a:bodyPr>
          <a:lstStyle>
            <a:lvl1pPr>
              <a:defRPr sz="3600">
                <a:solidFill>
                  <a:schemeClr val="bg1"/>
                </a:solidFill>
              </a:defRPr>
            </a:lvl1pPr>
          </a:lstStyle>
          <a:p>
            <a:r>
              <a:rPr lang="en-US" dirty="0"/>
              <a:t>Master title style</a:t>
            </a:r>
          </a:p>
        </p:txBody>
      </p:sp>
      <p:sp>
        <p:nvSpPr>
          <p:cNvPr id="5" name="Text Placeholder 4">
            <a:extLst>
              <a:ext uri="{FF2B5EF4-FFF2-40B4-BE49-F238E27FC236}">
                <a16:creationId xmlns:a16="http://schemas.microsoft.com/office/drawing/2014/main" id="{3B97CF29-230C-4942-8F9B-D1E49F39B689}"/>
              </a:ext>
            </a:extLst>
          </p:cNvPr>
          <p:cNvSpPr>
            <a:spLocks noGrp="1"/>
          </p:cNvSpPr>
          <p:nvPr>
            <p:ph type="body" sz="quarter" idx="17"/>
          </p:nvPr>
        </p:nvSpPr>
        <p:spPr>
          <a:xfrm>
            <a:off x="331734" y="2405074"/>
            <a:ext cx="4486275" cy="3068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D050CB49-C9C6-5B4C-B766-60C1F5F42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8400" y="-316578"/>
            <a:ext cx="12082670" cy="9062003"/>
          </a:xfrm>
          <a:prstGeom prst="rect">
            <a:avLst/>
          </a:prstGeom>
        </p:spPr>
      </p:pic>
      <p:sp>
        <p:nvSpPr>
          <p:cNvPr id="12" name="Picture Placeholder 4">
            <a:extLst>
              <a:ext uri="{FF2B5EF4-FFF2-40B4-BE49-F238E27FC236}">
                <a16:creationId xmlns:a16="http://schemas.microsoft.com/office/drawing/2014/main" id="{1E2F3481-2C7F-1A4C-83FF-F54608733DB3}"/>
              </a:ext>
            </a:extLst>
          </p:cNvPr>
          <p:cNvSpPr>
            <a:spLocks noGrp="1"/>
          </p:cNvSpPr>
          <p:nvPr>
            <p:ph type="pic" sz="quarter" idx="19" hasCustomPrompt="1"/>
          </p:nvPr>
        </p:nvSpPr>
        <p:spPr>
          <a:xfrm>
            <a:off x="5458036" y="891817"/>
            <a:ext cx="4645068" cy="6197553"/>
          </a:xfrm>
          <a:prstGeom prst="roundRect">
            <a:avLst>
              <a:gd name="adj" fmla="val 2530"/>
            </a:avLst>
          </a:prstGeom>
          <a:pattFill prst="pct5">
            <a:fgClr>
              <a:schemeClr val="bg1">
                <a:lumMod val="65000"/>
              </a:schemeClr>
            </a:fgClr>
            <a:bgClr>
              <a:schemeClr val="bg1"/>
            </a:bgClr>
          </a:pattFill>
        </p:spPr>
        <p:txBody>
          <a:bodyPr wrap="square" anchor="ctr">
            <a:noAutofit/>
          </a:bodyPr>
          <a:lstStyle>
            <a:lvl1pPr marL="0" indent="0" algn="ctr">
              <a:buNone/>
              <a:defRPr sz="3600"/>
            </a:lvl1pPr>
          </a:lstStyle>
          <a:p>
            <a:r>
              <a:rPr lang="en-US" dirty="0"/>
              <a:t>Drag &amp; Drop Picture</a:t>
            </a:r>
          </a:p>
        </p:txBody>
      </p:sp>
    </p:spTree>
    <p:extLst>
      <p:ext uri="{BB962C8B-B14F-4D97-AF65-F5344CB8AC3E}">
        <p14:creationId xmlns:p14="http://schemas.microsoft.com/office/powerpoint/2010/main" val="20291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t-Portrai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0B46F3-C718-B147-9104-6AA893FC8B24}"/>
              </a:ext>
            </a:extLst>
          </p:cNvPr>
          <p:cNvSpPr/>
          <p:nvPr userDrawn="1"/>
        </p:nvSpPr>
        <p:spPr>
          <a:xfrm>
            <a:off x="0" y="1173032"/>
            <a:ext cx="5644980" cy="4780959"/>
          </a:xfrm>
          <a:prstGeom prst="rect">
            <a:avLst/>
          </a:prstGeom>
          <a:gradFill flip="none" rotWithShape="1">
            <a:gsLst>
              <a:gs pos="0">
                <a:schemeClr val="accent3">
                  <a:lumMod val="97000"/>
                  <a:lumOff val="3000"/>
                </a:schemeClr>
              </a:gs>
              <a:gs pos="100000">
                <a:schemeClr val="accent3">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tle 2">
            <a:extLst>
              <a:ext uri="{FF2B5EF4-FFF2-40B4-BE49-F238E27FC236}">
                <a16:creationId xmlns:a16="http://schemas.microsoft.com/office/drawing/2014/main" id="{821DE91E-2B25-8146-A2A7-08DD94C7C454}"/>
              </a:ext>
            </a:extLst>
          </p:cNvPr>
          <p:cNvSpPr>
            <a:spLocks noGrp="1"/>
          </p:cNvSpPr>
          <p:nvPr>
            <p:ph type="title" hasCustomPrompt="1"/>
          </p:nvPr>
        </p:nvSpPr>
        <p:spPr>
          <a:xfrm>
            <a:off x="339437" y="1173033"/>
            <a:ext cx="5011881" cy="905150"/>
          </a:xfrm>
        </p:spPr>
        <p:txBody>
          <a:bodyPr>
            <a:normAutofit/>
          </a:bodyPr>
          <a:lstStyle>
            <a:lvl1pPr>
              <a:defRPr sz="3600">
                <a:solidFill>
                  <a:schemeClr val="bg1"/>
                </a:solidFill>
              </a:defRPr>
            </a:lvl1pPr>
          </a:lstStyle>
          <a:p>
            <a:r>
              <a:rPr lang="en-US" dirty="0"/>
              <a:t>Master title style</a:t>
            </a:r>
          </a:p>
        </p:txBody>
      </p:sp>
      <p:sp>
        <p:nvSpPr>
          <p:cNvPr id="5" name="Text Placeholder 4">
            <a:extLst>
              <a:ext uri="{FF2B5EF4-FFF2-40B4-BE49-F238E27FC236}">
                <a16:creationId xmlns:a16="http://schemas.microsoft.com/office/drawing/2014/main" id="{3B97CF29-230C-4942-8F9B-D1E49F39B689}"/>
              </a:ext>
            </a:extLst>
          </p:cNvPr>
          <p:cNvSpPr>
            <a:spLocks noGrp="1"/>
          </p:cNvSpPr>
          <p:nvPr>
            <p:ph type="body" sz="quarter" idx="17"/>
          </p:nvPr>
        </p:nvSpPr>
        <p:spPr>
          <a:xfrm>
            <a:off x="331734" y="2405074"/>
            <a:ext cx="4486275" cy="3068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D050CB49-C9C6-5B4C-B766-60C1F5F42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0949" y="-861582"/>
            <a:ext cx="12082670" cy="9062003"/>
          </a:xfrm>
          <a:prstGeom prst="rect">
            <a:avLst/>
          </a:prstGeom>
        </p:spPr>
      </p:pic>
      <p:sp>
        <p:nvSpPr>
          <p:cNvPr id="12" name="Picture Placeholder 4">
            <a:extLst>
              <a:ext uri="{FF2B5EF4-FFF2-40B4-BE49-F238E27FC236}">
                <a16:creationId xmlns:a16="http://schemas.microsoft.com/office/drawing/2014/main" id="{1E2F3481-2C7F-1A4C-83FF-F54608733DB3}"/>
              </a:ext>
            </a:extLst>
          </p:cNvPr>
          <p:cNvSpPr>
            <a:spLocks noGrp="1"/>
          </p:cNvSpPr>
          <p:nvPr>
            <p:ph type="pic" sz="quarter" idx="19" hasCustomPrompt="1"/>
          </p:nvPr>
        </p:nvSpPr>
        <p:spPr>
          <a:xfrm>
            <a:off x="5710585" y="346813"/>
            <a:ext cx="4645068" cy="6197553"/>
          </a:xfrm>
          <a:prstGeom prst="roundRect">
            <a:avLst>
              <a:gd name="adj" fmla="val 2530"/>
            </a:avLst>
          </a:prstGeom>
          <a:pattFill prst="pct5">
            <a:fgClr>
              <a:schemeClr val="bg1">
                <a:lumMod val="65000"/>
              </a:schemeClr>
            </a:fgClr>
            <a:bgClr>
              <a:schemeClr val="bg1"/>
            </a:bgClr>
          </a:pattFill>
        </p:spPr>
        <p:txBody>
          <a:bodyPr wrap="square" anchor="ctr">
            <a:noAutofit/>
          </a:bodyPr>
          <a:lstStyle>
            <a:lvl1pPr marL="0" indent="0" algn="ctr">
              <a:buNone/>
              <a:defRPr sz="3600"/>
            </a:lvl1pPr>
          </a:lstStyle>
          <a:p>
            <a:r>
              <a:rPr lang="en-US" dirty="0"/>
              <a:t>Drag &amp; Drop Picture</a:t>
            </a:r>
          </a:p>
        </p:txBody>
      </p:sp>
    </p:spTree>
    <p:extLst>
      <p:ext uri="{BB962C8B-B14F-4D97-AF65-F5344CB8AC3E}">
        <p14:creationId xmlns:p14="http://schemas.microsoft.com/office/powerpoint/2010/main" val="2218121982"/>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Ipad-Landscap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0B46F3-C718-B147-9104-6AA893FC8B24}"/>
              </a:ext>
            </a:extLst>
          </p:cNvPr>
          <p:cNvSpPr/>
          <p:nvPr userDrawn="1"/>
        </p:nvSpPr>
        <p:spPr>
          <a:xfrm>
            <a:off x="0" y="1173032"/>
            <a:ext cx="8364682" cy="5684968"/>
          </a:xfrm>
          <a:prstGeom prst="rect">
            <a:avLst/>
          </a:prstGeom>
          <a:gradFill flip="none" rotWithShape="1">
            <a:gsLst>
              <a:gs pos="0">
                <a:schemeClr val="accent3">
                  <a:lumMod val="97000"/>
                  <a:lumOff val="3000"/>
                </a:schemeClr>
              </a:gs>
              <a:gs pos="100000">
                <a:schemeClr val="accent3">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tle 2">
            <a:extLst>
              <a:ext uri="{FF2B5EF4-FFF2-40B4-BE49-F238E27FC236}">
                <a16:creationId xmlns:a16="http://schemas.microsoft.com/office/drawing/2014/main" id="{821DE91E-2B25-8146-A2A7-08DD94C7C454}"/>
              </a:ext>
            </a:extLst>
          </p:cNvPr>
          <p:cNvSpPr>
            <a:spLocks noGrp="1"/>
          </p:cNvSpPr>
          <p:nvPr>
            <p:ph type="title" hasCustomPrompt="1"/>
          </p:nvPr>
        </p:nvSpPr>
        <p:spPr>
          <a:xfrm>
            <a:off x="339438" y="1173033"/>
            <a:ext cx="3588826" cy="905150"/>
          </a:xfrm>
        </p:spPr>
        <p:txBody>
          <a:bodyPr>
            <a:normAutofit/>
          </a:bodyPr>
          <a:lstStyle>
            <a:lvl1pPr>
              <a:defRPr sz="3600">
                <a:solidFill>
                  <a:schemeClr val="bg1"/>
                </a:solidFill>
              </a:defRPr>
            </a:lvl1pPr>
          </a:lstStyle>
          <a:p>
            <a:r>
              <a:rPr lang="en-US" dirty="0"/>
              <a:t>Master title style</a:t>
            </a:r>
          </a:p>
        </p:txBody>
      </p:sp>
      <p:sp>
        <p:nvSpPr>
          <p:cNvPr id="12" name="Text Placeholder 4">
            <a:extLst>
              <a:ext uri="{FF2B5EF4-FFF2-40B4-BE49-F238E27FC236}">
                <a16:creationId xmlns:a16="http://schemas.microsoft.com/office/drawing/2014/main" id="{9376D4BF-08DB-0146-8BB7-CB371DB13FC2}"/>
              </a:ext>
            </a:extLst>
          </p:cNvPr>
          <p:cNvSpPr>
            <a:spLocks noGrp="1"/>
          </p:cNvSpPr>
          <p:nvPr>
            <p:ph type="body" sz="quarter" idx="17"/>
          </p:nvPr>
        </p:nvSpPr>
        <p:spPr>
          <a:xfrm>
            <a:off x="331735" y="2405074"/>
            <a:ext cx="3596528" cy="3068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D258E3CD-542B-5E49-9E16-782326653CBA}"/>
              </a:ext>
            </a:extLst>
          </p:cNvPr>
          <p:cNvSpPr>
            <a:spLocks noGrp="1"/>
          </p:cNvSpPr>
          <p:nvPr>
            <p:ph type="body" sz="quarter" idx="18"/>
          </p:nvPr>
        </p:nvSpPr>
        <p:spPr>
          <a:xfrm>
            <a:off x="339725" y="5886442"/>
            <a:ext cx="7496175" cy="692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p:txBody>
      </p:sp>
      <p:pic>
        <p:nvPicPr>
          <p:cNvPr id="13" name="Picture 12">
            <a:extLst>
              <a:ext uri="{FF2B5EF4-FFF2-40B4-BE49-F238E27FC236}">
                <a16:creationId xmlns:a16="http://schemas.microsoft.com/office/drawing/2014/main" id="{C195C148-EC0D-F843-9D3C-4E428CEA25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628570" y="-834597"/>
            <a:ext cx="11777760" cy="8833320"/>
          </a:xfrm>
          <a:prstGeom prst="rect">
            <a:avLst/>
          </a:prstGeom>
        </p:spPr>
      </p:pic>
      <p:sp>
        <p:nvSpPr>
          <p:cNvPr id="14" name="Picture Placeholder 4">
            <a:extLst>
              <a:ext uri="{FF2B5EF4-FFF2-40B4-BE49-F238E27FC236}">
                <a16:creationId xmlns:a16="http://schemas.microsoft.com/office/drawing/2014/main" id="{C9D0ED67-52BC-8E48-ADDA-F3AD0E22221D}"/>
              </a:ext>
            </a:extLst>
          </p:cNvPr>
          <p:cNvSpPr>
            <a:spLocks noGrp="1"/>
          </p:cNvSpPr>
          <p:nvPr>
            <p:ph type="pic" sz="quarter" idx="16" hasCustomPrompt="1"/>
          </p:nvPr>
        </p:nvSpPr>
        <p:spPr>
          <a:xfrm rot="16200000">
            <a:off x="5031373" y="275198"/>
            <a:ext cx="4527548" cy="6041158"/>
          </a:xfrm>
          <a:prstGeom prst="roundRect">
            <a:avLst>
              <a:gd name="adj" fmla="val 2530"/>
            </a:avLst>
          </a:prstGeom>
          <a:pattFill prst="pct5">
            <a:fgClr>
              <a:schemeClr val="bg1">
                <a:lumMod val="65000"/>
              </a:schemeClr>
            </a:fgClr>
            <a:bgClr>
              <a:schemeClr val="bg1"/>
            </a:bgClr>
          </a:pattFill>
        </p:spPr>
        <p:txBody>
          <a:bodyPr wrap="square" anchor="ctr">
            <a:noAutofit/>
          </a:bodyPr>
          <a:lstStyle>
            <a:lvl1pPr marL="0" indent="0" algn="ctr">
              <a:buNone/>
              <a:defRPr sz="2800"/>
            </a:lvl1pPr>
          </a:lstStyle>
          <a:p>
            <a:r>
              <a:rPr lang="en-US" dirty="0"/>
              <a:t>Drag &amp; Drop Picture</a:t>
            </a:r>
          </a:p>
        </p:txBody>
      </p:sp>
    </p:spTree>
    <p:extLst>
      <p:ext uri="{BB962C8B-B14F-4D97-AF65-F5344CB8AC3E}">
        <p14:creationId xmlns:p14="http://schemas.microsoft.com/office/powerpoint/2010/main" val="16372069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MacbookPro-Tight">
    <p:spTree>
      <p:nvGrpSpPr>
        <p:cNvPr id="1" name=""/>
        <p:cNvGrpSpPr/>
        <p:nvPr/>
      </p:nvGrpSpPr>
      <p:grpSpPr>
        <a:xfrm>
          <a:off x="0" y="0"/>
          <a:ext cx="0" cy="0"/>
          <a:chOff x="0" y="0"/>
          <a:chExt cx="0" cy="0"/>
        </a:xfrm>
      </p:grpSpPr>
      <p:pic>
        <p:nvPicPr>
          <p:cNvPr id="3" name="Picture 2" descr="A screen shot of a computer&#10;&#10;Description automatically generated">
            <a:extLst>
              <a:ext uri="{FF2B5EF4-FFF2-40B4-BE49-F238E27FC236}">
                <a16:creationId xmlns:a16="http://schemas.microsoft.com/office/drawing/2014/main" id="{0D69A251-84F4-3748-8D83-748417A1FA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5637" y="1352192"/>
            <a:ext cx="13319185" cy="9989388"/>
          </a:xfrm>
          <a:prstGeom prst="rect">
            <a:avLst/>
          </a:prstGeom>
        </p:spPr>
      </p:pic>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mn-lt"/>
                <a:ea typeface="Titillium" charset="0"/>
                <a:cs typeface="Titillium" charset="0"/>
              </a:defRPr>
            </a:lvl1pPr>
          </a:lstStyle>
          <a:p>
            <a:r>
              <a:rPr lang="en-US" dirty="0"/>
              <a:t>Click to edit Master title style</a:t>
            </a:r>
          </a:p>
        </p:txBody>
      </p:sp>
      <p:sp>
        <p:nvSpPr>
          <p:cNvPr id="9" name="Picture Placeholder 2"/>
          <p:cNvSpPr>
            <a:spLocks noGrp="1"/>
          </p:cNvSpPr>
          <p:nvPr>
            <p:ph type="pic" sz="quarter" idx="12" hasCustomPrompt="1"/>
          </p:nvPr>
        </p:nvSpPr>
        <p:spPr>
          <a:xfrm>
            <a:off x="2435886" y="3805515"/>
            <a:ext cx="7725220" cy="4795158"/>
          </a:xfrm>
          <a:prstGeom prst="rect">
            <a:avLst/>
          </a:prstGeom>
          <a:pattFill prst="pct5">
            <a:fgClr>
              <a:schemeClr val="bg1">
                <a:lumMod val="65000"/>
              </a:schemeClr>
            </a:fgClr>
            <a:bgClr>
              <a:schemeClr val="bg1"/>
            </a:bgClr>
          </a:pattFill>
        </p:spPr>
        <p:txBody>
          <a:bodyPr tIns="914400" anchor="t" anchorCtr="0">
            <a:normAutofit/>
          </a:bodyPr>
          <a:lstStyle>
            <a:lvl1pPr marL="0" indent="0" algn="ctr">
              <a:buNone/>
              <a:defRPr sz="40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611800136"/>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Macboo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233371"/>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MacbookP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C77006-E3B9-FF4A-B5D5-48F37AB3F4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2009" y="477253"/>
            <a:ext cx="8730821" cy="6548116"/>
          </a:xfrm>
          <a:prstGeom prst="rect">
            <a:avLst/>
          </a:prstGeom>
        </p:spPr>
      </p:pic>
      <p:sp>
        <p:nvSpPr>
          <p:cNvPr id="6" name="Picture Placeholder 2"/>
          <p:cNvSpPr>
            <a:spLocks noGrp="1"/>
          </p:cNvSpPr>
          <p:nvPr>
            <p:ph type="pic" sz="quarter" idx="12" hasCustomPrompt="1"/>
          </p:nvPr>
        </p:nvSpPr>
        <p:spPr>
          <a:xfrm>
            <a:off x="3560793" y="2091601"/>
            <a:ext cx="5026766" cy="3255196"/>
          </a:xfrm>
          <a:prstGeom prst="rect">
            <a:avLst/>
          </a:prstGeom>
          <a:pattFill prst="pct5">
            <a:fgClr>
              <a:schemeClr val="bg1">
                <a:lumMod val="65000"/>
              </a:schemeClr>
            </a:fgClr>
            <a:bgClr>
              <a:schemeClr val="bg1"/>
            </a:bgClr>
          </a:pattFill>
        </p:spPr>
        <p:txBody>
          <a:bodyPr anchor="ctr">
            <a:normAutofit/>
          </a:bodyPr>
          <a:lstStyle>
            <a:lvl1pPr marL="0" indent="0" algn="ctr">
              <a:buNone/>
              <a:defRPr sz="3600" b="0" i="0">
                <a:latin typeface="Source Sans Pro" charset="0"/>
                <a:ea typeface="Source Sans Pro" charset="0"/>
                <a:cs typeface="Source Sans Pro" charset="0"/>
              </a:defRPr>
            </a:lvl1pPr>
          </a:lstStyle>
          <a:p>
            <a:r>
              <a:rPr lang="en-US" dirty="0"/>
              <a:t>Drag &amp; Drop Image</a:t>
            </a:r>
          </a:p>
        </p:txBody>
      </p:sp>
      <p:sp>
        <p:nvSpPr>
          <p:cNvPr id="2" name="Title 1">
            <a:extLst>
              <a:ext uri="{FF2B5EF4-FFF2-40B4-BE49-F238E27FC236}">
                <a16:creationId xmlns:a16="http://schemas.microsoft.com/office/drawing/2014/main" id="{AE1F0CDC-3D93-DA49-90F0-494654FF57DD}"/>
              </a:ext>
            </a:extLst>
          </p:cNvPr>
          <p:cNvSpPr>
            <a:spLocks noGrp="1"/>
          </p:cNvSpPr>
          <p:nvPr>
            <p:ph type="title"/>
          </p:nvPr>
        </p:nvSpPr>
        <p:spPr>
          <a:xfrm>
            <a:off x="2027770" y="365125"/>
            <a:ext cx="8237309" cy="843637"/>
          </a:xfrm>
        </p:spPr>
        <p:txBody>
          <a:bodyP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4019438200"/>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SurfacePr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97A77-AACC-E24F-8644-C772C0DBE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260" y="0"/>
            <a:ext cx="12192000" cy="6858000"/>
          </a:xfrm>
          <a:prstGeom prst="rect">
            <a:avLst/>
          </a:prstGeom>
        </p:spPr>
      </p:pic>
      <p:sp>
        <p:nvSpPr>
          <p:cNvPr id="6" name="Picture Placeholder 2"/>
          <p:cNvSpPr>
            <a:spLocks noGrp="1"/>
          </p:cNvSpPr>
          <p:nvPr>
            <p:ph type="pic" sz="quarter" idx="12" hasCustomPrompt="1"/>
          </p:nvPr>
        </p:nvSpPr>
        <p:spPr>
          <a:xfrm>
            <a:off x="2671673" y="1561922"/>
            <a:ext cx="5599605" cy="3609674"/>
          </a:xfrm>
          <a:custGeom>
            <a:avLst/>
            <a:gdLst>
              <a:gd name="connsiteX0" fmla="*/ 0 w 5522332"/>
              <a:gd name="connsiteY0" fmla="*/ 0 h 3622553"/>
              <a:gd name="connsiteX1" fmla="*/ 5522332 w 5522332"/>
              <a:gd name="connsiteY1" fmla="*/ 0 h 3622553"/>
              <a:gd name="connsiteX2" fmla="*/ 5522332 w 5522332"/>
              <a:gd name="connsiteY2" fmla="*/ 3622553 h 3622553"/>
              <a:gd name="connsiteX3" fmla="*/ 0 w 5522332"/>
              <a:gd name="connsiteY3" fmla="*/ 3622553 h 3622553"/>
              <a:gd name="connsiteX4" fmla="*/ 0 w 5522332"/>
              <a:gd name="connsiteY4" fmla="*/ 0 h 3622553"/>
              <a:gd name="connsiteX0" fmla="*/ 55808 w 5578140"/>
              <a:gd name="connsiteY0" fmla="*/ 0 h 3622553"/>
              <a:gd name="connsiteX1" fmla="*/ 5578140 w 5578140"/>
              <a:gd name="connsiteY1" fmla="*/ 0 h 3622553"/>
              <a:gd name="connsiteX2" fmla="*/ 5578140 w 5578140"/>
              <a:gd name="connsiteY2" fmla="*/ 3622553 h 3622553"/>
              <a:gd name="connsiteX3" fmla="*/ 0 w 5578140"/>
              <a:gd name="connsiteY3" fmla="*/ 3609674 h 3622553"/>
              <a:gd name="connsiteX4" fmla="*/ 55808 w 5578140"/>
              <a:gd name="connsiteY4" fmla="*/ 0 h 3622553"/>
              <a:gd name="connsiteX0" fmla="*/ 55808 w 5578140"/>
              <a:gd name="connsiteY0" fmla="*/ 0 h 3631139"/>
              <a:gd name="connsiteX1" fmla="*/ 5578140 w 5578140"/>
              <a:gd name="connsiteY1" fmla="*/ 0 h 3631139"/>
              <a:gd name="connsiteX2" fmla="*/ 5393543 w 5578140"/>
              <a:gd name="connsiteY2" fmla="*/ 3631139 h 3631139"/>
              <a:gd name="connsiteX3" fmla="*/ 0 w 5578140"/>
              <a:gd name="connsiteY3" fmla="*/ 3609674 h 3631139"/>
              <a:gd name="connsiteX4" fmla="*/ 55808 w 5578140"/>
              <a:gd name="connsiteY4" fmla="*/ 0 h 3631139"/>
              <a:gd name="connsiteX0" fmla="*/ 55808 w 5599605"/>
              <a:gd name="connsiteY0" fmla="*/ 0 h 3609674"/>
              <a:gd name="connsiteX1" fmla="*/ 5578140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453644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14166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141667 w 5599605"/>
              <a:gd name="connsiteY4" fmla="*/ 0 h 3609674"/>
              <a:gd name="connsiteX0" fmla="*/ 6868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68687 w 5599605"/>
              <a:gd name="connsiteY4" fmla="*/ 0 h 3609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9605" h="3609674">
                <a:moveTo>
                  <a:pt x="68687" y="0"/>
                </a:moveTo>
                <a:lnTo>
                  <a:pt x="5543796" y="0"/>
                </a:lnTo>
                <a:lnTo>
                  <a:pt x="5599605" y="3601088"/>
                </a:lnTo>
                <a:lnTo>
                  <a:pt x="0" y="3609674"/>
                </a:lnTo>
                <a:lnTo>
                  <a:pt x="68687" y="0"/>
                </a:lnTo>
                <a:close/>
              </a:path>
            </a:pathLst>
          </a:custGeom>
          <a:pattFill prst="pct5">
            <a:fgClr>
              <a:schemeClr val="bg1">
                <a:lumMod val="65000"/>
              </a:schemeClr>
            </a:fgClr>
            <a:bgClr>
              <a:schemeClr val="bg1"/>
            </a:bgClr>
          </a:pattFill>
        </p:spPr>
        <p:txBody>
          <a:bodyPr anchor="ctr">
            <a:normAutofit/>
          </a:bodyPr>
          <a:lstStyle>
            <a:lvl1pPr marL="0" indent="0" algn="ctr">
              <a:buNone/>
              <a:defRPr sz="32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1737291120"/>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Full-Copy-Overlay">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0" y="0"/>
            <a:ext cx="12192000" cy="6858000"/>
          </a:xfrm>
          <a:prstGeom prst="rect">
            <a:avLst/>
          </a:prstGeom>
          <a:pattFill prst="pct10">
            <a:fgClr>
              <a:schemeClr val="tx1"/>
            </a:fgClr>
            <a:bgClr>
              <a:schemeClr val="bg1"/>
            </a:bgClr>
          </a:pattFill>
        </p:spPr>
        <p:txBody>
          <a:bodyPr anchor="t">
            <a:normAutofit/>
          </a:bodyPr>
          <a:lstStyle>
            <a:lvl1pPr marL="0" indent="0" algn="ctr">
              <a:buNone/>
              <a:defRPr sz="4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2556994583"/>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iMa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97A77-AACC-E24F-8644-C772C0DBE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0931" y="0"/>
            <a:ext cx="9475269" cy="7106452"/>
          </a:xfrm>
          <a:prstGeom prst="rect">
            <a:avLst/>
          </a:prstGeom>
        </p:spPr>
      </p:pic>
      <p:sp>
        <p:nvSpPr>
          <p:cNvPr id="6" name="Picture Placeholder 2"/>
          <p:cNvSpPr>
            <a:spLocks noGrp="1"/>
          </p:cNvSpPr>
          <p:nvPr>
            <p:ph type="pic" sz="quarter" idx="12" hasCustomPrompt="1"/>
          </p:nvPr>
        </p:nvSpPr>
        <p:spPr>
          <a:xfrm>
            <a:off x="3960650" y="1488609"/>
            <a:ext cx="5585361" cy="3618795"/>
          </a:xfrm>
          <a:custGeom>
            <a:avLst/>
            <a:gdLst>
              <a:gd name="connsiteX0" fmla="*/ 0 w 5522332"/>
              <a:gd name="connsiteY0" fmla="*/ 0 h 3622553"/>
              <a:gd name="connsiteX1" fmla="*/ 5522332 w 5522332"/>
              <a:gd name="connsiteY1" fmla="*/ 0 h 3622553"/>
              <a:gd name="connsiteX2" fmla="*/ 5522332 w 5522332"/>
              <a:gd name="connsiteY2" fmla="*/ 3622553 h 3622553"/>
              <a:gd name="connsiteX3" fmla="*/ 0 w 5522332"/>
              <a:gd name="connsiteY3" fmla="*/ 3622553 h 3622553"/>
              <a:gd name="connsiteX4" fmla="*/ 0 w 5522332"/>
              <a:gd name="connsiteY4" fmla="*/ 0 h 3622553"/>
              <a:gd name="connsiteX0" fmla="*/ 55808 w 5578140"/>
              <a:gd name="connsiteY0" fmla="*/ 0 h 3622553"/>
              <a:gd name="connsiteX1" fmla="*/ 5578140 w 5578140"/>
              <a:gd name="connsiteY1" fmla="*/ 0 h 3622553"/>
              <a:gd name="connsiteX2" fmla="*/ 5578140 w 5578140"/>
              <a:gd name="connsiteY2" fmla="*/ 3622553 h 3622553"/>
              <a:gd name="connsiteX3" fmla="*/ 0 w 5578140"/>
              <a:gd name="connsiteY3" fmla="*/ 3609674 h 3622553"/>
              <a:gd name="connsiteX4" fmla="*/ 55808 w 5578140"/>
              <a:gd name="connsiteY4" fmla="*/ 0 h 3622553"/>
              <a:gd name="connsiteX0" fmla="*/ 55808 w 5578140"/>
              <a:gd name="connsiteY0" fmla="*/ 0 h 3631139"/>
              <a:gd name="connsiteX1" fmla="*/ 5578140 w 5578140"/>
              <a:gd name="connsiteY1" fmla="*/ 0 h 3631139"/>
              <a:gd name="connsiteX2" fmla="*/ 5393543 w 5578140"/>
              <a:gd name="connsiteY2" fmla="*/ 3631139 h 3631139"/>
              <a:gd name="connsiteX3" fmla="*/ 0 w 5578140"/>
              <a:gd name="connsiteY3" fmla="*/ 3609674 h 3631139"/>
              <a:gd name="connsiteX4" fmla="*/ 55808 w 5578140"/>
              <a:gd name="connsiteY4" fmla="*/ 0 h 3631139"/>
              <a:gd name="connsiteX0" fmla="*/ 55808 w 5599605"/>
              <a:gd name="connsiteY0" fmla="*/ 0 h 3609674"/>
              <a:gd name="connsiteX1" fmla="*/ 5578140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453644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14166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141667 w 5599605"/>
              <a:gd name="connsiteY4" fmla="*/ 0 h 3609674"/>
              <a:gd name="connsiteX0" fmla="*/ 6868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68687 w 5599605"/>
              <a:gd name="connsiteY4" fmla="*/ 0 h 3609674"/>
              <a:gd name="connsiteX0" fmla="*/ 68687 w 5648952"/>
              <a:gd name="connsiteY0" fmla="*/ 0 h 3609674"/>
              <a:gd name="connsiteX1" fmla="*/ 5648952 w 5648952"/>
              <a:gd name="connsiteY1" fmla="*/ 4572 h 3609674"/>
              <a:gd name="connsiteX2" fmla="*/ 5599605 w 5648952"/>
              <a:gd name="connsiteY2" fmla="*/ 3601088 h 3609674"/>
              <a:gd name="connsiteX3" fmla="*/ 0 w 5648952"/>
              <a:gd name="connsiteY3" fmla="*/ 3609674 h 3609674"/>
              <a:gd name="connsiteX4" fmla="*/ 68687 w 5648952"/>
              <a:gd name="connsiteY4" fmla="*/ 0 h 3609674"/>
              <a:gd name="connsiteX0" fmla="*/ 68687 w 5654469"/>
              <a:gd name="connsiteY0" fmla="*/ 0 h 3609674"/>
              <a:gd name="connsiteX1" fmla="*/ 5648952 w 5654469"/>
              <a:gd name="connsiteY1" fmla="*/ 4572 h 3609674"/>
              <a:gd name="connsiteX2" fmla="*/ 5654469 w 5654469"/>
              <a:gd name="connsiteY2" fmla="*/ 3148460 h 3609674"/>
              <a:gd name="connsiteX3" fmla="*/ 0 w 5654469"/>
              <a:gd name="connsiteY3" fmla="*/ 3609674 h 3609674"/>
              <a:gd name="connsiteX4" fmla="*/ 68687 w 5654469"/>
              <a:gd name="connsiteY4" fmla="*/ 0 h 3609674"/>
              <a:gd name="connsiteX0" fmla="*/ 0 w 5585782"/>
              <a:gd name="connsiteY0" fmla="*/ 0 h 3148460"/>
              <a:gd name="connsiteX1" fmla="*/ 5580265 w 5585782"/>
              <a:gd name="connsiteY1" fmla="*/ 4572 h 3148460"/>
              <a:gd name="connsiteX2" fmla="*/ 5585782 w 5585782"/>
              <a:gd name="connsiteY2" fmla="*/ 3148460 h 3148460"/>
              <a:gd name="connsiteX3" fmla="*/ 575965 w 5585782"/>
              <a:gd name="connsiteY3" fmla="*/ 2859866 h 3148460"/>
              <a:gd name="connsiteX4" fmla="*/ 0 w 5585782"/>
              <a:gd name="connsiteY4" fmla="*/ 0 h 3148460"/>
              <a:gd name="connsiteX0" fmla="*/ 0 w 5585782"/>
              <a:gd name="connsiteY0" fmla="*/ 0 h 3148460"/>
              <a:gd name="connsiteX1" fmla="*/ 5580265 w 5585782"/>
              <a:gd name="connsiteY1" fmla="*/ 4572 h 3148460"/>
              <a:gd name="connsiteX2" fmla="*/ 5585782 w 5585782"/>
              <a:gd name="connsiteY2" fmla="*/ 3148460 h 3148460"/>
              <a:gd name="connsiteX3" fmla="*/ 4465 w 5585782"/>
              <a:gd name="connsiteY3" fmla="*/ 3147902 h 3148460"/>
              <a:gd name="connsiteX4" fmla="*/ 0 w 5585782"/>
              <a:gd name="connsiteY4" fmla="*/ 0 h 3148460"/>
              <a:gd name="connsiteX0" fmla="*/ 155566 w 5581328"/>
              <a:gd name="connsiteY0" fmla="*/ 0 h 3153032"/>
              <a:gd name="connsiteX1" fmla="*/ 5575811 w 5581328"/>
              <a:gd name="connsiteY1" fmla="*/ 9144 h 3153032"/>
              <a:gd name="connsiteX2" fmla="*/ 5581328 w 5581328"/>
              <a:gd name="connsiteY2" fmla="*/ 3153032 h 3153032"/>
              <a:gd name="connsiteX3" fmla="*/ 11 w 5581328"/>
              <a:gd name="connsiteY3" fmla="*/ 3152474 h 3153032"/>
              <a:gd name="connsiteX4" fmla="*/ 155566 w 5581328"/>
              <a:gd name="connsiteY4" fmla="*/ 0 h 3153032"/>
              <a:gd name="connsiteX0" fmla="*/ 524 w 5581734"/>
              <a:gd name="connsiteY0" fmla="*/ 0 h 3153032"/>
              <a:gd name="connsiteX1" fmla="*/ 5576217 w 5581734"/>
              <a:gd name="connsiteY1" fmla="*/ 9144 h 3153032"/>
              <a:gd name="connsiteX2" fmla="*/ 5581734 w 5581734"/>
              <a:gd name="connsiteY2" fmla="*/ 3153032 h 3153032"/>
              <a:gd name="connsiteX3" fmla="*/ 417 w 5581734"/>
              <a:gd name="connsiteY3" fmla="*/ 3152474 h 3153032"/>
              <a:gd name="connsiteX4" fmla="*/ 524 w 5581734"/>
              <a:gd name="connsiteY4" fmla="*/ 0 h 3153032"/>
              <a:gd name="connsiteX0" fmla="*/ 524 w 5585361"/>
              <a:gd name="connsiteY0" fmla="*/ 4572 h 3157604"/>
              <a:gd name="connsiteX1" fmla="*/ 5585361 w 5585361"/>
              <a:gd name="connsiteY1" fmla="*/ 0 h 3157604"/>
              <a:gd name="connsiteX2" fmla="*/ 5581734 w 5585361"/>
              <a:gd name="connsiteY2" fmla="*/ 3157604 h 3157604"/>
              <a:gd name="connsiteX3" fmla="*/ 417 w 5585361"/>
              <a:gd name="connsiteY3" fmla="*/ 3157046 h 3157604"/>
              <a:gd name="connsiteX4" fmla="*/ 524 w 5585361"/>
              <a:gd name="connsiteY4" fmla="*/ 4572 h 315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361" h="3157604">
                <a:moveTo>
                  <a:pt x="524" y="4572"/>
                </a:moveTo>
                <a:lnTo>
                  <a:pt x="5585361" y="0"/>
                </a:lnTo>
                <a:lnTo>
                  <a:pt x="5581734" y="3157604"/>
                </a:lnTo>
                <a:lnTo>
                  <a:pt x="417" y="3157046"/>
                </a:lnTo>
                <a:cubicBezTo>
                  <a:pt x="-1071" y="2107745"/>
                  <a:pt x="2012" y="1053873"/>
                  <a:pt x="524" y="4572"/>
                </a:cubicBezTo>
                <a:close/>
              </a:path>
            </a:pathLst>
          </a:custGeom>
          <a:pattFill prst="pct5">
            <a:fgClr>
              <a:schemeClr val="bg1">
                <a:lumMod val="65000"/>
              </a:schemeClr>
            </a:fgClr>
            <a:bgClr>
              <a:schemeClr val="bg1"/>
            </a:bgClr>
          </a:pattFill>
        </p:spPr>
        <p:txBody>
          <a:bodyPr anchor="ctr">
            <a:normAutofit/>
          </a:bodyPr>
          <a:lstStyle>
            <a:lvl1pPr marL="0" indent="0" algn="ctr">
              <a:buNone/>
              <a:defRPr sz="3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3214116388"/>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5F44DE-FAB0-3C42-9278-9B0CAE7F1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1555" y="3959348"/>
            <a:ext cx="3494328" cy="2620746"/>
          </a:xfrm>
          <a:prstGeom prst="rect">
            <a:avLst/>
          </a:prstGeom>
        </p:spPr>
      </p:pic>
      <p:pic>
        <p:nvPicPr>
          <p:cNvPr id="5" name="Picture 4">
            <a:extLst>
              <a:ext uri="{FF2B5EF4-FFF2-40B4-BE49-F238E27FC236}">
                <a16:creationId xmlns:a16="http://schemas.microsoft.com/office/drawing/2014/main" id="{6E18074A-B838-4B4E-9FD9-3295E894BB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2711" y="879532"/>
            <a:ext cx="6308584" cy="3548579"/>
          </a:xfrm>
          <a:prstGeom prst="rect">
            <a:avLst/>
          </a:prstGeom>
        </p:spPr>
      </p:pic>
      <p:pic>
        <p:nvPicPr>
          <p:cNvPr id="6" name="Picture 5">
            <a:extLst>
              <a:ext uri="{FF2B5EF4-FFF2-40B4-BE49-F238E27FC236}">
                <a16:creationId xmlns:a16="http://schemas.microsoft.com/office/drawing/2014/main" id="{FFC0069A-0BEE-854E-84A7-CC9E7FF7EF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27116" y="1342125"/>
            <a:ext cx="3985530" cy="2245182"/>
          </a:xfrm>
          <a:prstGeom prst="rect">
            <a:avLst/>
          </a:prstGeom>
        </p:spPr>
      </p:pic>
      <p:pic>
        <p:nvPicPr>
          <p:cNvPr id="7" name="Picture 6">
            <a:extLst>
              <a:ext uri="{FF2B5EF4-FFF2-40B4-BE49-F238E27FC236}">
                <a16:creationId xmlns:a16="http://schemas.microsoft.com/office/drawing/2014/main" id="{47C735D6-B744-3C45-BCED-EDDD88C4F1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46377" y="2947149"/>
            <a:ext cx="5074021" cy="3805516"/>
          </a:xfrm>
          <a:prstGeom prst="rect">
            <a:avLst/>
          </a:prstGeom>
        </p:spPr>
      </p:pic>
      <p:sp>
        <p:nvSpPr>
          <p:cNvPr id="8" name="Title 1">
            <a:extLst>
              <a:ext uri="{FF2B5EF4-FFF2-40B4-BE49-F238E27FC236}">
                <a16:creationId xmlns:a16="http://schemas.microsoft.com/office/drawing/2014/main" id="{335B34A8-558F-F94C-B17D-292ED610D88C}"/>
              </a:ext>
            </a:extLst>
          </p:cNvPr>
          <p:cNvSpPr>
            <a:spLocks noGrp="1"/>
          </p:cNvSpPr>
          <p:nvPr>
            <p:ph type="title"/>
          </p:nvPr>
        </p:nvSpPr>
        <p:spPr>
          <a:xfrm>
            <a:off x="1790700" y="1042859"/>
            <a:ext cx="8610600" cy="495486"/>
          </a:xfrm>
          <a:prstGeom prst="rect">
            <a:avLst/>
          </a:prstGeom>
        </p:spPr>
        <p:txBody>
          <a:bodyPr>
            <a:normAutofit fontScale="90000"/>
          </a:bodyPr>
          <a:lstStyle>
            <a:lvl1pPr algn="ctr">
              <a:defRPr sz="2900">
                <a:latin typeface="+mn-lt"/>
              </a:defRPr>
            </a:lvl1pPr>
          </a:lstStyle>
          <a:p>
            <a:r>
              <a:rPr lang="en-US" dirty="0"/>
              <a:t>UI Kit Computer</a:t>
            </a:r>
          </a:p>
        </p:txBody>
      </p:sp>
      <p:sp>
        <p:nvSpPr>
          <p:cNvPr id="9" name="Picture Placeholder 2">
            <a:extLst>
              <a:ext uri="{FF2B5EF4-FFF2-40B4-BE49-F238E27FC236}">
                <a16:creationId xmlns:a16="http://schemas.microsoft.com/office/drawing/2014/main" id="{7ED11310-ACAD-E342-A63B-3E1F1CE16634}"/>
              </a:ext>
            </a:extLst>
          </p:cNvPr>
          <p:cNvSpPr>
            <a:spLocks noGrp="1"/>
          </p:cNvSpPr>
          <p:nvPr>
            <p:ph type="pic" sz="quarter" idx="12" hasCustomPrompt="1"/>
          </p:nvPr>
        </p:nvSpPr>
        <p:spPr>
          <a:xfrm>
            <a:off x="2200768" y="1688972"/>
            <a:ext cx="2896446" cy="1867028"/>
          </a:xfrm>
          <a:custGeom>
            <a:avLst/>
            <a:gdLst>
              <a:gd name="connsiteX0" fmla="*/ 0 w 5522332"/>
              <a:gd name="connsiteY0" fmla="*/ 0 h 3622553"/>
              <a:gd name="connsiteX1" fmla="*/ 5522332 w 5522332"/>
              <a:gd name="connsiteY1" fmla="*/ 0 h 3622553"/>
              <a:gd name="connsiteX2" fmla="*/ 5522332 w 5522332"/>
              <a:gd name="connsiteY2" fmla="*/ 3622553 h 3622553"/>
              <a:gd name="connsiteX3" fmla="*/ 0 w 5522332"/>
              <a:gd name="connsiteY3" fmla="*/ 3622553 h 3622553"/>
              <a:gd name="connsiteX4" fmla="*/ 0 w 5522332"/>
              <a:gd name="connsiteY4" fmla="*/ 0 h 3622553"/>
              <a:gd name="connsiteX0" fmla="*/ 55808 w 5578140"/>
              <a:gd name="connsiteY0" fmla="*/ 0 h 3622553"/>
              <a:gd name="connsiteX1" fmla="*/ 5578140 w 5578140"/>
              <a:gd name="connsiteY1" fmla="*/ 0 h 3622553"/>
              <a:gd name="connsiteX2" fmla="*/ 5578140 w 5578140"/>
              <a:gd name="connsiteY2" fmla="*/ 3622553 h 3622553"/>
              <a:gd name="connsiteX3" fmla="*/ 0 w 5578140"/>
              <a:gd name="connsiteY3" fmla="*/ 3609674 h 3622553"/>
              <a:gd name="connsiteX4" fmla="*/ 55808 w 5578140"/>
              <a:gd name="connsiteY4" fmla="*/ 0 h 3622553"/>
              <a:gd name="connsiteX0" fmla="*/ 55808 w 5578140"/>
              <a:gd name="connsiteY0" fmla="*/ 0 h 3631139"/>
              <a:gd name="connsiteX1" fmla="*/ 5578140 w 5578140"/>
              <a:gd name="connsiteY1" fmla="*/ 0 h 3631139"/>
              <a:gd name="connsiteX2" fmla="*/ 5393543 w 5578140"/>
              <a:gd name="connsiteY2" fmla="*/ 3631139 h 3631139"/>
              <a:gd name="connsiteX3" fmla="*/ 0 w 5578140"/>
              <a:gd name="connsiteY3" fmla="*/ 3609674 h 3631139"/>
              <a:gd name="connsiteX4" fmla="*/ 55808 w 5578140"/>
              <a:gd name="connsiteY4" fmla="*/ 0 h 3631139"/>
              <a:gd name="connsiteX0" fmla="*/ 55808 w 5599605"/>
              <a:gd name="connsiteY0" fmla="*/ 0 h 3609674"/>
              <a:gd name="connsiteX1" fmla="*/ 5578140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453644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14166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141667 w 5599605"/>
              <a:gd name="connsiteY4" fmla="*/ 0 h 3609674"/>
              <a:gd name="connsiteX0" fmla="*/ 6868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68687 w 5599605"/>
              <a:gd name="connsiteY4" fmla="*/ 0 h 3609674"/>
              <a:gd name="connsiteX0" fmla="*/ 68687 w 5648952"/>
              <a:gd name="connsiteY0" fmla="*/ 0 h 3609674"/>
              <a:gd name="connsiteX1" fmla="*/ 5648952 w 5648952"/>
              <a:gd name="connsiteY1" fmla="*/ 4572 h 3609674"/>
              <a:gd name="connsiteX2" fmla="*/ 5599605 w 5648952"/>
              <a:gd name="connsiteY2" fmla="*/ 3601088 h 3609674"/>
              <a:gd name="connsiteX3" fmla="*/ 0 w 5648952"/>
              <a:gd name="connsiteY3" fmla="*/ 3609674 h 3609674"/>
              <a:gd name="connsiteX4" fmla="*/ 68687 w 5648952"/>
              <a:gd name="connsiteY4" fmla="*/ 0 h 3609674"/>
              <a:gd name="connsiteX0" fmla="*/ 68687 w 5654469"/>
              <a:gd name="connsiteY0" fmla="*/ 0 h 3609674"/>
              <a:gd name="connsiteX1" fmla="*/ 5648952 w 5654469"/>
              <a:gd name="connsiteY1" fmla="*/ 4572 h 3609674"/>
              <a:gd name="connsiteX2" fmla="*/ 5654469 w 5654469"/>
              <a:gd name="connsiteY2" fmla="*/ 3148460 h 3609674"/>
              <a:gd name="connsiteX3" fmla="*/ 0 w 5654469"/>
              <a:gd name="connsiteY3" fmla="*/ 3609674 h 3609674"/>
              <a:gd name="connsiteX4" fmla="*/ 68687 w 5654469"/>
              <a:gd name="connsiteY4" fmla="*/ 0 h 3609674"/>
              <a:gd name="connsiteX0" fmla="*/ 0 w 5585782"/>
              <a:gd name="connsiteY0" fmla="*/ 0 h 3148460"/>
              <a:gd name="connsiteX1" fmla="*/ 5580265 w 5585782"/>
              <a:gd name="connsiteY1" fmla="*/ 4572 h 3148460"/>
              <a:gd name="connsiteX2" fmla="*/ 5585782 w 5585782"/>
              <a:gd name="connsiteY2" fmla="*/ 3148460 h 3148460"/>
              <a:gd name="connsiteX3" fmla="*/ 575965 w 5585782"/>
              <a:gd name="connsiteY3" fmla="*/ 2859866 h 3148460"/>
              <a:gd name="connsiteX4" fmla="*/ 0 w 5585782"/>
              <a:gd name="connsiteY4" fmla="*/ 0 h 3148460"/>
              <a:gd name="connsiteX0" fmla="*/ 0 w 5585782"/>
              <a:gd name="connsiteY0" fmla="*/ 0 h 3148460"/>
              <a:gd name="connsiteX1" fmla="*/ 5580265 w 5585782"/>
              <a:gd name="connsiteY1" fmla="*/ 4572 h 3148460"/>
              <a:gd name="connsiteX2" fmla="*/ 5585782 w 5585782"/>
              <a:gd name="connsiteY2" fmla="*/ 3148460 h 3148460"/>
              <a:gd name="connsiteX3" fmla="*/ 4465 w 5585782"/>
              <a:gd name="connsiteY3" fmla="*/ 3147902 h 3148460"/>
              <a:gd name="connsiteX4" fmla="*/ 0 w 5585782"/>
              <a:gd name="connsiteY4" fmla="*/ 0 h 3148460"/>
              <a:gd name="connsiteX0" fmla="*/ 155566 w 5581328"/>
              <a:gd name="connsiteY0" fmla="*/ 0 h 3153032"/>
              <a:gd name="connsiteX1" fmla="*/ 5575811 w 5581328"/>
              <a:gd name="connsiteY1" fmla="*/ 9144 h 3153032"/>
              <a:gd name="connsiteX2" fmla="*/ 5581328 w 5581328"/>
              <a:gd name="connsiteY2" fmla="*/ 3153032 h 3153032"/>
              <a:gd name="connsiteX3" fmla="*/ 11 w 5581328"/>
              <a:gd name="connsiteY3" fmla="*/ 3152474 h 3153032"/>
              <a:gd name="connsiteX4" fmla="*/ 155566 w 5581328"/>
              <a:gd name="connsiteY4" fmla="*/ 0 h 3153032"/>
              <a:gd name="connsiteX0" fmla="*/ 524 w 5581734"/>
              <a:gd name="connsiteY0" fmla="*/ 0 h 3153032"/>
              <a:gd name="connsiteX1" fmla="*/ 5576217 w 5581734"/>
              <a:gd name="connsiteY1" fmla="*/ 9144 h 3153032"/>
              <a:gd name="connsiteX2" fmla="*/ 5581734 w 5581734"/>
              <a:gd name="connsiteY2" fmla="*/ 3153032 h 3153032"/>
              <a:gd name="connsiteX3" fmla="*/ 417 w 5581734"/>
              <a:gd name="connsiteY3" fmla="*/ 3152474 h 3153032"/>
              <a:gd name="connsiteX4" fmla="*/ 524 w 5581734"/>
              <a:gd name="connsiteY4" fmla="*/ 0 h 3153032"/>
              <a:gd name="connsiteX0" fmla="*/ 524 w 5585361"/>
              <a:gd name="connsiteY0" fmla="*/ 4572 h 3157604"/>
              <a:gd name="connsiteX1" fmla="*/ 5585361 w 5585361"/>
              <a:gd name="connsiteY1" fmla="*/ 0 h 3157604"/>
              <a:gd name="connsiteX2" fmla="*/ 5581734 w 5585361"/>
              <a:gd name="connsiteY2" fmla="*/ 3157604 h 3157604"/>
              <a:gd name="connsiteX3" fmla="*/ 417 w 5585361"/>
              <a:gd name="connsiteY3" fmla="*/ 3157046 h 3157604"/>
              <a:gd name="connsiteX4" fmla="*/ 524 w 5585361"/>
              <a:gd name="connsiteY4" fmla="*/ 4572 h 3157604"/>
              <a:gd name="connsiteX0" fmla="*/ 75442 w 5660279"/>
              <a:gd name="connsiteY0" fmla="*/ 4572 h 3157604"/>
              <a:gd name="connsiteX1" fmla="*/ 5660279 w 5660279"/>
              <a:gd name="connsiteY1" fmla="*/ 0 h 3157604"/>
              <a:gd name="connsiteX2" fmla="*/ 5656652 w 5660279"/>
              <a:gd name="connsiteY2" fmla="*/ 3157604 h 3157604"/>
              <a:gd name="connsiteX3" fmla="*/ 19 w 5660279"/>
              <a:gd name="connsiteY3" fmla="*/ 3157047 h 3157604"/>
              <a:gd name="connsiteX4" fmla="*/ 75442 w 5660279"/>
              <a:gd name="connsiteY4" fmla="*/ 4572 h 3157604"/>
              <a:gd name="connsiteX0" fmla="*/ 75422 w 5660259"/>
              <a:gd name="connsiteY0" fmla="*/ 4572 h 3157604"/>
              <a:gd name="connsiteX1" fmla="*/ 5660259 w 5660259"/>
              <a:gd name="connsiteY1" fmla="*/ 0 h 3157604"/>
              <a:gd name="connsiteX2" fmla="*/ 5656632 w 5660259"/>
              <a:gd name="connsiteY2" fmla="*/ 3157604 h 3157604"/>
              <a:gd name="connsiteX3" fmla="*/ -1 w 5660259"/>
              <a:gd name="connsiteY3" fmla="*/ 3157047 h 3157604"/>
              <a:gd name="connsiteX4" fmla="*/ 75422 w 5660259"/>
              <a:gd name="connsiteY4" fmla="*/ 4572 h 3157604"/>
              <a:gd name="connsiteX0" fmla="*/ 75424 w 5660261"/>
              <a:gd name="connsiteY0" fmla="*/ 4572 h 3157604"/>
              <a:gd name="connsiteX1" fmla="*/ 5660261 w 5660261"/>
              <a:gd name="connsiteY1" fmla="*/ 0 h 3157604"/>
              <a:gd name="connsiteX2" fmla="*/ 5656634 w 5660261"/>
              <a:gd name="connsiteY2" fmla="*/ 3157604 h 3157604"/>
              <a:gd name="connsiteX3" fmla="*/ 1 w 5660261"/>
              <a:gd name="connsiteY3" fmla="*/ 3157047 h 3157604"/>
              <a:gd name="connsiteX4" fmla="*/ 75424 w 5660261"/>
              <a:gd name="connsiteY4" fmla="*/ 4572 h 3157604"/>
              <a:gd name="connsiteX0" fmla="*/ 75422 w 5725671"/>
              <a:gd name="connsiteY0" fmla="*/ 4572 h 3162983"/>
              <a:gd name="connsiteX1" fmla="*/ 5660259 w 5725671"/>
              <a:gd name="connsiteY1" fmla="*/ 0 h 3162983"/>
              <a:gd name="connsiteX2" fmla="*/ 5725671 w 5725671"/>
              <a:gd name="connsiteY2" fmla="*/ 3162983 h 3162983"/>
              <a:gd name="connsiteX3" fmla="*/ -1 w 5725671"/>
              <a:gd name="connsiteY3" fmla="*/ 3157047 h 3162983"/>
              <a:gd name="connsiteX4" fmla="*/ 75422 w 5725671"/>
              <a:gd name="connsiteY4" fmla="*/ 4572 h 3162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671" h="3162983">
                <a:moveTo>
                  <a:pt x="75422" y="4572"/>
                </a:moveTo>
                <a:lnTo>
                  <a:pt x="5660259" y="0"/>
                </a:lnTo>
                <a:lnTo>
                  <a:pt x="5725671" y="3162983"/>
                </a:lnTo>
                <a:lnTo>
                  <a:pt x="-1" y="3157047"/>
                </a:lnTo>
                <a:cubicBezTo>
                  <a:pt x="17340" y="1914108"/>
                  <a:pt x="58080" y="1053872"/>
                  <a:pt x="75422" y="4572"/>
                </a:cubicBezTo>
                <a:close/>
              </a:path>
            </a:pathLst>
          </a:custGeom>
          <a:pattFill prst="pct5">
            <a:fgClr>
              <a:schemeClr val="bg1">
                <a:lumMod val="65000"/>
              </a:schemeClr>
            </a:fgClr>
            <a:bgClr>
              <a:schemeClr val="bg1"/>
            </a:bgClr>
          </a:pattFill>
        </p:spPr>
        <p:txBody>
          <a:bodyPr anchor="ctr">
            <a:normAutofit/>
          </a:bodyPr>
          <a:lstStyle>
            <a:lvl1pPr marL="0" indent="0" algn="ctr">
              <a:buNone/>
              <a:defRPr sz="1800" b="0" i="0">
                <a:latin typeface="Source Sans Pro" charset="0"/>
                <a:ea typeface="Source Sans Pro" charset="0"/>
                <a:cs typeface="Source Sans Pro" charset="0"/>
              </a:defRPr>
            </a:lvl1pPr>
          </a:lstStyle>
          <a:p>
            <a:r>
              <a:rPr lang="en-US" dirty="0"/>
              <a:t>Drag &amp; Drop Image</a:t>
            </a:r>
          </a:p>
        </p:txBody>
      </p:sp>
      <p:sp>
        <p:nvSpPr>
          <p:cNvPr id="10" name="Picture Placeholder 2">
            <a:extLst>
              <a:ext uri="{FF2B5EF4-FFF2-40B4-BE49-F238E27FC236}">
                <a16:creationId xmlns:a16="http://schemas.microsoft.com/office/drawing/2014/main" id="{97E2C8CD-2070-AE46-9A5B-A418639E22DD}"/>
              </a:ext>
            </a:extLst>
          </p:cNvPr>
          <p:cNvSpPr>
            <a:spLocks noGrp="1"/>
          </p:cNvSpPr>
          <p:nvPr>
            <p:ph type="pic" sz="quarter" idx="13" hasCustomPrompt="1"/>
          </p:nvPr>
        </p:nvSpPr>
        <p:spPr>
          <a:xfrm>
            <a:off x="7459309" y="1892300"/>
            <a:ext cx="1960916" cy="1282700"/>
          </a:xfrm>
          <a:custGeom>
            <a:avLst/>
            <a:gdLst>
              <a:gd name="connsiteX0" fmla="*/ 0 w 5522332"/>
              <a:gd name="connsiteY0" fmla="*/ 0 h 3622553"/>
              <a:gd name="connsiteX1" fmla="*/ 5522332 w 5522332"/>
              <a:gd name="connsiteY1" fmla="*/ 0 h 3622553"/>
              <a:gd name="connsiteX2" fmla="*/ 5522332 w 5522332"/>
              <a:gd name="connsiteY2" fmla="*/ 3622553 h 3622553"/>
              <a:gd name="connsiteX3" fmla="*/ 0 w 5522332"/>
              <a:gd name="connsiteY3" fmla="*/ 3622553 h 3622553"/>
              <a:gd name="connsiteX4" fmla="*/ 0 w 5522332"/>
              <a:gd name="connsiteY4" fmla="*/ 0 h 3622553"/>
              <a:gd name="connsiteX0" fmla="*/ 55808 w 5578140"/>
              <a:gd name="connsiteY0" fmla="*/ 0 h 3622553"/>
              <a:gd name="connsiteX1" fmla="*/ 5578140 w 5578140"/>
              <a:gd name="connsiteY1" fmla="*/ 0 h 3622553"/>
              <a:gd name="connsiteX2" fmla="*/ 5578140 w 5578140"/>
              <a:gd name="connsiteY2" fmla="*/ 3622553 h 3622553"/>
              <a:gd name="connsiteX3" fmla="*/ 0 w 5578140"/>
              <a:gd name="connsiteY3" fmla="*/ 3609674 h 3622553"/>
              <a:gd name="connsiteX4" fmla="*/ 55808 w 5578140"/>
              <a:gd name="connsiteY4" fmla="*/ 0 h 3622553"/>
              <a:gd name="connsiteX0" fmla="*/ 55808 w 5578140"/>
              <a:gd name="connsiteY0" fmla="*/ 0 h 3631139"/>
              <a:gd name="connsiteX1" fmla="*/ 5578140 w 5578140"/>
              <a:gd name="connsiteY1" fmla="*/ 0 h 3631139"/>
              <a:gd name="connsiteX2" fmla="*/ 5393543 w 5578140"/>
              <a:gd name="connsiteY2" fmla="*/ 3631139 h 3631139"/>
              <a:gd name="connsiteX3" fmla="*/ 0 w 5578140"/>
              <a:gd name="connsiteY3" fmla="*/ 3609674 h 3631139"/>
              <a:gd name="connsiteX4" fmla="*/ 55808 w 5578140"/>
              <a:gd name="connsiteY4" fmla="*/ 0 h 3631139"/>
              <a:gd name="connsiteX0" fmla="*/ 55808 w 5599605"/>
              <a:gd name="connsiteY0" fmla="*/ 0 h 3609674"/>
              <a:gd name="connsiteX1" fmla="*/ 5578140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453644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14166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141667 w 5599605"/>
              <a:gd name="connsiteY4" fmla="*/ 0 h 3609674"/>
              <a:gd name="connsiteX0" fmla="*/ 6868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68687 w 5599605"/>
              <a:gd name="connsiteY4" fmla="*/ 0 h 3609674"/>
              <a:gd name="connsiteX0" fmla="*/ 68687 w 5648952"/>
              <a:gd name="connsiteY0" fmla="*/ 0 h 3609674"/>
              <a:gd name="connsiteX1" fmla="*/ 5648952 w 5648952"/>
              <a:gd name="connsiteY1" fmla="*/ 4572 h 3609674"/>
              <a:gd name="connsiteX2" fmla="*/ 5599605 w 5648952"/>
              <a:gd name="connsiteY2" fmla="*/ 3601088 h 3609674"/>
              <a:gd name="connsiteX3" fmla="*/ 0 w 5648952"/>
              <a:gd name="connsiteY3" fmla="*/ 3609674 h 3609674"/>
              <a:gd name="connsiteX4" fmla="*/ 68687 w 5648952"/>
              <a:gd name="connsiteY4" fmla="*/ 0 h 3609674"/>
              <a:gd name="connsiteX0" fmla="*/ 68687 w 5654469"/>
              <a:gd name="connsiteY0" fmla="*/ 0 h 3609674"/>
              <a:gd name="connsiteX1" fmla="*/ 5648952 w 5654469"/>
              <a:gd name="connsiteY1" fmla="*/ 4572 h 3609674"/>
              <a:gd name="connsiteX2" fmla="*/ 5654469 w 5654469"/>
              <a:gd name="connsiteY2" fmla="*/ 3148460 h 3609674"/>
              <a:gd name="connsiteX3" fmla="*/ 0 w 5654469"/>
              <a:gd name="connsiteY3" fmla="*/ 3609674 h 3609674"/>
              <a:gd name="connsiteX4" fmla="*/ 68687 w 5654469"/>
              <a:gd name="connsiteY4" fmla="*/ 0 h 3609674"/>
              <a:gd name="connsiteX0" fmla="*/ 0 w 5585782"/>
              <a:gd name="connsiteY0" fmla="*/ 0 h 3148460"/>
              <a:gd name="connsiteX1" fmla="*/ 5580265 w 5585782"/>
              <a:gd name="connsiteY1" fmla="*/ 4572 h 3148460"/>
              <a:gd name="connsiteX2" fmla="*/ 5585782 w 5585782"/>
              <a:gd name="connsiteY2" fmla="*/ 3148460 h 3148460"/>
              <a:gd name="connsiteX3" fmla="*/ 575965 w 5585782"/>
              <a:gd name="connsiteY3" fmla="*/ 2859866 h 3148460"/>
              <a:gd name="connsiteX4" fmla="*/ 0 w 5585782"/>
              <a:gd name="connsiteY4" fmla="*/ 0 h 3148460"/>
              <a:gd name="connsiteX0" fmla="*/ 0 w 5585782"/>
              <a:gd name="connsiteY0" fmla="*/ 0 h 3148460"/>
              <a:gd name="connsiteX1" fmla="*/ 5580265 w 5585782"/>
              <a:gd name="connsiteY1" fmla="*/ 4572 h 3148460"/>
              <a:gd name="connsiteX2" fmla="*/ 5585782 w 5585782"/>
              <a:gd name="connsiteY2" fmla="*/ 3148460 h 3148460"/>
              <a:gd name="connsiteX3" fmla="*/ 4465 w 5585782"/>
              <a:gd name="connsiteY3" fmla="*/ 3147902 h 3148460"/>
              <a:gd name="connsiteX4" fmla="*/ 0 w 5585782"/>
              <a:gd name="connsiteY4" fmla="*/ 0 h 3148460"/>
              <a:gd name="connsiteX0" fmla="*/ 155566 w 5581328"/>
              <a:gd name="connsiteY0" fmla="*/ 0 h 3153032"/>
              <a:gd name="connsiteX1" fmla="*/ 5575811 w 5581328"/>
              <a:gd name="connsiteY1" fmla="*/ 9144 h 3153032"/>
              <a:gd name="connsiteX2" fmla="*/ 5581328 w 5581328"/>
              <a:gd name="connsiteY2" fmla="*/ 3153032 h 3153032"/>
              <a:gd name="connsiteX3" fmla="*/ 11 w 5581328"/>
              <a:gd name="connsiteY3" fmla="*/ 3152474 h 3153032"/>
              <a:gd name="connsiteX4" fmla="*/ 155566 w 5581328"/>
              <a:gd name="connsiteY4" fmla="*/ 0 h 3153032"/>
              <a:gd name="connsiteX0" fmla="*/ 524 w 5581734"/>
              <a:gd name="connsiteY0" fmla="*/ 0 h 3153032"/>
              <a:gd name="connsiteX1" fmla="*/ 5576217 w 5581734"/>
              <a:gd name="connsiteY1" fmla="*/ 9144 h 3153032"/>
              <a:gd name="connsiteX2" fmla="*/ 5581734 w 5581734"/>
              <a:gd name="connsiteY2" fmla="*/ 3153032 h 3153032"/>
              <a:gd name="connsiteX3" fmla="*/ 417 w 5581734"/>
              <a:gd name="connsiteY3" fmla="*/ 3152474 h 3153032"/>
              <a:gd name="connsiteX4" fmla="*/ 524 w 5581734"/>
              <a:gd name="connsiteY4" fmla="*/ 0 h 3153032"/>
              <a:gd name="connsiteX0" fmla="*/ 524 w 5585361"/>
              <a:gd name="connsiteY0" fmla="*/ 4572 h 3157604"/>
              <a:gd name="connsiteX1" fmla="*/ 5585361 w 5585361"/>
              <a:gd name="connsiteY1" fmla="*/ 0 h 3157604"/>
              <a:gd name="connsiteX2" fmla="*/ 5581734 w 5585361"/>
              <a:gd name="connsiteY2" fmla="*/ 3157604 h 3157604"/>
              <a:gd name="connsiteX3" fmla="*/ 417 w 5585361"/>
              <a:gd name="connsiteY3" fmla="*/ 3157046 h 3157604"/>
              <a:gd name="connsiteX4" fmla="*/ 524 w 5585361"/>
              <a:gd name="connsiteY4" fmla="*/ 4572 h 315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361" h="3157604">
                <a:moveTo>
                  <a:pt x="524" y="4572"/>
                </a:moveTo>
                <a:lnTo>
                  <a:pt x="5585361" y="0"/>
                </a:lnTo>
                <a:lnTo>
                  <a:pt x="5581734" y="3157604"/>
                </a:lnTo>
                <a:lnTo>
                  <a:pt x="417" y="3157046"/>
                </a:lnTo>
                <a:cubicBezTo>
                  <a:pt x="-1071" y="2107745"/>
                  <a:pt x="2012" y="1053873"/>
                  <a:pt x="524" y="4572"/>
                </a:cubicBezTo>
                <a:close/>
              </a:path>
            </a:pathLst>
          </a:custGeom>
          <a:pattFill prst="pct5">
            <a:fgClr>
              <a:schemeClr val="bg1">
                <a:lumMod val="65000"/>
              </a:schemeClr>
            </a:fgClr>
            <a:bgClr>
              <a:schemeClr val="bg1"/>
            </a:bgClr>
          </a:pattFill>
        </p:spPr>
        <p:txBody>
          <a:bodyPr anchor="ctr">
            <a:norm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
        <p:nvSpPr>
          <p:cNvPr id="11" name="Picture Placeholder 2">
            <a:extLst>
              <a:ext uri="{FF2B5EF4-FFF2-40B4-BE49-F238E27FC236}">
                <a16:creationId xmlns:a16="http://schemas.microsoft.com/office/drawing/2014/main" id="{ED054CFC-F983-3E4A-A58B-5447B91CFF2D}"/>
              </a:ext>
            </a:extLst>
          </p:cNvPr>
          <p:cNvSpPr>
            <a:spLocks noGrp="1"/>
          </p:cNvSpPr>
          <p:nvPr>
            <p:ph type="pic" sz="quarter" idx="14" hasCustomPrompt="1"/>
          </p:nvPr>
        </p:nvSpPr>
        <p:spPr>
          <a:xfrm>
            <a:off x="6775451" y="3743325"/>
            <a:ext cx="3000374" cy="1939925"/>
          </a:xfrm>
          <a:custGeom>
            <a:avLst/>
            <a:gdLst>
              <a:gd name="connsiteX0" fmla="*/ 0 w 5522332"/>
              <a:gd name="connsiteY0" fmla="*/ 0 h 3622553"/>
              <a:gd name="connsiteX1" fmla="*/ 5522332 w 5522332"/>
              <a:gd name="connsiteY1" fmla="*/ 0 h 3622553"/>
              <a:gd name="connsiteX2" fmla="*/ 5522332 w 5522332"/>
              <a:gd name="connsiteY2" fmla="*/ 3622553 h 3622553"/>
              <a:gd name="connsiteX3" fmla="*/ 0 w 5522332"/>
              <a:gd name="connsiteY3" fmla="*/ 3622553 h 3622553"/>
              <a:gd name="connsiteX4" fmla="*/ 0 w 5522332"/>
              <a:gd name="connsiteY4" fmla="*/ 0 h 3622553"/>
              <a:gd name="connsiteX0" fmla="*/ 55808 w 5578140"/>
              <a:gd name="connsiteY0" fmla="*/ 0 h 3622553"/>
              <a:gd name="connsiteX1" fmla="*/ 5578140 w 5578140"/>
              <a:gd name="connsiteY1" fmla="*/ 0 h 3622553"/>
              <a:gd name="connsiteX2" fmla="*/ 5578140 w 5578140"/>
              <a:gd name="connsiteY2" fmla="*/ 3622553 h 3622553"/>
              <a:gd name="connsiteX3" fmla="*/ 0 w 5578140"/>
              <a:gd name="connsiteY3" fmla="*/ 3609674 h 3622553"/>
              <a:gd name="connsiteX4" fmla="*/ 55808 w 5578140"/>
              <a:gd name="connsiteY4" fmla="*/ 0 h 3622553"/>
              <a:gd name="connsiteX0" fmla="*/ 55808 w 5578140"/>
              <a:gd name="connsiteY0" fmla="*/ 0 h 3631139"/>
              <a:gd name="connsiteX1" fmla="*/ 5578140 w 5578140"/>
              <a:gd name="connsiteY1" fmla="*/ 0 h 3631139"/>
              <a:gd name="connsiteX2" fmla="*/ 5393543 w 5578140"/>
              <a:gd name="connsiteY2" fmla="*/ 3631139 h 3631139"/>
              <a:gd name="connsiteX3" fmla="*/ 0 w 5578140"/>
              <a:gd name="connsiteY3" fmla="*/ 3609674 h 3631139"/>
              <a:gd name="connsiteX4" fmla="*/ 55808 w 5578140"/>
              <a:gd name="connsiteY4" fmla="*/ 0 h 3631139"/>
              <a:gd name="connsiteX0" fmla="*/ 55808 w 5599605"/>
              <a:gd name="connsiteY0" fmla="*/ 0 h 3609674"/>
              <a:gd name="connsiteX1" fmla="*/ 5578140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453644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14166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141667 w 5599605"/>
              <a:gd name="connsiteY4" fmla="*/ 0 h 3609674"/>
              <a:gd name="connsiteX0" fmla="*/ 6868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68687 w 5599605"/>
              <a:gd name="connsiteY4" fmla="*/ 0 h 3609674"/>
              <a:gd name="connsiteX0" fmla="*/ 68687 w 5648952"/>
              <a:gd name="connsiteY0" fmla="*/ 0 h 3609674"/>
              <a:gd name="connsiteX1" fmla="*/ 5648952 w 5648952"/>
              <a:gd name="connsiteY1" fmla="*/ 4572 h 3609674"/>
              <a:gd name="connsiteX2" fmla="*/ 5599605 w 5648952"/>
              <a:gd name="connsiteY2" fmla="*/ 3601088 h 3609674"/>
              <a:gd name="connsiteX3" fmla="*/ 0 w 5648952"/>
              <a:gd name="connsiteY3" fmla="*/ 3609674 h 3609674"/>
              <a:gd name="connsiteX4" fmla="*/ 68687 w 5648952"/>
              <a:gd name="connsiteY4" fmla="*/ 0 h 3609674"/>
              <a:gd name="connsiteX0" fmla="*/ 68687 w 5654469"/>
              <a:gd name="connsiteY0" fmla="*/ 0 h 3609674"/>
              <a:gd name="connsiteX1" fmla="*/ 5648952 w 5654469"/>
              <a:gd name="connsiteY1" fmla="*/ 4572 h 3609674"/>
              <a:gd name="connsiteX2" fmla="*/ 5654469 w 5654469"/>
              <a:gd name="connsiteY2" fmla="*/ 3148460 h 3609674"/>
              <a:gd name="connsiteX3" fmla="*/ 0 w 5654469"/>
              <a:gd name="connsiteY3" fmla="*/ 3609674 h 3609674"/>
              <a:gd name="connsiteX4" fmla="*/ 68687 w 5654469"/>
              <a:gd name="connsiteY4" fmla="*/ 0 h 3609674"/>
              <a:gd name="connsiteX0" fmla="*/ 0 w 5585782"/>
              <a:gd name="connsiteY0" fmla="*/ 0 h 3148460"/>
              <a:gd name="connsiteX1" fmla="*/ 5580265 w 5585782"/>
              <a:gd name="connsiteY1" fmla="*/ 4572 h 3148460"/>
              <a:gd name="connsiteX2" fmla="*/ 5585782 w 5585782"/>
              <a:gd name="connsiteY2" fmla="*/ 3148460 h 3148460"/>
              <a:gd name="connsiteX3" fmla="*/ 575965 w 5585782"/>
              <a:gd name="connsiteY3" fmla="*/ 2859866 h 3148460"/>
              <a:gd name="connsiteX4" fmla="*/ 0 w 5585782"/>
              <a:gd name="connsiteY4" fmla="*/ 0 h 3148460"/>
              <a:gd name="connsiteX0" fmla="*/ 0 w 5585782"/>
              <a:gd name="connsiteY0" fmla="*/ 0 h 3148460"/>
              <a:gd name="connsiteX1" fmla="*/ 5580265 w 5585782"/>
              <a:gd name="connsiteY1" fmla="*/ 4572 h 3148460"/>
              <a:gd name="connsiteX2" fmla="*/ 5585782 w 5585782"/>
              <a:gd name="connsiteY2" fmla="*/ 3148460 h 3148460"/>
              <a:gd name="connsiteX3" fmla="*/ 4465 w 5585782"/>
              <a:gd name="connsiteY3" fmla="*/ 3147902 h 3148460"/>
              <a:gd name="connsiteX4" fmla="*/ 0 w 5585782"/>
              <a:gd name="connsiteY4" fmla="*/ 0 h 3148460"/>
              <a:gd name="connsiteX0" fmla="*/ 155566 w 5581328"/>
              <a:gd name="connsiteY0" fmla="*/ 0 h 3153032"/>
              <a:gd name="connsiteX1" fmla="*/ 5575811 w 5581328"/>
              <a:gd name="connsiteY1" fmla="*/ 9144 h 3153032"/>
              <a:gd name="connsiteX2" fmla="*/ 5581328 w 5581328"/>
              <a:gd name="connsiteY2" fmla="*/ 3153032 h 3153032"/>
              <a:gd name="connsiteX3" fmla="*/ 11 w 5581328"/>
              <a:gd name="connsiteY3" fmla="*/ 3152474 h 3153032"/>
              <a:gd name="connsiteX4" fmla="*/ 155566 w 5581328"/>
              <a:gd name="connsiteY4" fmla="*/ 0 h 3153032"/>
              <a:gd name="connsiteX0" fmla="*/ 524 w 5581734"/>
              <a:gd name="connsiteY0" fmla="*/ 0 h 3153032"/>
              <a:gd name="connsiteX1" fmla="*/ 5576217 w 5581734"/>
              <a:gd name="connsiteY1" fmla="*/ 9144 h 3153032"/>
              <a:gd name="connsiteX2" fmla="*/ 5581734 w 5581734"/>
              <a:gd name="connsiteY2" fmla="*/ 3153032 h 3153032"/>
              <a:gd name="connsiteX3" fmla="*/ 417 w 5581734"/>
              <a:gd name="connsiteY3" fmla="*/ 3152474 h 3153032"/>
              <a:gd name="connsiteX4" fmla="*/ 524 w 5581734"/>
              <a:gd name="connsiteY4" fmla="*/ 0 h 3153032"/>
              <a:gd name="connsiteX0" fmla="*/ 524 w 5585361"/>
              <a:gd name="connsiteY0" fmla="*/ 4572 h 3157604"/>
              <a:gd name="connsiteX1" fmla="*/ 5585361 w 5585361"/>
              <a:gd name="connsiteY1" fmla="*/ 0 h 3157604"/>
              <a:gd name="connsiteX2" fmla="*/ 5581734 w 5585361"/>
              <a:gd name="connsiteY2" fmla="*/ 3157604 h 3157604"/>
              <a:gd name="connsiteX3" fmla="*/ 417 w 5585361"/>
              <a:gd name="connsiteY3" fmla="*/ 3157046 h 3157604"/>
              <a:gd name="connsiteX4" fmla="*/ 524 w 5585361"/>
              <a:gd name="connsiteY4" fmla="*/ 4572 h 315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361" h="3157604">
                <a:moveTo>
                  <a:pt x="524" y="4572"/>
                </a:moveTo>
                <a:lnTo>
                  <a:pt x="5585361" y="0"/>
                </a:lnTo>
                <a:lnTo>
                  <a:pt x="5581734" y="3157604"/>
                </a:lnTo>
                <a:lnTo>
                  <a:pt x="417" y="3157046"/>
                </a:lnTo>
                <a:cubicBezTo>
                  <a:pt x="-1071" y="2107745"/>
                  <a:pt x="2012" y="1053873"/>
                  <a:pt x="524" y="4572"/>
                </a:cubicBezTo>
                <a:close/>
              </a:path>
            </a:pathLst>
          </a:custGeom>
          <a:pattFill prst="pct5">
            <a:fgClr>
              <a:schemeClr val="bg1">
                <a:lumMod val="65000"/>
              </a:schemeClr>
            </a:fgClr>
            <a:bgClr>
              <a:schemeClr val="bg1"/>
            </a:bgClr>
          </a:pattFill>
        </p:spPr>
        <p:txBody>
          <a:bodyPr anchor="ctr">
            <a:normAutofit/>
          </a:bodyPr>
          <a:lstStyle>
            <a:lvl1pPr marL="0" indent="0" algn="ctr">
              <a:buNone/>
              <a:defRPr sz="1800" b="0" i="0">
                <a:latin typeface="Source Sans Pro" charset="0"/>
                <a:ea typeface="Source Sans Pro" charset="0"/>
                <a:cs typeface="Source Sans Pro" charset="0"/>
              </a:defRPr>
            </a:lvl1pPr>
          </a:lstStyle>
          <a:p>
            <a:r>
              <a:rPr lang="en-US" dirty="0"/>
              <a:t>Drag &amp; Drop Image</a:t>
            </a:r>
          </a:p>
        </p:txBody>
      </p:sp>
      <p:sp>
        <p:nvSpPr>
          <p:cNvPr id="12" name="Picture Placeholder 2">
            <a:extLst>
              <a:ext uri="{FF2B5EF4-FFF2-40B4-BE49-F238E27FC236}">
                <a16:creationId xmlns:a16="http://schemas.microsoft.com/office/drawing/2014/main" id="{12C53FB6-3521-0546-91F7-D54D5E42F230}"/>
              </a:ext>
            </a:extLst>
          </p:cNvPr>
          <p:cNvSpPr>
            <a:spLocks noGrp="1"/>
          </p:cNvSpPr>
          <p:nvPr>
            <p:ph type="pic" sz="quarter" idx="15" hasCustomPrompt="1"/>
          </p:nvPr>
        </p:nvSpPr>
        <p:spPr>
          <a:xfrm>
            <a:off x="2654977" y="4603750"/>
            <a:ext cx="2015448" cy="1298575"/>
          </a:xfrm>
          <a:custGeom>
            <a:avLst/>
            <a:gdLst>
              <a:gd name="connsiteX0" fmla="*/ 0 w 5522332"/>
              <a:gd name="connsiteY0" fmla="*/ 0 h 3622553"/>
              <a:gd name="connsiteX1" fmla="*/ 5522332 w 5522332"/>
              <a:gd name="connsiteY1" fmla="*/ 0 h 3622553"/>
              <a:gd name="connsiteX2" fmla="*/ 5522332 w 5522332"/>
              <a:gd name="connsiteY2" fmla="*/ 3622553 h 3622553"/>
              <a:gd name="connsiteX3" fmla="*/ 0 w 5522332"/>
              <a:gd name="connsiteY3" fmla="*/ 3622553 h 3622553"/>
              <a:gd name="connsiteX4" fmla="*/ 0 w 5522332"/>
              <a:gd name="connsiteY4" fmla="*/ 0 h 3622553"/>
              <a:gd name="connsiteX0" fmla="*/ 55808 w 5578140"/>
              <a:gd name="connsiteY0" fmla="*/ 0 h 3622553"/>
              <a:gd name="connsiteX1" fmla="*/ 5578140 w 5578140"/>
              <a:gd name="connsiteY1" fmla="*/ 0 h 3622553"/>
              <a:gd name="connsiteX2" fmla="*/ 5578140 w 5578140"/>
              <a:gd name="connsiteY2" fmla="*/ 3622553 h 3622553"/>
              <a:gd name="connsiteX3" fmla="*/ 0 w 5578140"/>
              <a:gd name="connsiteY3" fmla="*/ 3609674 h 3622553"/>
              <a:gd name="connsiteX4" fmla="*/ 55808 w 5578140"/>
              <a:gd name="connsiteY4" fmla="*/ 0 h 3622553"/>
              <a:gd name="connsiteX0" fmla="*/ 55808 w 5578140"/>
              <a:gd name="connsiteY0" fmla="*/ 0 h 3631139"/>
              <a:gd name="connsiteX1" fmla="*/ 5578140 w 5578140"/>
              <a:gd name="connsiteY1" fmla="*/ 0 h 3631139"/>
              <a:gd name="connsiteX2" fmla="*/ 5393543 w 5578140"/>
              <a:gd name="connsiteY2" fmla="*/ 3631139 h 3631139"/>
              <a:gd name="connsiteX3" fmla="*/ 0 w 5578140"/>
              <a:gd name="connsiteY3" fmla="*/ 3609674 h 3631139"/>
              <a:gd name="connsiteX4" fmla="*/ 55808 w 5578140"/>
              <a:gd name="connsiteY4" fmla="*/ 0 h 3631139"/>
              <a:gd name="connsiteX0" fmla="*/ 55808 w 5599605"/>
              <a:gd name="connsiteY0" fmla="*/ 0 h 3609674"/>
              <a:gd name="connsiteX1" fmla="*/ 5578140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453644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55808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55808 w 5599605"/>
              <a:gd name="connsiteY4" fmla="*/ 0 h 3609674"/>
              <a:gd name="connsiteX0" fmla="*/ 14166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141667 w 5599605"/>
              <a:gd name="connsiteY4" fmla="*/ 0 h 3609674"/>
              <a:gd name="connsiteX0" fmla="*/ 68687 w 5599605"/>
              <a:gd name="connsiteY0" fmla="*/ 0 h 3609674"/>
              <a:gd name="connsiteX1" fmla="*/ 5543796 w 5599605"/>
              <a:gd name="connsiteY1" fmla="*/ 0 h 3609674"/>
              <a:gd name="connsiteX2" fmla="*/ 5599605 w 5599605"/>
              <a:gd name="connsiteY2" fmla="*/ 3601088 h 3609674"/>
              <a:gd name="connsiteX3" fmla="*/ 0 w 5599605"/>
              <a:gd name="connsiteY3" fmla="*/ 3609674 h 3609674"/>
              <a:gd name="connsiteX4" fmla="*/ 68687 w 5599605"/>
              <a:gd name="connsiteY4" fmla="*/ 0 h 3609674"/>
              <a:gd name="connsiteX0" fmla="*/ 68687 w 5648952"/>
              <a:gd name="connsiteY0" fmla="*/ 0 h 3609674"/>
              <a:gd name="connsiteX1" fmla="*/ 5648952 w 5648952"/>
              <a:gd name="connsiteY1" fmla="*/ 4572 h 3609674"/>
              <a:gd name="connsiteX2" fmla="*/ 5599605 w 5648952"/>
              <a:gd name="connsiteY2" fmla="*/ 3601088 h 3609674"/>
              <a:gd name="connsiteX3" fmla="*/ 0 w 5648952"/>
              <a:gd name="connsiteY3" fmla="*/ 3609674 h 3609674"/>
              <a:gd name="connsiteX4" fmla="*/ 68687 w 5648952"/>
              <a:gd name="connsiteY4" fmla="*/ 0 h 3609674"/>
              <a:gd name="connsiteX0" fmla="*/ 68687 w 5654469"/>
              <a:gd name="connsiteY0" fmla="*/ 0 h 3609674"/>
              <a:gd name="connsiteX1" fmla="*/ 5648952 w 5654469"/>
              <a:gd name="connsiteY1" fmla="*/ 4572 h 3609674"/>
              <a:gd name="connsiteX2" fmla="*/ 5654469 w 5654469"/>
              <a:gd name="connsiteY2" fmla="*/ 3148460 h 3609674"/>
              <a:gd name="connsiteX3" fmla="*/ 0 w 5654469"/>
              <a:gd name="connsiteY3" fmla="*/ 3609674 h 3609674"/>
              <a:gd name="connsiteX4" fmla="*/ 68687 w 5654469"/>
              <a:gd name="connsiteY4" fmla="*/ 0 h 3609674"/>
              <a:gd name="connsiteX0" fmla="*/ 0 w 5585782"/>
              <a:gd name="connsiteY0" fmla="*/ 0 h 3148460"/>
              <a:gd name="connsiteX1" fmla="*/ 5580265 w 5585782"/>
              <a:gd name="connsiteY1" fmla="*/ 4572 h 3148460"/>
              <a:gd name="connsiteX2" fmla="*/ 5585782 w 5585782"/>
              <a:gd name="connsiteY2" fmla="*/ 3148460 h 3148460"/>
              <a:gd name="connsiteX3" fmla="*/ 575965 w 5585782"/>
              <a:gd name="connsiteY3" fmla="*/ 2859866 h 3148460"/>
              <a:gd name="connsiteX4" fmla="*/ 0 w 5585782"/>
              <a:gd name="connsiteY4" fmla="*/ 0 h 3148460"/>
              <a:gd name="connsiteX0" fmla="*/ 0 w 5585782"/>
              <a:gd name="connsiteY0" fmla="*/ 0 h 3148460"/>
              <a:gd name="connsiteX1" fmla="*/ 5580265 w 5585782"/>
              <a:gd name="connsiteY1" fmla="*/ 4572 h 3148460"/>
              <a:gd name="connsiteX2" fmla="*/ 5585782 w 5585782"/>
              <a:gd name="connsiteY2" fmla="*/ 3148460 h 3148460"/>
              <a:gd name="connsiteX3" fmla="*/ 4465 w 5585782"/>
              <a:gd name="connsiteY3" fmla="*/ 3147902 h 3148460"/>
              <a:gd name="connsiteX4" fmla="*/ 0 w 5585782"/>
              <a:gd name="connsiteY4" fmla="*/ 0 h 3148460"/>
              <a:gd name="connsiteX0" fmla="*/ 155566 w 5581328"/>
              <a:gd name="connsiteY0" fmla="*/ 0 h 3153032"/>
              <a:gd name="connsiteX1" fmla="*/ 5575811 w 5581328"/>
              <a:gd name="connsiteY1" fmla="*/ 9144 h 3153032"/>
              <a:gd name="connsiteX2" fmla="*/ 5581328 w 5581328"/>
              <a:gd name="connsiteY2" fmla="*/ 3153032 h 3153032"/>
              <a:gd name="connsiteX3" fmla="*/ 11 w 5581328"/>
              <a:gd name="connsiteY3" fmla="*/ 3152474 h 3153032"/>
              <a:gd name="connsiteX4" fmla="*/ 155566 w 5581328"/>
              <a:gd name="connsiteY4" fmla="*/ 0 h 3153032"/>
              <a:gd name="connsiteX0" fmla="*/ 524 w 5581734"/>
              <a:gd name="connsiteY0" fmla="*/ 0 h 3153032"/>
              <a:gd name="connsiteX1" fmla="*/ 5576217 w 5581734"/>
              <a:gd name="connsiteY1" fmla="*/ 9144 h 3153032"/>
              <a:gd name="connsiteX2" fmla="*/ 5581734 w 5581734"/>
              <a:gd name="connsiteY2" fmla="*/ 3153032 h 3153032"/>
              <a:gd name="connsiteX3" fmla="*/ 417 w 5581734"/>
              <a:gd name="connsiteY3" fmla="*/ 3152474 h 3153032"/>
              <a:gd name="connsiteX4" fmla="*/ 524 w 5581734"/>
              <a:gd name="connsiteY4" fmla="*/ 0 h 3153032"/>
              <a:gd name="connsiteX0" fmla="*/ 524 w 5585361"/>
              <a:gd name="connsiteY0" fmla="*/ 4572 h 3157604"/>
              <a:gd name="connsiteX1" fmla="*/ 5585361 w 5585361"/>
              <a:gd name="connsiteY1" fmla="*/ 0 h 3157604"/>
              <a:gd name="connsiteX2" fmla="*/ 5581734 w 5585361"/>
              <a:gd name="connsiteY2" fmla="*/ 3157604 h 3157604"/>
              <a:gd name="connsiteX3" fmla="*/ 417 w 5585361"/>
              <a:gd name="connsiteY3" fmla="*/ 3157046 h 3157604"/>
              <a:gd name="connsiteX4" fmla="*/ 524 w 5585361"/>
              <a:gd name="connsiteY4" fmla="*/ 4572 h 3157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5361" h="3157604">
                <a:moveTo>
                  <a:pt x="524" y="4572"/>
                </a:moveTo>
                <a:lnTo>
                  <a:pt x="5585361" y="0"/>
                </a:lnTo>
                <a:lnTo>
                  <a:pt x="5581734" y="3157604"/>
                </a:lnTo>
                <a:lnTo>
                  <a:pt x="417" y="3157046"/>
                </a:lnTo>
                <a:cubicBezTo>
                  <a:pt x="-1071" y="2107745"/>
                  <a:pt x="2012" y="1053873"/>
                  <a:pt x="524" y="4572"/>
                </a:cubicBezTo>
                <a:close/>
              </a:path>
            </a:pathLst>
          </a:custGeom>
          <a:pattFill prst="pct5">
            <a:fgClr>
              <a:schemeClr val="bg1">
                <a:lumMod val="65000"/>
              </a:schemeClr>
            </a:fgClr>
            <a:bgClr>
              <a:schemeClr val="bg1"/>
            </a:bgClr>
          </a:pattFill>
        </p:spPr>
        <p:txBody>
          <a:bodyPr anchor="ctr">
            <a:normAutofit/>
          </a:bodyPr>
          <a:lstStyle>
            <a:lvl1pPr marL="0" indent="0" algn="ctr">
              <a:buNone/>
              <a:defRPr sz="1600" b="0" i="0">
                <a:latin typeface="Source Sans Pro" charset="0"/>
                <a:ea typeface="Source Sans Pro" charset="0"/>
                <a:cs typeface="Source Sans Pro" charset="0"/>
              </a:defRPr>
            </a:lvl1pPr>
          </a:lstStyle>
          <a:p>
            <a:r>
              <a:rPr lang="en-US" dirty="0"/>
              <a:t>Drag &amp; Drop Image</a:t>
            </a:r>
          </a:p>
        </p:txBody>
      </p:sp>
    </p:spTree>
    <p:extLst>
      <p:ext uri="{BB962C8B-B14F-4D97-AF65-F5344CB8AC3E}">
        <p14:creationId xmlns:p14="http://schemas.microsoft.com/office/powerpoint/2010/main" val="1567513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iPad-Top">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4E3F1-674E-EC49-B937-4A3E756BE7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5843" y="1196476"/>
            <a:ext cx="16338857" cy="12254143"/>
          </a:xfrm>
          <a:prstGeom prst="rect">
            <a:avLst/>
          </a:prstGeom>
        </p:spPr>
      </p:pic>
      <p:sp>
        <p:nvSpPr>
          <p:cNvPr id="12" name="Title 4"/>
          <p:cNvSpPr>
            <a:spLocks noGrp="1"/>
          </p:cNvSpPr>
          <p:nvPr>
            <p:ph type="title" hasCustomPrompt="1"/>
          </p:nvPr>
        </p:nvSpPr>
        <p:spPr>
          <a:xfrm>
            <a:off x="1866900" y="1000025"/>
            <a:ext cx="4229100" cy="1621619"/>
          </a:xfrm>
          <a:prstGeom prst="rect">
            <a:avLst/>
          </a:prstGeom>
        </p:spPr>
        <p:txBody>
          <a:bodyPr/>
          <a:lstStyle>
            <a:lvl1pPr>
              <a:defRPr sz="3600"/>
            </a:lvl1pPr>
          </a:lstStyle>
          <a:p>
            <a:r>
              <a:rPr lang="en-US" dirty="0"/>
              <a:t>CLICK TO EDIT MASTER TITLE STYLE</a:t>
            </a:r>
          </a:p>
        </p:txBody>
      </p:sp>
      <p:sp>
        <p:nvSpPr>
          <p:cNvPr id="3" name="Picture Placeholder 2">
            <a:extLst>
              <a:ext uri="{FF2B5EF4-FFF2-40B4-BE49-F238E27FC236}">
                <a16:creationId xmlns:a16="http://schemas.microsoft.com/office/drawing/2014/main" id="{FF815E1D-221E-E848-9948-6A8194AFC4AB}"/>
              </a:ext>
            </a:extLst>
          </p:cNvPr>
          <p:cNvSpPr>
            <a:spLocks noGrp="1"/>
          </p:cNvSpPr>
          <p:nvPr>
            <p:ph type="pic" sz="quarter" idx="18" hasCustomPrompt="1"/>
          </p:nvPr>
        </p:nvSpPr>
        <p:spPr>
          <a:xfrm>
            <a:off x="3148014" y="2828925"/>
            <a:ext cx="6278620" cy="8368319"/>
          </a:xfrm>
          <a:prstGeom prst="roundRect">
            <a:avLst>
              <a:gd name="adj" fmla="val 2632"/>
            </a:avLst>
          </a:prstGeom>
          <a:pattFill prst="pct80">
            <a:fgClr>
              <a:schemeClr val="accent1"/>
            </a:fgClr>
            <a:bgClr>
              <a:schemeClr val="bg1"/>
            </a:bgClr>
          </a:pattFill>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r>
              <a:rPr lang="en-US" dirty="0"/>
              <a:t>Drag &amp; Drop Image</a:t>
            </a:r>
          </a:p>
          <a:p>
            <a:endParaRPr lang="en-US" dirty="0"/>
          </a:p>
        </p:txBody>
      </p:sp>
    </p:spTree>
    <p:extLst>
      <p:ext uri="{BB962C8B-B14F-4D97-AF65-F5344CB8AC3E}">
        <p14:creationId xmlns:p14="http://schemas.microsoft.com/office/powerpoint/2010/main" val="19255317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iPad-Bot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05A84C-D0B7-E646-B0C4-3134A84D5C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5843" y="-5648469"/>
            <a:ext cx="16338857" cy="12254143"/>
          </a:xfrm>
          <a:prstGeom prst="rect">
            <a:avLst/>
          </a:prstGeom>
        </p:spPr>
      </p:pic>
      <p:sp>
        <p:nvSpPr>
          <p:cNvPr id="16" name="Picture Placeholder 4">
            <a:extLst>
              <a:ext uri="{FF2B5EF4-FFF2-40B4-BE49-F238E27FC236}">
                <a16:creationId xmlns:a16="http://schemas.microsoft.com/office/drawing/2014/main" id="{917B6C70-E61A-7C44-BB41-8023ED34EDF2}"/>
              </a:ext>
            </a:extLst>
          </p:cNvPr>
          <p:cNvSpPr>
            <a:spLocks noGrp="1"/>
          </p:cNvSpPr>
          <p:nvPr>
            <p:ph type="pic" sz="quarter" idx="16" hasCustomPrompt="1"/>
          </p:nvPr>
        </p:nvSpPr>
        <p:spPr>
          <a:xfrm>
            <a:off x="3148717" y="-4015410"/>
            <a:ext cx="6281530" cy="8380675"/>
          </a:xfrm>
          <a:prstGeom prst="roundRect">
            <a:avLst>
              <a:gd name="adj" fmla="val 2530"/>
            </a:avLst>
          </a:prstGeom>
          <a:pattFill prst="pct5">
            <a:fgClr>
              <a:schemeClr val="bg1">
                <a:lumMod val="65000"/>
              </a:schemeClr>
            </a:fgClr>
            <a:bgClr>
              <a:schemeClr val="bg1"/>
            </a:bgClr>
          </a:pattFill>
        </p:spPr>
        <p:txBody>
          <a:bodyPr wrap="square" bIns="2286000" anchor="b" anchorCtr="0">
            <a:noAutofit/>
          </a:bodyPr>
          <a:lstStyle>
            <a:lvl1pPr marL="0" indent="0" algn="ctr">
              <a:buNone/>
              <a:defRPr sz="2800"/>
            </a:lvl1pPr>
          </a:lstStyle>
          <a:p>
            <a:r>
              <a:rPr lang="en-US" dirty="0"/>
              <a:t>Drag &amp; Drop Picture</a:t>
            </a:r>
          </a:p>
        </p:txBody>
      </p:sp>
    </p:spTree>
    <p:extLst>
      <p:ext uri="{BB962C8B-B14F-4D97-AF65-F5344CB8AC3E}">
        <p14:creationId xmlns:p14="http://schemas.microsoft.com/office/powerpoint/2010/main" val="18855880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6E0B3B-207A-EE40-A8E5-D80B65B44F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22993" y="1196410"/>
            <a:ext cx="7469024" cy="5601768"/>
          </a:xfrm>
          <a:prstGeom prst="rect">
            <a:avLst/>
          </a:prstGeom>
        </p:spPr>
      </p:pic>
      <p:sp>
        <p:nvSpPr>
          <p:cNvPr id="4" name="Title 1">
            <a:extLst>
              <a:ext uri="{FF2B5EF4-FFF2-40B4-BE49-F238E27FC236}">
                <a16:creationId xmlns:a16="http://schemas.microsoft.com/office/drawing/2014/main" id="{64525379-0BB8-3646-AFDF-672B003C1DB7}"/>
              </a:ext>
            </a:extLst>
          </p:cNvPr>
          <p:cNvSpPr>
            <a:spLocks noGrp="1"/>
          </p:cNvSpPr>
          <p:nvPr>
            <p:ph type="title"/>
          </p:nvPr>
        </p:nvSpPr>
        <p:spPr>
          <a:xfrm>
            <a:off x="1790700" y="1042859"/>
            <a:ext cx="8610600" cy="495486"/>
          </a:xfrm>
          <a:prstGeom prst="rect">
            <a:avLst/>
          </a:prstGeom>
        </p:spPr>
        <p:txBody>
          <a:bodyPr>
            <a:normAutofit fontScale="90000"/>
          </a:bodyPr>
          <a:lstStyle>
            <a:lvl1pPr algn="ctr">
              <a:defRPr sz="2900">
                <a:latin typeface="+mn-lt"/>
              </a:defRPr>
            </a:lvl1pPr>
          </a:lstStyle>
          <a:p>
            <a:r>
              <a:rPr lang="en-US" dirty="0"/>
              <a:t>UI Kit Tablet</a:t>
            </a:r>
          </a:p>
        </p:txBody>
      </p:sp>
      <p:sp>
        <p:nvSpPr>
          <p:cNvPr id="7" name="Picture Placeholder 4">
            <a:extLst>
              <a:ext uri="{FF2B5EF4-FFF2-40B4-BE49-F238E27FC236}">
                <a16:creationId xmlns:a16="http://schemas.microsoft.com/office/drawing/2014/main" id="{4A200C53-5A28-854E-A5AD-181305AB91B8}"/>
              </a:ext>
            </a:extLst>
          </p:cNvPr>
          <p:cNvSpPr>
            <a:spLocks noGrp="1"/>
          </p:cNvSpPr>
          <p:nvPr>
            <p:ph type="pic" sz="quarter" idx="16" hasCustomPrompt="1"/>
          </p:nvPr>
        </p:nvSpPr>
        <p:spPr>
          <a:xfrm>
            <a:off x="4699747" y="1943100"/>
            <a:ext cx="2877671" cy="3825688"/>
          </a:xfrm>
          <a:prstGeom prst="roundRect">
            <a:avLst>
              <a:gd name="adj" fmla="val 2530"/>
            </a:avLst>
          </a:prstGeom>
          <a:pattFill prst="pct5">
            <a:fgClr>
              <a:schemeClr val="bg1">
                <a:lumMod val="65000"/>
              </a:schemeClr>
            </a:fgClr>
            <a:bgClr>
              <a:schemeClr val="bg1"/>
            </a:bgClr>
          </a:pattFill>
        </p:spPr>
        <p:txBody>
          <a:bodyPr wrap="square" anchor="ctr">
            <a:noAutofit/>
          </a:bodyPr>
          <a:lstStyle>
            <a:lvl1pPr marL="0" indent="0" algn="ctr">
              <a:buNone/>
              <a:defRPr sz="2400"/>
            </a:lvl1pPr>
          </a:lstStyle>
          <a:p>
            <a:r>
              <a:rPr lang="en-US" dirty="0"/>
              <a:t>Drag &amp; Drop Picture</a:t>
            </a:r>
          </a:p>
        </p:txBody>
      </p:sp>
    </p:spTree>
    <p:extLst>
      <p:ext uri="{BB962C8B-B14F-4D97-AF65-F5344CB8AC3E}">
        <p14:creationId xmlns:p14="http://schemas.microsoft.com/office/powerpoint/2010/main" val="3391579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55_Title Slid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CA63BEE-E14E-D044-A229-8FC294D5FF98}"/>
              </a:ext>
            </a:extLst>
          </p:cNvPr>
          <p:cNvSpPr/>
          <p:nvPr userDrawn="1"/>
        </p:nvSpPr>
        <p:spPr>
          <a:xfrm rot="5400000">
            <a:off x="5482935" y="-1336739"/>
            <a:ext cx="1226129" cy="12192001"/>
          </a:xfrm>
          <a:prstGeom prst="rect">
            <a:avLst/>
          </a:prstGeom>
          <a:gradFill flip="none" rotWithShape="1">
            <a:gsLst>
              <a:gs pos="0">
                <a:schemeClr val="accent3">
                  <a:lumMod val="97000"/>
                  <a:lumOff val="3000"/>
                </a:schemeClr>
              </a:gs>
              <a:gs pos="100000">
                <a:schemeClr val="accent3">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38" name="Picture 37">
            <a:extLst>
              <a:ext uri="{FF2B5EF4-FFF2-40B4-BE49-F238E27FC236}">
                <a16:creationId xmlns:a16="http://schemas.microsoft.com/office/drawing/2014/main" id="{68214C4B-06C7-2B49-A468-FDA4ECC8C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8824" y="2123892"/>
            <a:ext cx="3878849" cy="6574324"/>
          </a:xfrm>
          <a:prstGeom prst="rect">
            <a:avLst/>
          </a:prstGeom>
        </p:spPr>
      </p:pic>
      <p:pic>
        <p:nvPicPr>
          <p:cNvPr id="43" name="Picture 42">
            <a:extLst>
              <a:ext uri="{FF2B5EF4-FFF2-40B4-BE49-F238E27FC236}">
                <a16:creationId xmlns:a16="http://schemas.microsoft.com/office/drawing/2014/main" id="{59EA9818-810A-144D-B0C6-BE29C5F1A1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31797" y="2123892"/>
            <a:ext cx="3878849" cy="6574324"/>
          </a:xfrm>
          <a:prstGeom prst="rect">
            <a:avLst/>
          </a:prstGeom>
        </p:spPr>
      </p:pic>
      <p:pic>
        <p:nvPicPr>
          <p:cNvPr id="45" name="Picture 44">
            <a:extLst>
              <a:ext uri="{FF2B5EF4-FFF2-40B4-BE49-F238E27FC236}">
                <a16:creationId xmlns:a16="http://schemas.microsoft.com/office/drawing/2014/main" id="{00ECB30F-CD4E-6B46-930C-FDD13155D8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206" y="2123892"/>
            <a:ext cx="3878849" cy="6574324"/>
          </a:xfrm>
          <a:prstGeom prst="rect">
            <a:avLst/>
          </a:prstGeom>
        </p:spPr>
      </p:pic>
      <p:grpSp>
        <p:nvGrpSpPr>
          <p:cNvPr id="9" name="Group 8">
            <a:extLst>
              <a:ext uri="{FF2B5EF4-FFF2-40B4-BE49-F238E27FC236}">
                <a16:creationId xmlns:a16="http://schemas.microsoft.com/office/drawing/2014/main" id="{D8361297-3A7A-034A-A7F7-A4C4A61E0EE6}"/>
              </a:ext>
            </a:extLst>
          </p:cNvPr>
          <p:cNvGrpSpPr/>
          <p:nvPr userDrawn="1"/>
        </p:nvGrpSpPr>
        <p:grpSpPr>
          <a:xfrm>
            <a:off x="436156" y="366486"/>
            <a:ext cx="457200" cy="149901"/>
            <a:chOff x="685800" y="1144249"/>
            <a:chExt cx="457200" cy="149901"/>
          </a:xfrm>
        </p:grpSpPr>
        <p:sp>
          <p:nvSpPr>
            <p:cNvPr id="10" name="Rectangle 9">
              <a:extLst>
                <a:ext uri="{FF2B5EF4-FFF2-40B4-BE49-F238E27FC236}">
                  <a16:creationId xmlns:a16="http://schemas.microsoft.com/office/drawing/2014/main" id="{5F9D6422-8C47-5748-AA0F-7D0001131F40}"/>
                </a:ext>
              </a:extLst>
            </p:cNvPr>
            <p:cNvSpPr/>
            <p:nvPr userDrawn="1"/>
          </p:nvSpPr>
          <p:spPr>
            <a:xfrm>
              <a:off x="685800" y="1144249"/>
              <a:ext cx="18288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F7A2CF5A-0C91-CA4D-9AB4-B1E4141C662C}"/>
                </a:ext>
              </a:extLst>
            </p:cNvPr>
            <p:cNvSpPr/>
            <p:nvPr userDrawn="1"/>
          </p:nvSpPr>
          <p:spPr>
            <a:xfrm>
              <a:off x="91440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A95AEF2D-847A-3647-810C-2EB52DC8C0E9}"/>
                </a:ext>
              </a:extLst>
            </p:cNvPr>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EAE44E70-F63D-EA43-86A0-AE7290885F33}"/>
                </a:ext>
              </a:extLst>
            </p:cNvPr>
            <p:cNvSpPr/>
            <p:nvPr userDrawn="1"/>
          </p:nvSpPr>
          <p:spPr>
            <a:xfrm>
              <a:off x="685800" y="1244183"/>
              <a:ext cx="18288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93062283-0B4A-9B4B-9009-083CD3F5524D}"/>
                </a:ext>
              </a:extLst>
            </p:cNvPr>
            <p:cNvSpPr/>
            <p:nvPr userDrawn="1"/>
          </p:nvSpPr>
          <p:spPr>
            <a:xfrm>
              <a:off x="91440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CCB504D1-2A80-1047-A2CA-2A9CD5C60FE9}"/>
                </a:ext>
              </a:extLst>
            </p:cNvPr>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7BA42C0F-F628-BB4E-A25A-F38386435D31}"/>
                </a:ext>
              </a:extLst>
            </p:cNvPr>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7" name="Group 16">
            <a:extLst>
              <a:ext uri="{FF2B5EF4-FFF2-40B4-BE49-F238E27FC236}">
                <a16:creationId xmlns:a16="http://schemas.microsoft.com/office/drawing/2014/main" id="{E1836D0D-4A35-2247-B082-0125206CEBE1}"/>
              </a:ext>
            </a:extLst>
          </p:cNvPr>
          <p:cNvGrpSpPr/>
          <p:nvPr userDrawn="1"/>
        </p:nvGrpSpPr>
        <p:grpSpPr>
          <a:xfrm rot="10800000">
            <a:off x="11695610" y="359229"/>
            <a:ext cx="137160" cy="149901"/>
            <a:chOff x="1005840" y="1144249"/>
            <a:chExt cx="137160" cy="149901"/>
          </a:xfrm>
        </p:grpSpPr>
        <p:sp>
          <p:nvSpPr>
            <p:cNvPr id="18" name="Rectangle 17">
              <a:extLst>
                <a:ext uri="{FF2B5EF4-FFF2-40B4-BE49-F238E27FC236}">
                  <a16:creationId xmlns:a16="http://schemas.microsoft.com/office/drawing/2014/main" id="{13B75C87-7378-7744-B94A-34650B6C3F53}"/>
                </a:ext>
              </a:extLst>
            </p:cNvPr>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B958001B-35F9-9A4A-B70B-A228544664F8}"/>
                </a:ext>
              </a:extLst>
            </p:cNvPr>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a:extLst>
                <a:ext uri="{FF2B5EF4-FFF2-40B4-BE49-F238E27FC236}">
                  <a16:creationId xmlns:a16="http://schemas.microsoft.com/office/drawing/2014/main" id="{3DCE3177-3156-CE40-B07D-7AB1913CC5A7}"/>
                </a:ext>
              </a:extLst>
            </p:cNvPr>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1" name="Group 20">
            <a:extLst>
              <a:ext uri="{FF2B5EF4-FFF2-40B4-BE49-F238E27FC236}">
                <a16:creationId xmlns:a16="http://schemas.microsoft.com/office/drawing/2014/main" id="{99FECC7C-731D-8A4C-A9DE-6E34D74432AB}"/>
              </a:ext>
            </a:extLst>
          </p:cNvPr>
          <p:cNvGrpSpPr/>
          <p:nvPr userDrawn="1"/>
        </p:nvGrpSpPr>
        <p:grpSpPr>
          <a:xfrm rot="10800000">
            <a:off x="11695610" y="4950380"/>
            <a:ext cx="137160" cy="49967"/>
            <a:chOff x="1005840" y="1244183"/>
            <a:chExt cx="137160" cy="49967"/>
          </a:xfrm>
        </p:grpSpPr>
        <p:sp>
          <p:nvSpPr>
            <p:cNvPr id="22" name="Rectangle 21">
              <a:extLst>
                <a:ext uri="{FF2B5EF4-FFF2-40B4-BE49-F238E27FC236}">
                  <a16:creationId xmlns:a16="http://schemas.microsoft.com/office/drawing/2014/main" id="{63E7363A-35CA-0541-BC8A-4FD1B08A8738}"/>
                </a:ext>
              </a:extLst>
            </p:cNvPr>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a:extLst>
                <a:ext uri="{FF2B5EF4-FFF2-40B4-BE49-F238E27FC236}">
                  <a16:creationId xmlns:a16="http://schemas.microsoft.com/office/drawing/2014/main" id="{08F74B9F-58DC-414D-9606-4ABE38A01085}"/>
                </a:ext>
              </a:extLst>
            </p:cNvPr>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4" name="Picture Placeholder 26">
            <a:extLst>
              <a:ext uri="{FF2B5EF4-FFF2-40B4-BE49-F238E27FC236}">
                <a16:creationId xmlns:a16="http://schemas.microsoft.com/office/drawing/2014/main" id="{4E43F183-97F1-1B49-93B0-263B5ED2AACF}"/>
              </a:ext>
            </a:extLst>
          </p:cNvPr>
          <p:cNvSpPr>
            <a:spLocks noGrp="1"/>
          </p:cNvSpPr>
          <p:nvPr>
            <p:ph type="pic" sz="quarter" idx="16" hasCustomPrompt="1"/>
          </p:nvPr>
        </p:nvSpPr>
        <p:spPr>
          <a:xfrm>
            <a:off x="1997683" y="3020434"/>
            <a:ext cx="2272232" cy="4899200"/>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
        <p:nvSpPr>
          <p:cNvPr id="25" name="Picture Placeholder 26">
            <a:extLst>
              <a:ext uri="{FF2B5EF4-FFF2-40B4-BE49-F238E27FC236}">
                <a16:creationId xmlns:a16="http://schemas.microsoft.com/office/drawing/2014/main" id="{16A3C8E7-40F5-BA40-97C8-9C7DC00F22E7}"/>
              </a:ext>
            </a:extLst>
          </p:cNvPr>
          <p:cNvSpPr>
            <a:spLocks noGrp="1"/>
          </p:cNvSpPr>
          <p:nvPr>
            <p:ph type="pic" sz="quarter" idx="17" hasCustomPrompt="1"/>
          </p:nvPr>
        </p:nvSpPr>
        <p:spPr>
          <a:xfrm>
            <a:off x="5000656" y="3020434"/>
            <a:ext cx="2272232" cy="4899200"/>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
        <p:nvSpPr>
          <p:cNvPr id="26" name="Picture Placeholder 26">
            <a:extLst>
              <a:ext uri="{FF2B5EF4-FFF2-40B4-BE49-F238E27FC236}">
                <a16:creationId xmlns:a16="http://schemas.microsoft.com/office/drawing/2014/main" id="{32B80450-56C7-AB48-96D4-1CA70CB7A735}"/>
              </a:ext>
            </a:extLst>
          </p:cNvPr>
          <p:cNvSpPr>
            <a:spLocks noGrp="1"/>
          </p:cNvSpPr>
          <p:nvPr>
            <p:ph type="pic" sz="quarter" idx="18" hasCustomPrompt="1"/>
          </p:nvPr>
        </p:nvSpPr>
        <p:spPr>
          <a:xfrm>
            <a:off x="7955206" y="3012685"/>
            <a:ext cx="2272232" cy="4899200"/>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3"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134915917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A582D8-F3C6-2147-B0CC-B88DFC224011}"/>
              </a:ext>
            </a:extLst>
          </p:cNvPr>
          <p:cNvSpPr>
            <a:spLocks noGrp="1"/>
          </p:cNvSpPr>
          <p:nvPr>
            <p:ph type="title"/>
          </p:nvPr>
        </p:nvSpPr>
        <p:spPr>
          <a:xfrm>
            <a:off x="1790700" y="1042859"/>
            <a:ext cx="8610600" cy="495486"/>
          </a:xfrm>
          <a:prstGeom prst="rect">
            <a:avLst/>
          </a:prstGeom>
        </p:spPr>
        <p:txBody>
          <a:bodyPr>
            <a:normAutofit fontScale="90000"/>
          </a:bodyPr>
          <a:lstStyle>
            <a:lvl1pPr algn="ctr">
              <a:defRPr sz="2900">
                <a:latin typeface="+mn-lt"/>
              </a:defRPr>
            </a:lvl1pPr>
          </a:lstStyle>
          <a:p>
            <a:r>
              <a:rPr lang="en-US" dirty="0"/>
              <a:t>UI Kit Phones</a:t>
            </a:r>
          </a:p>
        </p:txBody>
      </p:sp>
      <p:pic>
        <p:nvPicPr>
          <p:cNvPr id="7" name="Picture 6">
            <a:extLst>
              <a:ext uri="{FF2B5EF4-FFF2-40B4-BE49-F238E27FC236}">
                <a16:creationId xmlns:a16="http://schemas.microsoft.com/office/drawing/2014/main" id="{599F28E2-57F1-C94D-A11A-38B66B55F9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6885" y="1741806"/>
            <a:ext cx="2771284" cy="5088262"/>
          </a:xfrm>
          <a:prstGeom prst="rect">
            <a:avLst/>
          </a:prstGeom>
        </p:spPr>
      </p:pic>
      <p:sp>
        <p:nvSpPr>
          <p:cNvPr id="11" name="Picture Placeholder 4">
            <a:extLst>
              <a:ext uri="{FF2B5EF4-FFF2-40B4-BE49-F238E27FC236}">
                <a16:creationId xmlns:a16="http://schemas.microsoft.com/office/drawing/2014/main" id="{F4FF88AF-12BF-6547-BE06-75588E1AC11C}"/>
              </a:ext>
            </a:extLst>
          </p:cNvPr>
          <p:cNvSpPr>
            <a:spLocks noGrp="1"/>
          </p:cNvSpPr>
          <p:nvPr>
            <p:ph type="pic" sz="quarter" idx="16" hasCustomPrompt="1"/>
          </p:nvPr>
        </p:nvSpPr>
        <p:spPr>
          <a:xfrm>
            <a:off x="7560297" y="2111605"/>
            <a:ext cx="1941922" cy="3855562"/>
          </a:xfrm>
          <a:prstGeom prst="roundRect">
            <a:avLst>
              <a:gd name="adj" fmla="val 6340"/>
            </a:avLst>
          </a:prstGeom>
          <a:blipFill dpi="0" rotWithShape="1">
            <a:blip r:embed="rId3"/>
            <a:srcRect/>
            <a:tile tx="0" ty="0" sx="100000" sy="100000" flip="none" algn="tl"/>
          </a:blipFill>
        </p:spPr>
        <p:txBody>
          <a:bodyPr wrap="square" anchor="ctr">
            <a:noAutofit/>
          </a:bodyPr>
          <a:lstStyle>
            <a:lvl1pPr marL="0" indent="0" algn="ctr">
              <a:buNone/>
              <a:defRPr sz="1600"/>
            </a:lvl1pPr>
          </a:lstStyle>
          <a:p>
            <a:r>
              <a:rPr lang="en-US" dirty="0"/>
              <a:t>Drag &amp; Drop Picture</a:t>
            </a:r>
          </a:p>
        </p:txBody>
      </p:sp>
      <p:pic>
        <p:nvPicPr>
          <p:cNvPr id="14" name="Picture 13">
            <a:extLst>
              <a:ext uri="{FF2B5EF4-FFF2-40B4-BE49-F238E27FC236}">
                <a16:creationId xmlns:a16="http://schemas.microsoft.com/office/drawing/2014/main" id="{CE15BC18-6C41-A34C-9C77-5957992845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19898" y="1196670"/>
            <a:ext cx="3295220" cy="5595191"/>
          </a:xfrm>
          <a:prstGeom prst="rect">
            <a:avLst/>
          </a:prstGeom>
        </p:spPr>
      </p:pic>
      <p:sp>
        <p:nvSpPr>
          <p:cNvPr id="15" name="Picture Placeholder 26">
            <a:extLst>
              <a:ext uri="{FF2B5EF4-FFF2-40B4-BE49-F238E27FC236}">
                <a16:creationId xmlns:a16="http://schemas.microsoft.com/office/drawing/2014/main" id="{37BA6CD9-A59D-8C40-95A1-FA40A1D8A28E}"/>
              </a:ext>
            </a:extLst>
          </p:cNvPr>
          <p:cNvSpPr>
            <a:spLocks noGrp="1"/>
          </p:cNvSpPr>
          <p:nvPr>
            <p:ph type="pic" sz="quarter" idx="18" hasCustomPrompt="1"/>
          </p:nvPr>
        </p:nvSpPr>
        <p:spPr>
          <a:xfrm>
            <a:off x="2815393" y="1941560"/>
            <a:ext cx="1941863" cy="4186885"/>
          </a:xfrm>
          <a:custGeom>
            <a:avLst/>
            <a:gdLst>
              <a:gd name="connsiteX0" fmla="*/ 197257 w 1963737"/>
              <a:gd name="connsiteY0" fmla="*/ 0 h 4203700"/>
              <a:gd name="connsiteX1" fmla="*/ 465740 w 1963737"/>
              <a:gd name="connsiteY1" fmla="*/ 0 h 4203700"/>
              <a:gd name="connsiteX2" fmla="*/ 465740 w 1963737"/>
              <a:gd name="connsiteY2" fmla="*/ 39475 h 4203700"/>
              <a:gd name="connsiteX3" fmla="*/ 560862 w 1963737"/>
              <a:gd name="connsiteY3" fmla="*/ 134597 h 4203700"/>
              <a:gd name="connsiteX4" fmla="*/ 1414262 w 1963737"/>
              <a:gd name="connsiteY4" fmla="*/ 134597 h 4203700"/>
              <a:gd name="connsiteX5" fmla="*/ 1509384 w 1963737"/>
              <a:gd name="connsiteY5" fmla="*/ 39475 h 4203700"/>
              <a:gd name="connsiteX6" fmla="*/ 1509384 w 1963737"/>
              <a:gd name="connsiteY6" fmla="*/ 0 h 4203700"/>
              <a:gd name="connsiteX7" fmla="*/ 1766480 w 1963737"/>
              <a:gd name="connsiteY7" fmla="*/ 0 h 4203700"/>
              <a:gd name="connsiteX8" fmla="*/ 1963737 w 1963737"/>
              <a:gd name="connsiteY8" fmla="*/ 197257 h 4203700"/>
              <a:gd name="connsiteX9" fmla="*/ 1963737 w 1963737"/>
              <a:gd name="connsiteY9" fmla="*/ 4006443 h 4203700"/>
              <a:gd name="connsiteX10" fmla="*/ 1766480 w 1963737"/>
              <a:gd name="connsiteY10" fmla="*/ 4203700 h 4203700"/>
              <a:gd name="connsiteX11" fmla="*/ 197257 w 1963737"/>
              <a:gd name="connsiteY11" fmla="*/ 4203700 h 4203700"/>
              <a:gd name="connsiteX12" fmla="*/ 0 w 1963737"/>
              <a:gd name="connsiteY12" fmla="*/ 4006443 h 4203700"/>
              <a:gd name="connsiteX13" fmla="*/ 0 w 1963737"/>
              <a:gd name="connsiteY13" fmla="*/ 197257 h 4203700"/>
              <a:gd name="connsiteX14" fmla="*/ 197257 w 1963737"/>
              <a:gd name="connsiteY14" fmla="*/ 0 h 420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3737" h="4203700">
                <a:moveTo>
                  <a:pt x="197257" y="0"/>
                </a:moveTo>
                <a:lnTo>
                  <a:pt x="465740" y="0"/>
                </a:lnTo>
                <a:lnTo>
                  <a:pt x="465740" y="39475"/>
                </a:lnTo>
                <a:cubicBezTo>
                  <a:pt x="465740" y="92009"/>
                  <a:pt x="508328" y="134597"/>
                  <a:pt x="560862" y="134597"/>
                </a:cubicBezTo>
                <a:lnTo>
                  <a:pt x="1414262" y="134597"/>
                </a:lnTo>
                <a:cubicBezTo>
                  <a:pt x="1466796" y="134597"/>
                  <a:pt x="1509384" y="92009"/>
                  <a:pt x="1509384" y="39475"/>
                </a:cubicBezTo>
                <a:lnTo>
                  <a:pt x="1509384" y="0"/>
                </a:lnTo>
                <a:lnTo>
                  <a:pt x="1766480" y="0"/>
                </a:lnTo>
                <a:cubicBezTo>
                  <a:pt x="1875422" y="0"/>
                  <a:pt x="1963737" y="88315"/>
                  <a:pt x="1963737" y="197257"/>
                </a:cubicBezTo>
                <a:lnTo>
                  <a:pt x="1963737" y="4006443"/>
                </a:lnTo>
                <a:cubicBezTo>
                  <a:pt x="1963737" y="4115385"/>
                  <a:pt x="1875422" y="4203700"/>
                  <a:pt x="1766480" y="4203700"/>
                </a:cubicBezTo>
                <a:lnTo>
                  <a:pt x="197257" y="4203700"/>
                </a:lnTo>
                <a:cubicBezTo>
                  <a:pt x="88315" y="4203700"/>
                  <a:pt x="0" y="4115385"/>
                  <a:pt x="0" y="4006443"/>
                </a:cubicBezTo>
                <a:lnTo>
                  <a:pt x="0" y="197257"/>
                </a:lnTo>
                <a:cubicBezTo>
                  <a:pt x="0" y="88315"/>
                  <a:pt x="88315" y="0"/>
                  <a:pt x="197257" y="0"/>
                </a:cubicBezTo>
                <a:close/>
              </a:path>
            </a:pathLst>
          </a:custGeom>
          <a:blipFill>
            <a:blip r:embed="rId5" cstate="screen">
              <a:extLst>
                <a:ext uri="{28A0092B-C50C-407E-A947-70E740481C1C}">
                  <a14:useLocalDpi xmlns:a14="http://schemas.microsoft.com/office/drawing/2010/main"/>
                </a:ext>
              </a:extLst>
            </a:blip>
            <a:tile tx="0" ty="0" sx="50000" sy="50000" flip="none" algn="ctr"/>
          </a:blip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Drag &amp; Drop Image</a:t>
            </a:r>
          </a:p>
        </p:txBody>
      </p:sp>
    </p:spTree>
    <p:extLst>
      <p:ext uri="{BB962C8B-B14F-4D97-AF65-F5344CB8AC3E}">
        <p14:creationId xmlns:p14="http://schemas.microsoft.com/office/powerpoint/2010/main" val="3660825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9" name="Picture Placeholder 2"/>
          <p:cNvSpPr>
            <a:spLocks noGrp="1"/>
          </p:cNvSpPr>
          <p:nvPr>
            <p:ph type="pic" sz="quarter" idx="10" hasCustomPrompt="1"/>
          </p:nvPr>
        </p:nvSpPr>
        <p:spPr>
          <a:xfrm>
            <a:off x="4076108" y="2377643"/>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10" name="Picture Placeholder 2"/>
          <p:cNvSpPr>
            <a:spLocks noGrp="1"/>
          </p:cNvSpPr>
          <p:nvPr>
            <p:ph type="pic" sz="quarter" idx="11" hasCustomPrompt="1"/>
          </p:nvPr>
        </p:nvSpPr>
        <p:spPr>
          <a:xfrm>
            <a:off x="1790698" y="2377643"/>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11" name="Picture Placeholder 2"/>
          <p:cNvSpPr>
            <a:spLocks noGrp="1"/>
          </p:cNvSpPr>
          <p:nvPr>
            <p:ph type="pic" sz="quarter" idx="12" hasCustomPrompt="1"/>
          </p:nvPr>
        </p:nvSpPr>
        <p:spPr>
          <a:xfrm>
            <a:off x="6361516" y="2377643"/>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12" name="Picture Placeholder 2"/>
          <p:cNvSpPr>
            <a:spLocks noGrp="1"/>
          </p:cNvSpPr>
          <p:nvPr>
            <p:ph type="pic" sz="quarter" idx="13" hasCustomPrompt="1"/>
          </p:nvPr>
        </p:nvSpPr>
        <p:spPr>
          <a:xfrm>
            <a:off x="8646925" y="2377643"/>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507615878"/>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9" name="Picture Placeholder 2"/>
          <p:cNvSpPr>
            <a:spLocks noGrp="1"/>
          </p:cNvSpPr>
          <p:nvPr>
            <p:ph type="pic" sz="quarter" idx="10" hasCustomPrompt="1"/>
          </p:nvPr>
        </p:nvSpPr>
        <p:spPr>
          <a:xfrm>
            <a:off x="3997527" y="1483966"/>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10" name="Picture Placeholder 2"/>
          <p:cNvSpPr>
            <a:spLocks noGrp="1"/>
          </p:cNvSpPr>
          <p:nvPr>
            <p:ph type="pic" sz="quarter" idx="11" hasCustomPrompt="1"/>
          </p:nvPr>
        </p:nvSpPr>
        <p:spPr>
          <a:xfrm>
            <a:off x="1712117" y="1483966"/>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11" name="Picture Placeholder 2"/>
          <p:cNvSpPr>
            <a:spLocks noGrp="1"/>
          </p:cNvSpPr>
          <p:nvPr>
            <p:ph type="pic" sz="quarter" idx="12" hasCustomPrompt="1"/>
          </p:nvPr>
        </p:nvSpPr>
        <p:spPr>
          <a:xfrm>
            <a:off x="6282935" y="1483966"/>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12" name="Picture Placeholder 2"/>
          <p:cNvSpPr>
            <a:spLocks noGrp="1"/>
          </p:cNvSpPr>
          <p:nvPr>
            <p:ph type="pic" sz="quarter" idx="13" hasCustomPrompt="1"/>
          </p:nvPr>
        </p:nvSpPr>
        <p:spPr>
          <a:xfrm>
            <a:off x="8568344" y="1483966"/>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7" name="Picture Placeholder 2"/>
          <p:cNvSpPr>
            <a:spLocks noGrp="1"/>
          </p:cNvSpPr>
          <p:nvPr>
            <p:ph type="pic" sz="quarter" idx="14" hasCustomPrompt="1"/>
          </p:nvPr>
        </p:nvSpPr>
        <p:spPr>
          <a:xfrm>
            <a:off x="3997527" y="3905891"/>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8" name="Picture Placeholder 2"/>
          <p:cNvSpPr>
            <a:spLocks noGrp="1"/>
          </p:cNvSpPr>
          <p:nvPr>
            <p:ph type="pic" sz="quarter" idx="15" hasCustomPrompt="1"/>
          </p:nvPr>
        </p:nvSpPr>
        <p:spPr>
          <a:xfrm>
            <a:off x="1712117" y="3905891"/>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13" name="Picture Placeholder 2"/>
          <p:cNvSpPr>
            <a:spLocks noGrp="1"/>
          </p:cNvSpPr>
          <p:nvPr>
            <p:ph type="pic" sz="quarter" idx="16" hasCustomPrompt="1"/>
          </p:nvPr>
        </p:nvSpPr>
        <p:spPr>
          <a:xfrm>
            <a:off x="6282935" y="3905891"/>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14" name="Picture Placeholder 2"/>
          <p:cNvSpPr>
            <a:spLocks noGrp="1"/>
          </p:cNvSpPr>
          <p:nvPr>
            <p:ph type="pic" sz="quarter" idx="17" hasCustomPrompt="1"/>
          </p:nvPr>
        </p:nvSpPr>
        <p:spPr>
          <a:xfrm>
            <a:off x="8568344" y="3905891"/>
            <a:ext cx="1828800" cy="18288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610984758"/>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7" name="Picture Placeholder 2"/>
          <p:cNvSpPr>
            <a:spLocks noGrp="1"/>
          </p:cNvSpPr>
          <p:nvPr>
            <p:ph type="pic" sz="quarter" idx="12" hasCustomPrompt="1"/>
          </p:nvPr>
        </p:nvSpPr>
        <p:spPr>
          <a:xfrm>
            <a:off x="3915137" y="685800"/>
            <a:ext cx="3471826" cy="4661704"/>
          </a:xfrm>
          <a:prstGeom prst="rect">
            <a:avLst/>
          </a:prstGeom>
          <a:pattFill prst="pct10">
            <a:fgClr>
              <a:schemeClr val="tx1"/>
            </a:fgClr>
            <a:bgClr>
              <a:schemeClr val="bg1"/>
            </a:bgClr>
          </a:pattFill>
        </p:spPr>
        <p:txBody>
          <a:bodyPr anchor="t">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
        <p:nvSpPr>
          <p:cNvPr id="8" name="Picture Placeholder 2"/>
          <p:cNvSpPr>
            <a:spLocks noGrp="1"/>
          </p:cNvSpPr>
          <p:nvPr>
            <p:ph type="pic" sz="quarter" idx="13" hasCustomPrompt="1"/>
          </p:nvPr>
        </p:nvSpPr>
        <p:spPr>
          <a:xfrm>
            <a:off x="5651050" y="3429000"/>
            <a:ext cx="2346767" cy="2743199"/>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685153586"/>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_3-Images">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8389088" y="685800"/>
            <a:ext cx="2012212" cy="54864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6" name="Picture Placeholder 2"/>
          <p:cNvSpPr>
            <a:spLocks noGrp="1"/>
          </p:cNvSpPr>
          <p:nvPr>
            <p:ph type="pic" sz="quarter" idx="13" hasCustomPrompt="1"/>
          </p:nvPr>
        </p:nvSpPr>
        <p:spPr>
          <a:xfrm>
            <a:off x="6376876" y="685800"/>
            <a:ext cx="2012212" cy="54864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
        <p:nvSpPr>
          <p:cNvPr id="7" name="Picture Placeholder 2"/>
          <p:cNvSpPr>
            <a:spLocks noGrp="1"/>
          </p:cNvSpPr>
          <p:nvPr>
            <p:ph type="pic" sz="quarter" idx="14" hasCustomPrompt="1"/>
          </p:nvPr>
        </p:nvSpPr>
        <p:spPr>
          <a:xfrm>
            <a:off x="4364664" y="685800"/>
            <a:ext cx="2012212" cy="5486400"/>
          </a:xfrm>
          <a:prstGeom prst="rect">
            <a:avLst/>
          </a:prstGeom>
          <a:pattFill prst="pct10">
            <a:fgClr>
              <a:schemeClr val="tx1"/>
            </a:fgClr>
            <a:bgClr>
              <a:schemeClr val="bg1"/>
            </a:bgClr>
          </a:pattFill>
        </p:spPr>
        <p:txBody>
          <a:bodyPr anchor="ctr">
            <a:normAutofit/>
          </a:bodyPr>
          <a:lstStyle>
            <a:lvl1pPr marL="0" indent="0" algn="ctr">
              <a:buNone/>
              <a:defRPr sz="20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1259437350"/>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7" name="Picture Placeholder 2"/>
          <p:cNvSpPr>
            <a:spLocks noGrp="1"/>
          </p:cNvSpPr>
          <p:nvPr>
            <p:ph type="pic" sz="quarter" idx="12" hasCustomPrompt="1"/>
          </p:nvPr>
        </p:nvSpPr>
        <p:spPr>
          <a:xfrm>
            <a:off x="4114800" y="685800"/>
            <a:ext cx="3274540" cy="5486400"/>
          </a:xfrm>
          <a:prstGeom prst="rect">
            <a:avLst/>
          </a:prstGeom>
          <a:pattFill prst="pct10">
            <a:fgClr>
              <a:schemeClr val="tx1"/>
            </a:fgClr>
            <a:bgClr>
              <a:schemeClr val="bg1"/>
            </a:bgClr>
          </a:pattFill>
        </p:spPr>
        <p:txBody>
          <a:bodyPr anchor="ctr">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1194702425"/>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Titillium" charset="0"/>
                <a:ea typeface="Titillium" charset="0"/>
                <a:cs typeface="Titillium" charset="0"/>
              </a:defRPr>
            </a:lvl1pPr>
          </a:lstStyle>
          <a:p>
            <a:r>
              <a:rPr lang="en-US"/>
              <a:t>Click to edit Master title style</a:t>
            </a:r>
          </a:p>
        </p:txBody>
      </p:sp>
      <p:sp>
        <p:nvSpPr>
          <p:cNvPr id="10" name="Picture Placeholder 2"/>
          <p:cNvSpPr>
            <a:spLocks noGrp="1"/>
          </p:cNvSpPr>
          <p:nvPr>
            <p:ph type="pic" sz="quarter" idx="11" hasCustomPrompt="1"/>
          </p:nvPr>
        </p:nvSpPr>
        <p:spPr>
          <a:xfrm>
            <a:off x="4360087" y="2099850"/>
            <a:ext cx="3471826" cy="3471828"/>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
        <p:nvSpPr>
          <p:cNvPr id="27" name="Picture Placeholder 2"/>
          <p:cNvSpPr>
            <a:spLocks noGrp="1"/>
          </p:cNvSpPr>
          <p:nvPr>
            <p:ph type="pic" sz="quarter" idx="12" hasCustomPrompt="1"/>
          </p:nvPr>
        </p:nvSpPr>
        <p:spPr>
          <a:xfrm>
            <a:off x="685800" y="2099850"/>
            <a:ext cx="3471826" cy="3471828"/>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
        <p:nvSpPr>
          <p:cNvPr id="28" name="Picture Placeholder 2"/>
          <p:cNvSpPr>
            <a:spLocks noGrp="1"/>
          </p:cNvSpPr>
          <p:nvPr>
            <p:ph type="pic" sz="quarter" idx="13" hasCustomPrompt="1"/>
          </p:nvPr>
        </p:nvSpPr>
        <p:spPr>
          <a:xfrm>
            <a:off x="8034374" y="2099850"/>
            <a:ext cx="3471826" cy="3471828"/>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4011584197"/>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 y="0"/>
            <a:ext cx="12192000" cy="6858000"/>
          </a:xfrm>
          <a:prstGeom prst="rect">
            <a:avLst/>
          </a:prstGeom>
          <a:pattFill prst="pct10">
            <a:fgClr>
              <a:schemeClr val="tx1"/>
            </a:fgClr>
            <a:bgClr>
              <a:schemeClr val="bg1"/>
            </a:bgClr>
          </a:pattFill>
        </p:spPr>
        <p:txBody>
          <a:bodyPr anchor="ctr">
            <a:normAutofit/>
          </a:bodyPr>
          <a:lstStyle>
            <a:lvl1pPr marL="0" indent="0" algn="ctr">
              <a:buNone/>
              <a:defRPr sz="4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2771946031"/>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8471971" y="1261430"/>
            <a:ext cx="3720029" cy="4441165"/>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20" name="Picture Placeholder 2"/>
          <p:cNvSpPr>
            <a:spLocks noGrp="1"/>
          </p:cNvSpPr>
          <p:nvPr>
            <p:ph type="pic" sz="quarter" idx="11" hasCustomPrompt="1"/>
          </p:nvPr>
        </p:nvSpPr>
        <p:spPr>
          <a:xfrm>
            <a:off x="5647980" y="1261431"/>
            <a:ext cx="2689963" cy="3211418"/>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21" name="Picture Placeholder 2"/>
          <p:cNvSpPr>
            <a:spLocks noGrp="1"/>
          </p:cNvSpPr>
          <p:nvPr>
            <p:ph type="pic" sz="quarter" idx="12" hasCustomPrompt="1"/>
          </p:nvPr>
        </p:nvSpPr>
        <p:spPr>
          <a:xfrm>
            <a:off x="2823990" y="1261431"/>
            <a:ext cx="2689963" cy="3211418"/>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22" name="Picture Placeholder 2"/>
          <p:cNvSpPr>
            <a:spLocks noGrp="1"/>
          </p:cNvSpPr>
          <p:nvPr>
            <p:ph type="pic" sz="quarter" idx="13" hasCustomPrompt="1"/>
          </p:nvPr>
        </p:nvSpPr>
        <p:spPr>
          <a:xfrm>
            <a:off x="0" y="1261431"/>
            <a:ext cx="2689963" cy="3211418"/>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1340679478"/>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0701" y="685800"/>
            <a:ext cx="3436208" cy="5486400"/>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2923835937"/>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0700" y="685800"/>
            <a:ext cx="4305300" cy="5486400"/>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417567594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6096001" y="685800"/>
            <a:ext cx="4305300" cy="2400300"/>
          </a:xfrm>
          <a:prstGeom prst="rect">
            <a:avLst/>
          </a:prstGeom>
          <a:pattFill prst="pct10">
            <a:fgClr>
              <a:schemeClr val="tx1"/>
            </a:fgClr>
            <a:bgClr>
              <a:schemeClr val="bg1"/>
            </a:bgClr>
          </a:pattFill>
        </p:spPr>
        <p:txBody>
          <a:bodyPr anchor="ctr">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
        <p:nvSpPr>
          <p:cNvPr id="4" name="Picture Placeholder 2"/>
          <p:cNvSpPr>
            <a:spLocks noGrp="1"/>
          </p:cNvSpPr>
          <p:nvPr>
            <p:ph type="pic" sz="quarter" idx="11" hasCustomPrompt="1"/>
          </p:nvPr>
        </p:nvSpPr>
        <p:spPr>
          <a:xfrm>
            <a:off x="8204885" y="3243648"/>
            <a:ext cx="2196415" cy="2928552"/>
          </a:xfrm>
          <a:prstGeom prst="rect">
            <a:avLst/>
          </a:prstGeom>
          <a:pattFill prst="pct10">
            <a:fgClr>
              <a:schemeClr val="tx1"/>
            </a:fgClr>
            <a:bgClr>
              <a:schemeClr val="bg1"/>
            </a:bgClr>
          </a:pattFill>
        </p:spPr>
        <p:txBody>
          <a:bodyPr anchor="ctr">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
        <p:nvSpPr>
          <p:cNvPr id="5" name="Picture Placeholder 2"/>
          <p:cNvSpPr>
            <a:spLocks noGrp="1"/>
          </p:cNvSpPr>
          <p:nvPr>
            <p:ph type="pic" sz="quarter" idx="12" hasCustomPrompt="1"/>
          </p:nvPr>
        </p:nvSpPr>
        <p:spPr>
          <a:xfrm>
            <a:off x="6096000" y="3243647"/>
            <a:ext cx="1969872" cy="1674341"/>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618543053"/>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1D3CD64-85DC-1C40-B7C6-FA81F4100FB6}"/>
              </a:ext>
            </a:extLst>
          </p:cNvPr>
          <p:cNvSpPr>
            <a:spLocks noGrp="1"/>
          </p:cNvSpPr>
          <p:nvPr>
            <p:ph type="pic" sz="quarter" idx="4294967295" hasCustomPrompt="1"/>
          </p:nvPr>
        </p:nvSpPr>
        <p:spPr>
          <a:xfrm>
            <a:off x="1790700" y="2996059"/>
            <a:ext cx="2011680" cy="2011680"/>
          </a:xfrm>
          <a:pattFill prst="pct20"/>
        </p:spPr>
        <p:txBody>
          <a:bodyPr/>
          <a:lstStyle>
            <a:lvl1pPr marL="0" indent="0" algn="l">
              <a:buFontTx/>
              <a:buNone/>
              <a:defRPr/>
            </a:lvl1pPr>
          </a:lstStyle>
          <a:p>
            <a:r>
              <a:rPr lang="en-US" dirty="0"/>
              <a:t>Drag &amp; Drop image</a:t>
            </a:r>
          </a:p>
        </p:txBody>
      </p:sp>
      <p:sp>
        <p:nvSpPr>
          <p:cNvPr id="18" name="Picture Placeholder 2">
            <a:extLst>
              <a:ext uri="{FF2B5EF4-FFF2-40B4-BE49-F238E27FC236}">
                <a16:creationId xmlns:a16="http://schemas.microsoft.com/office/drawing/2014/main" id="{92D942B4-7D9C-CB4C-AB4A-E277891F35AA}"/>
              </a:ext>
            </a:extLst>
          </p:cNvPr>
          <p:cNvSpPr>
            <a:spLocks noGrp="1"/>
          </p:cNvSpPr>
          <p:nvPr>
            <p:ph type="pic" sz="quarter" idx="4294967295" hasCustomPrompt="1"/>
          </p:nvPr>
        </p:nvSpPr>
        <p:spPr>
          <a:xfrm>
            <a:off x="3990340" y="2996059"/>
            <a:ext cx="2011680" cy="2011680"/>
          </a:xfrm>
          <a:pattFill prst="pct20"/>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Drag &amp; Drop image</a:t>
            </a:r>
          </a:p>
          <a:p>
            <a:endParaRPr lang="en-US" dirty="0"/>
          </a:p>
        </p:txBody>
      </p:sp>
      <p:sp>
        <p:nvSpPr>
          <p:cNvPr id="19" name="Picture Placeholder 3">
            <a:extLst>
              <a:ext uri="{FF2B5EF4-FFF2-40B4-BE49-F238E27FC236}">
                <a16:creationId xmlns:a16="http://schemas.microsoft.com/office/drawing/2014/main" id="{3630FA33-E58E-8C41-955F-C6E6456D8CAB}"/>
              </a:ext>
            </a:extLst>
          </p:cNvPr>
          <p:cNvSpPr>
            <a:spLocks noGrp="1"/>
          </p:cNvSpPr>
          <p:nvPr>
            <p:ph type="pic" sz="quarter" idx="4294967295" hasCustomPrompt="1"/>
          </p:nvPr>
        </p:nvSpPr>
        <p:spPr>
          <a:xfrm>
            <a:off x="6189980" y="2996059"/>
            <a:ext cx="2011680" cy="2011680"/>
          </a:xfrm>
          <a:pattFill prst="pct20"/>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Drag &amp; Drop image</a:t>
            </a:r>
          </a:p>
          <a:p>
            <a:endParaRPr lang="en-US" dirty="0"/>
          </a:p>
        </p:txBody>
      </p:sp>
      <p:sp>
        <p:nvSpPr>
          <p:cNvPr id="20" name="Picture Placeholder 4">
            <a:extLst>
              <a:ext uri="{FF2B5EF4-FFF2-40B4-BE49-F238E27FC236}">
                <a16:creationId xmlns:a16="http://schemas.microsoft.com/office/drawing/2014/main" id="{A4851CBA-BEA0-3C46-92AF-D0ABA613802C}"/>
              </a:ext>
            </a:extLst>
          </p:cNvPr>
          <p:cNvSpPr>
            <a:spLocks noGrp="1"/>
          </p:cNvSpPr>
          <p:nvPr>
            <p:ph type="pic" sz="quarter" idx="4294967295" hasCustomPrompt="1"/>
          </p:nvPr>
        </p:nvSpPr>
        <p:spPr>
          <a:xfrm>
            <a:off x="8389620" y="2996059"/>
            <a:ext cx="2011680" cy="2011680"/>
          </a:xfrm>
          <a:pattFill prst="pct20"/>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Drag &amp; Drop image</a:t>
            </a:r>
          </a:p>
          <a:p>
            <a:endParaRPr lang="en-US" dirty="0"/>
          </a:p>
        </p:txBody>
      </p:sp>
    </p:spTree>
    <p:extLst>
      <p:ext uri="{BB962C8B-B14F-4D97-AF65-F5344CB8AC3E}">
        <p14:creationId xmlns:p14="http://schemas.microsoft.com/office/powerpoint/2010/main" val="793486460"/>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8572500" y="25146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6" name="Picture Placeholder 2"/>
          <p:cNvSpPr>
            <a:spLocks noGrp="1"/>
          </p:cNvSpPr>
          <p:nvPr>
            <p:ph type="pic" sz="quarter" idx="14" hasCustomPrompt="1"/>
          </p:nvPr>
        </p:nvSpPr>
        <p:spPr>
          <a:xfrm>
            <a:off x="6743700" y="25146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7" name="Picture Placeholder 2"/>
          <p:cNvSpPr>
            <a:spLocks noGrp="1"/>
          </p:cNvSpPr>
          <p:nvPr>
            <p:ph type="pic" sz="quarter" idx="15" hasCustomPrompt="1"/>
          </p:nvPr>
        </p:nvSpPr>
        <p:spPr>
          <a:xfrm>
            <a:off x="4914900" y="25146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954575623"/>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8572500" y="16002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6" name="Picture Placeholder 2"/>
          <p:cNvSpPr>
            <a:spLocks noGrp="1"/>
          </p:cNvSpPr>
          <p:nvPr>
            <p:ph type="pic" sz="quarter" idx="14" hasCustomPrompt="1"/>
          </p:nvPr>
        </p:nvSpPr>
        <p:spPr>
          <a:xfrm>
            <a:off x="6743700" y="16002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7" name="Picture Placeholder 2"/>
          <p:cNvSpPr>
            <a:spLocks noGrp="1"/>
          </p:cNvSpPr>
          <p:nvPr>
            <p:ph type="pic" sz="quarter" idx="15" hasCustomPrompt="1"/>
          </p:nvPr>
        </p:nvSpPr>
        <p:spPr>
          <a:xfrm>
            <a:off x="4914900" y="16002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5" name="Picture Placeholder 2"/>
          <p:cNvSpPr>
            <a:spLocks noGrp="1"/>
          </p:cNvSpPr>
          <p:nvPr>
            <p:ph type="pic" sz="quarter" idx="16" hasCustomPrompt="1"/>
          </p:nvPr>
        </p:nvSpPr>
        <p:spPr>
          <a:xfrm>
            <a:off x="8572500" y="34290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8" name="Picture Placeholder 2"/>
          <p:cNvSpPr>
            <a:spLocks noGrp="1"/>
          </p:cNvSpPr>
          <p:nvPr>
            <p:ph type="pic" sz="quarter" idx="17" hasCustomPrompt="1"/>
          </p:nvPr>
        </p:nvSpPr>
        <p:spPr>
          <a:xfrm>
            <a:off x="6743700" y="34290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9" name="Picture Placeholder 2"/>
          <p:cNvSpPr>
            <a:spLocks noGrp="1"/>
          </p:cNvSpPr>
          <p:nvPr>
            <p:ph type="pic" sz="quarter" idx="18" hasCustomPrompt="1"/>
          </p:nvPr>
        </p:nvSpPr>
        <p:spPr>
          <a:xfrm>
            <a:off x="4914900" y="3429000"/>
            <a:ext cx="1828800" cy="18288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257143894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_Image-Tall-Content">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2147543" y="1"/>
            <a:ext cx="4092977" cy="6857999"/>
          </a:xfrm>
          <a:prstGeom prst="rect">
            <a:avLst/>
          </a:prstGeom>
          <a:pattFill prst="pct10">
            <a:fgClr>
              <a:schemeClr val="tx1"/>
            </a:fgClr>
            <a:bgClr>
              <a:schemeClr val="bg1"/>
            </a:bgClr>
          </a:pattFill>
          <a:effectLst>
            <a:outerShdw sx="1000" sy="1000" algn="ctr" rotWithShape="0">
              <a:srgbClr val="000000"/>
            </a:outerShdw>
          </a:effectLst>
        </p:spPr>
        <p:txBody>
          <a:bodyPr wrap="square" anchor="ctr">
            <a:no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
        <p:nvSpPr>
          <p:cNvPr id="2" name="Title 1">
            <a:extLst>
              <a:ext uri="{FF2B5EF4-FFF2-40B4-BE49-F238E27FC236}">
                <a16:creationId xmlns:a16="http://schemas.microsoft.com/office/drawing/2014/main" id="{DF0C4413-AA15-754D-952E-355289C009F7}"/>
              </a:ext>
            </a:extLst>
          </p:cNvPr>
          <p:cNvSpPr>
            <a:spLocks noGrp="1"/>
          </p:cNvSpPr>
          <p:nvPr>
            <p:ph type="title"/>
          </p:nvPr>
        </p:nvSpPr>
        <p:spPr>
          <a:xfrm>
            <a:off x="6634713" y="1232157"/>
            <a:ext cx="5007321" cy="468470"/>
          </a:xfrm>
        </p:spPr>
        <p:txBody>
          <a:bodyPr/>
          <a:lstStyle/>
          <a:p>
            <a:r>
              <a:rPr lang="en-US" dirty="0"/>
              <a:t>Click to edit Master title style</a:t>
            </a:r>
          </a:p>
        </p:txBody>
      </p:sp>
    </p:spTree>
    <p:extLst>
      <p:ext uri="{BB962C8B-B14F-4D97-AF65-F5344CB8AC3E}">
        <p14:creationId xmlns:p14="http://schemas.microsoft.com/office/powerpoint/2010/main" val="26967904"/>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0" y="1100831"/>
            <a:ext cx="7412854" cy="3861786"/>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205252289"/>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1790700" y="2866768"/>
            <a:ext cx="8610600" cy="1124464"/>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960286697"/>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5235267" y="685800"/>
            <a:ext cx="4964327" cy="5486400"/>
          </a:xfrm>
          <a:prstGeom prst="rect">
            <a:avLst/>
          </a:prstGeom>
          <a:pattFill prst="pct10">
            <a:fgClr>
              <a:schemeClr val="tx1"/>
            </a:fgClr>
            <a:bgClr>
              <a:schemeClr val="bg1"/>
            </a:bgClr>
          </a:pattFill>
        </p:spPr>
        <p:txBody>
          <a:bodyPr anchor="ctr">
            <a:norm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774392346"/>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Picture Placeholder 2"/>
          <p:cNvSpPr>
            <a:spLocks noGrp="1"/>
          </p:cNvSpPr>
          <p:nvPr>
            <p:ph type="pic" sz="quarter" idx="15" hasCustomPrompt="1"/>
          </p:nvPr>
        </p:nvSpPr>
        <p:spPr>
          <a:xfrm>
            <a:off x="1790700" y="1508760"/>
            <a:ext cx="3840480" cy="3840480"/>
          </a:xfrm>
          <a:prstGeom prst="rect">
            <a:avLst/>
          </a:prstGeom>
          <a:pattFill prst="pct10">
            <a:fgClr>
              <a:schemeClr val="tx1"/>
            </a:fgClr>
            <a:bgClr>
              <a:schemeClr val="bg1"/>
            </a:bgClr>
          </a:pattFill>
        </p:spPr>
        <p:txBody>
          <a:bodyPr anchor="t">
            <a:normAutofit/>
          </a:bodyPr>
          <a:lstStyle>
            <a:lvl1pPr marL="0" indent="0" algn="ctr">
              <a:buNone/>
              <a:defRPr sz="40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737737523"/>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Picture Placeholder 2"/>
          <p:cNvSpPr>
            <a:spLocks noGrp="1"/>
          </p:cNvSpPr>
          <p:nvPr>
            <p:ph type="pic" sz="quarter" idx="12" hasCustomPrompt="1"/>
          </p:nvPr>
        </p:nvSpPr>
        <p:spPr>
          <a:xfrm>
            <a:off x="5391665" y="694448"/>
            <a:ext cx="2108886" cy="2391651"/>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12" name="Picture Placeholder 2"/>
          <p:cNvSpPr>
            <a:spLocks noGrp="1"/>
          </p:cNvSpPr>
          <p:nvPr>
            <p:ph type="pic" sz="quarter" idx="13" hasCustomPrompt="1"/>
          </p:nvPr>
        </p:nvSpPr>
        <p:spPr>
          <a:xfrm>
            <a:off x="8063814" y="3086100"/>
            <a:ext cx="2108886" cy="3086100"/>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467498458"/>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8292414" y="3086100"/>
            <a:ext cx="2108886" cy="30861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4" name="Picture Placeholder 2"/>
          <p:cNvSpPr>
            <a:spLocks noGrp="1"/>
          </p:cNvSpPr>
          <p:nvPr>
            <p:ph type="pic" sz="quarter" idx="14" hasCustomPrompt="1"/>
          </p:nvPr>
        </p:nvSpPr>
        <p:spPr>
          <a:xfrm>
            <a:off x="5041557" y="685800"/>
            <a:ext cx="2108886" cy="30861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
        <p:nvSpPr>
          <p:cNvPr id="5" name="Picture Placeholder 2"/>
          <p:cNvSpPr>
            <a:spLocks noGrp="1"/>
          </p:cNvSpPr>
          <p:nvPr>
            <p:ph type="pic" sz="quarter" idx="15" hasCustomPrompt="1"/>
          </p:nvPr>
        </p:nvSpPr>
        <p:spPr>
          <a:xfrm>
            <a:off x="1790700" y="3086100"/>
            <a:ext cx="2108886" cy="3086100"/>
          </a:xfrm>
          <a:prstGeom prst="rect">
            <a:avLst/>
          </a:prstGeom>
          <a:pattFill prst="pct10">
            <a:fgClr>
              <a:schemeClr val="tx1"/>
            </a:fgClr>
            <a:bgClr>
              <a:schemeClr val="bg1"/>
            </a:bgClr>
          </a:pattFill>
        </p:spPr>
        <p:txBody>
          <a:bodyPr anchor="ctr">
            <a:normAutofit/>
          </a:bodyPr>
          <a:lstStyle>
            <a:lvl1pPr marL="0" indent="0" algn="ctr">
              <a:buNone/>
              <a:defRPr sz="24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4265803078"/>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5" name="Picture Placeholder 2"/>
          <p:cNvSpPr>
            <a:spLocks noGrp="1"/>
          </p:cNvSpPr>
          <p:nvPr>
            <p:ph type="pic" sz="quarter" idx="15" hasCustomPrompt="1"/>
          </p:nvPr>
        </p:nvSpPr>
        <p:spPr>
          <a:xfrm>
            <a:off x="1790699" y="3429000"/>
            <a:ext cx="2865738" cy="2743200"/>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6" name="Picture Placeholder 2"/>
          <p:cNvSpPr>
            <a:spLocks noGrp="1"/>
          </p:cNvSpPr>
          <p:nvPr>
            <p:ph type="pic" sz="quarter" idx="16" hasCustomPrompt="1"/>
          </p:nvPr>
        </p:nvSpPr>
        <p:spPr>
          <a:xfrm>
            <a:off x="4663131" y="685800"/>
            <a:ext cx="2865738" cy="2743200"/>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
        <p:nvSpPr>
          <p:cNvPr id="7" name="Picture Placeholder 2"/>
          <p:cNvSpPr>
            <a:spLocks noGrp="1"/>
          </p:cNvSpPr>
          <p:nvPr>
            <p:ph type="pic" sz="quarter" idx="17" hasCustomPrompt="1"/>
          </p:nvPr>
        </p:nvSpPr>
        <p:spPr>
          <a:xfrm>
            <a:off x="7528869" y="3429000"/>
            <a:ext cx="2865738" cy="2743200"/>
          </a:xfrm>
          <a:prstGeom prst="rect">
            <a:avLst/>
          </a:prstGeom>
          <a:pattFill prst="pct10">
            <a:fgClr>
              <a:schemeClr val="tx1"/>
            </a:fgClr>
            <a:bgClr>
              <a:schemeClr val="bg1"/>
            </a:bgClr>
          </a:pattFill>
        </p:spPr>
        <p:txBody>
          <a:bodyPr anchor="ctr">
            <a:norm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2136528303"/>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5" name="Picture Placeholder 2"/>
          <p:cNvSpPr>
            <a:spLocks noGrp="1"/>
          </p:cNvSpPr>
          <p:nvPr>
            <p:ph type="pic" sz="quarter" idx="15" hasCustomPrompt="1"/>
          </p:nvPr>
        </p:nvSpPr>
        <p:spPr>
          <a:xfrm>
            <a:off x="1790700" y="3429000"/>
            <a:ext cx="4305300" cy="2743200"/>
          </a:xfrm>
          <a:prstGeom prst="rect">
            <a:avLst/>
          </a:prstGeom>
          <a:pattFill prst="pct10">
            <a:fgClr>
              <a:schemeClr val="tx1"/>
            </a:fgClr>
            <a:bgClr>
              <a:schemeClr val="bg1"/>
            </a:bgClr>
          </a:pattFill>
        </p:spPr>
        <p:txBody>
          <a:bodyPr anchor="ctr">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
        <p:nvSpPr>
          <p:cNvPr id="6" name="Picture Placeholder 2"/>
          <p:cNvSpPr>
            <a:spLocks noGrp="1"/>
          </p:cNvSpPr>
          <p:nvPr>
            <p:ph type="pic" sz="quarter" idx="16" hasCustomPrompt="1"/>
          </p:nvPr>
        </p:nvSpPr>
        <p:spPr>
          <a:xfrm>
            <a:off x="6096000" y="685800"/>
            <a:ext cx="4305300" cy="2743200"/>
          </a:xfrm>
          <a:prstGeom prst="rect">
            <a:avLst/>
          </a:prstGeom>
          <a:pattFill prst="pct10">
            <a:fgClr>
              <a:schemeClr val="tx1"/>
            </a:fgClr>
            <a:bgClr>
              <a:schemeClr val="bg1"/>
            </a:bgClr>
          </a:pattFill>
        </p:spPr>
        <p:txBody>
          <a:bodyPr anchor="ctr">
            <a:normAutofit/>
          </a:bodyPr>
          <a:lstStyle>
            <a:lvl1pPr marL="0" indent="0" algn="ctr">
              <a:buNone/>
              <a:defRPr sz="32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807876111"/>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790699" y="1600200"/>
            <a:ext cx="3657600" cy="3657600"/>
          </a:xfrm>
          <a:custGeom>
            <a:avLst/>
            <a:gdLst>
              <a:gd name="connsiteX0" fmla="*/ 228600 w 3657600"/>
              <a:gd name="connsiteY0" fmla="*/ 228600 h 3657600"/>
              <a:gd name="connsiteX1" fmla="*/ 228600 w 3657600"/>
              <a:gd name="connsiteY1" fmla="*/ 3429000 h 3657600"/>
              <a:gd name="connsiteX2" fmla="*/ 3429000 w 3657600"/>
              <a:gd name="connsiteY2" fmla="*/ 3429000 h 3657600"/>
              <a:gd name="connsiteX3" fmla="*/ 3429000 w 3657600"/>
              <a:gd name="connsiteY3" fmla="*/ 228600 h 3657600"/>
              <a:gd name="connsiteX4" fmla="*/ 0 w 3657600"/>
              <a:gd name="connsiteY4" fmla="*/ 0 h 3657600"/>
              <a:gd name="connsiteX5" fmla="*/ 3657600 w 3657600"/>
              <a:gd name="connsiteY5" fmla="*/ 0 h 3657600"/>
              <a:gd name="connsiteX6" fmla="*/ 3657600 w 3657600"/>
              <a:gd name="connsiteY6" fmla="*/ 3657600 h 3657600"/>
              <a:gd name="connsiteX7" fmla="*/ 0 w 3657600"/>
              <a:gd name="connsiteY7"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3657600">
                <a:moveTo>
                  <a:pt x="228600" y="228600"/>
                </a:moveTo>
                <a:lnTo>
                  <a:pt x="228600" y="3429000"/>
                </a:lnTo>
                <a:lnTo>
                  <a:pt x="3429000" y="3429000"/>
                </a:lnTo>
                <a:lnTo>
                  <a:pt x="3429000" y="228600"/>
                </a:lnTo>
                <a:close/>
                <a:moveTo>
                  <a:pt x="0" y="0"/>
                </a:moveTo>
                <a:lnTo>
                  <a:pt x="3657600" y="0"/>
                </a:lnTo>
                <a:lnTo>
                  <a:pt x="3657600" y="3657600"/>
                </a:lnTo>
                <a:lnTo>
                  <a:pt x="0" y="3657600"/>
                </a:lnTo>
                <a:close/>
              </a:path>
            </a:pathLst>
          </a:custGeom>
          <a:pattFill prst="pct10">
            <a:fgClr>
              <a:schemeClr val="tx1"/>
            </a:fgClr>
            <a:bgClr>
              <a:schemeClr val="bg1"/>
            </a:bgClr>
          </a:pattFill>
          <a:effectLst>
            <a:outerShdw blurRad="381000" dist="50800" dir="5400000" algn="ctr" rotWithShape="0">
              <a:srgbClr val="000000">
                <a:alpha val="10000"/>
              </a:srgbClr>
            </a:outerShdw>
          </a:effectLst>
        </p:spPr>
        <p:txBody>
          <a:bodyPr wrap="square" anchor="t">
            <a:noAutofit/>
          </a:bodyPr>
          <a:lstStyle>
            <a:lvl1pPr marL="0" indent="0" algn="ctr">
              <a:buNone/>
              <a:defRPr sz="1800" b="0" i="0">
                <a:latin typeface="Titillium" charset="0"/>
                <a:ea typeface="Titillium" charset="0"/>
                <a:cs typeface="Titillium" charset="0"/>
              </a:defRPr>
            </a:lvl1pPr>
          </a:lstStyle>
          <a:p>
            <a:r>
              <a:rPr lang="en-US" dirty="0"/>
              <a:t>Drag &amp; Drop Image</a:t>
            </a:r>
          </a:p>
        </p:txBody>
      </p:sp>
      <p:sp>
        <p:nvSpPr>
          <p:cNvPr id="2" name="Rectangle 1">
            <a:extLst>
              <a:ext uri="{FF2B5EF4-FFF2-40B4-BE49-F238E27FC236}">
                <a16:creationId xmlns:a16="http://schemas.microsoft.com/office/drawing/2014/main" id="{B432CB76-A692-A94F-BFE0-25D450116FC9}"/>
              </a:ext>
            </a:extLst>
          </p:cNvPr>
          <p:cNvSpPr/>
          <p:nvPr userDrawn="1"/>
        </p:nvSpPr>
        <p:spPr>
          <a:xfrm>
            <a:off x="2032986" y="1837678"/>
            <a:ext cx="3187083" cy="3195961"/>
          </a:xfrm>
          <a:prstGeom prst="rect">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892477074"/>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solidFill>
                <a:srgbClr val="FFFFFF"/>
              </a:solidFill>
            </a:endParaRPr>
          </a:p>
        </p:txBody>
      </p:sp>
    </p:spTree>
    <p:extLst>
      <p:ext uri="{BB962C8B-B14F-4D97-AF65-F5344CB8AC3E}">
        <p14:creationId xmlns:p14="http://schemas.microsoft.com/office/powerpoint/2010/main" val="278810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_Image-Circle-Content">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5799789" y="1318230"/>
            <a:ext cx="4221542" cy="4221540"/>
          </a:xfrm>
          <a:custGeom>
            <a:avLst/>
            <a:gdLst>
              <a:gd name="connsiteX0" fmla="*/ 2519980 w 3086928"/>
              <a:gd name="connsiteY0" fmla="*/ 2436982 h 3086928"/>
              <a:gd name="connsiteX1" fmla="*/ 3086928 w 3086928"/>
              <a:gd name="connsiteY1" fmla="*/ 3003931 h 3086928"/>
              <a:gd name="connsiteX2" fmla="*/ 3003931 w 3086928"/>
              <a:gd name="connsiteY2" fmla="*/ 3086928 h 3086928"/>
              <a:gd name="connsiteX3" fmla="*/ 2436982 w 3086928"/>
              <a:gd name="connsiteY3" fmla="*/ 2519979 h 3086928"/>
              <a:gd name="connsiteX4" fmla="*/ 2480463 w 3086928"/>
              <a:gd name="connsiteY4" fmla="*/ 2480462 h 3086928"/>
              <a:gd name="connsiteX5" fmla="*/ 566949 w 3086928"/>
              <a:gd name="connsiteY5" fmla="*/ 649945 h 3086928"/>
              <a:gd name="connsiteX6" fmla="*/ 2436982 w 3086928"/>
              <a:gd name="connsiteY6" fmla="*/ 2519979 h 3086928"/>
              <a:gd name="connsiteX7" fmla="*/ 2386361 w 3086928"/>
              <a:gd name="connsiteY7" fmla="*/ 2565987 h 3086928"/>
              <a:gd name="connsiteX8" fmla="*/ 1543464 w 3086928"/>
              <a:gd name="connsiteY8" fmla="*/ 2868579 h 3086928"/>
              <a:gd name="connsiteX9" fmla="*/ 218348 w 3086928"/>
              <a:gd name="connsiteY9" fmla="*/ 1543463 h 3086928"/>
              <a:gd name="connsiteX10" fmla="*/ 520940 w 3086928"/>
              <a:gd name="connsiteY10" fmla="*/ 700567 h 3086928"/>
              <a:gd name="connsiteX11" fmla="*/ 1543464 w 3086928"/>
              <a:gd name="connsiteY11" fmla="*/ 218347 h 3086928"/>
              <a:gd name="connsiteX12" fmla="*/ 2868580 w 3086928"/>
              <a:gd name="connsiteY12" fmla="*/ 1543463 h 3086928"/>
              <a:gd name="connsiteX13" fmla="*/ 2565988 w 3086928"/>
              <a:gd name="connsiteY13" fmla="*/ 2386360 h 3086928"/>
              <a:gd name="connsiteX14" fmla="*/ 2519980 w 3086928"/>
              <a:gd name="connsiteY14" fmla="*/ 2436982 h 3086928"/>
              <a:gd name="connsiteX15" fmla="*/ 649945 w 3086928"/>
              <a:gd name="connsiteY15" fmla="*/ 566948 h 3086928"/>
              <a:gd name="connsiteX16" fmla="*/ 700568 w 3086928"/>
              <a:gd name="connsiteY16" fmla="*/ 520939 h 3086928"/>
              <a:gd name="connsiteX17" fmla="*/ 1543464 w 3086928"/>
              <a:gd name="connsiteY17" fmla="*/ 218347 h 3086928"/>
              <a:gd name="connsiteX18" fmla="*/ 82997 w 3086928"/>
              <a:gd name="connsiteY18" fmla="*/ 0 h 3086928"/>
              <a:gd name="connsiteX19" fmla="*/ 649945 w 3086928"/>
              <a:gd name="connsiteY19" fmla="*/ 566948 h 3086928"/>
              <a:gd name="connsiteX20" fmla="*/ 606466 w 3086928"/>
              <a:gd name="connsiteY20" fmla="*/ 606465 h 3086928"/>
              <a:gd name="connsiteX21" fmla="*/ 566949 w 3086928"/>
              <a:gd name="connsiteY21" fmla="*/ 649945 h 3086928"/>
              <a:gd name="connsiteX22" fmla="*/ 0 w 3086928"/>
              <a:gd name="connsiteY22" fmla="*/ 82996 h 308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86928" h="3086928">
                <a:moveTo>
                  <a:pt x="2519980" y="2436982"/>
                </a:moveTo>
                <a:lnTo>
                  <a:pt x="3086928" y="3003931"/>
                </a:lnTo>
                <a:lnTo>
                  <a:pt x="3003931" y="3086928"/>
                </a:lnTo>
                <a:lnTo>
                  <a:pt x="2436982" y="2519979"/>
                </a:lnTo>
                <a:lnTo>
                  <a:pt x="2480463" y="2480462"/>
                </a:lnTo>
                <a:close/>
                <a:moveTo>
                  <a:pt x="566949" y="649945"/>
                </a:moveTo>
                <a:lnTo>
                  <a:pt x="2436982" y="2519979"/>
                </a:lnTo>
                <a:lnTo>
                  <a:pt x="2386361" y="2565987"/>
                </a:lnTo>
                <a:cubicBezTo>
                  <a:pt x="2157303" y="2755023"/>
                  <a:pt x="1863645" y="2868579"/>
                  <a:pt x="1543464" y="2868579"/>
                </a:cubicBezTo>
                <a:cubicBezTo>
                  <a:pt x="811623" y="2868579"/>
                  <a:pt x="218348" y="2275304"/>
                  <a:pt x="218348" y="1543463"/>
                </a:cubicBezTo>
                <a:cubicBezTo>
                  <a:pt x="218348" y="1223283"/>
                  <a:pt x="331905" y="929625"/>
                  <a:pt x="520940" y="700567"/>
                </a:cubicBezTo>
                <a:close/>
                <a:moveTo>
                  <a:pt x="1543464" y="218347"/>
                </a:moveTo>
                <a:cubicBezTo>
                  <a:pt x="2275305" y="218347"/>
                  <a:pt x="2868580" y="811622"/>
                  <a:pt x="2868580" y="1543463"/>
                </a:cubicBezTo>
                <a:cubicBezTo>
                  <a:pt x="2868580" y="1863644"/>
                  <a:pt x="2755024" y="2157302"/>
                  <a:pt x="2565988" y="2386360"/>
                </a:cubicBezTo>
                <a:lnTo>
                  <a:pt x="2519980" y="2436982"/>
                </a:lnTo>
                <a:lnTo>
                  <a:pt x="649945" y="566948"/>
                </a:lnTo>
                <a:lnTo>
                  <a:pt x="700568" y="520939"/>
                </a:lnTo>
                <a:cubicBezTo>
                  <a:pt x="929626" y="331904"/>
                  <a:pt x="1223284" y="218347"/>
                  <a:pt x="1543464" y="218347"/>
                </a:cubicBezTo>
                <a:close/>
                <a:moveTo>
                  <a:pt x="82997" y="0"/>
                </a:moveTo>
                <a:lnTo>
                  <a:pt x="649945" y="566948"/>
                </a:lnTo>
                <a:lnTo>
                  <a:pt x="606466" y="606465"/>
                </a:lnTo>
                <a:lnTo>
                  <a:pt x="566949" y="649945"/>
                </a:lnTo>
                <a:lnTo>
                  <a:pt x="0" y="82996"/>
                </a:lnTo>
                <a:close/>
              </a:path>
            </a:pathLst>
          </a:custGeom>
          <a:pattFill prst="pct10">
            <a:fgClr>
              <a:schemeClr val="tx1"/>
            </a:fgClr>
            <a:bgClr>
              <a:schemeClr val="bg1"/>
            </a:bgClr>
          </a:pattFill>
        </p:spPr>
        <p:txBody>
          <a:bodyPr wrap="square" anchor="ctr">
            <a:noAutofit/>
          </a:bodyPr>
          <a:lstStyle>
            <a:lvl1pPr marL="0" indent="0" algn="ctr">
              <a:buNone/>
              <a:defRPr sz="28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3890394951"/>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1866900" y="996124"/>
            <a:ext cx="4229100" cy="1621619"/>
          </a:xfrm>
          <a:prstGeom prst="rect">
            <a:avLst/>
          </a:prstGeom>
        </p:spPr>
        <p:txBody>
          <a:bodyPr/>
          <a:lstStyle>
            <a:lvl1pPr>
              <a:defRPr sz="3600"/>
            </a:lvl1pPr>
          </a:lstStyle>
          <a:p>
            <a:r>
              <a:rPr lang="en-US" dirty="0"/>
              <a:t>CLICK TO EDIT MASTER TITLE STYLE</a:t>
            </a:r>
          </a:p>
        </p:txBody>
      </p:sp>
      <p:sp>
        <p:nvSpPr>
          <p:cNvPr id="7" name="Picture Placeholder 4"/>
          <p:cNvSpPr>
            <a:spLocks noGrp="1"/>
          </p:cNvSpPr>
          <p:nvPr>
            <p:ph type="pic" sz="quarter" idx="11" hasCustomPrompt="1"/>
          </p:nvPr>
        </p:nvSpPr>
        <p:spPr>
          <a:xfrm>
            <a:off x="4653153" y="2290219"/>
            <a:ext cx="1866901" cy="1301578"/>
          </a:xfrm>
          <a:prstGeom prst="rect">
            <a:avLst/>
          </a:prstGeom>
          <a:pattFill prst="pct10">
            <a:fgClr>
              <a:schemeClr val="tx1"/>
            </a:fgClr>
            <a:bgClr>
              <a:schemeClr val="bg1"/>
            </a:bgClr>
          </a:pattFill>
        </p:spPr>
        <p:txBody>
          <a:bodyPr anchor="ctr">
            <a:normAutofit/>
          </a:bodyPr>
          <a:lstStyle>
            <a:lvl1pPr marL="0" indent="0" algn="ctr">
              <a:buNone/>
              <a:defRPr sz="1600" b="0" baseline="0"/>
            </a:lvl1pPr>
          </a:lstStyle>
          <a:p>
            <a:r>
              <a:rPr lang="en-US" dirty="0"/>
              <a:t>Drag &amp; Drop Image</a:t>
            </a:r>
          </a:p>
        </p:txBody>
      </p:sp>
      <p:sp>
        <p:nvSpPr>
          <p:cNvPr id="8" name="Picture Placeholder 4"/>
          <p:cNvSpPr>
            <a:spLocks noGrp="1"/>
          </p:cNvSpPr>
          <p:nvPr>
            <p:ph type="pic" sz="quarter" idx="12" hasCustomPrompt="1"/>
          </p:nvPr>
        </p:nvSpPr>
        <p:spPr>
          <a:xfrm>
            <a:off x="4653153" y="4235103"/>
            <a:ext cx="1866901" cy="1301578"/>
          </a:xfrm>
          <a:prstGeom prst="rect">
            <a:avLst/>
          </a:prstGeom>
          <a:pattFill prst="pct10">
            <a:fgClr>
              <a:schemeClr val="tx1"/>
            </a:fgClr>
            <a:bgClr>
              <a:schemeClr val="bg1"/>
            </a:bgClr>
          </a:pattFill>
        </p:spPr>
        <p:txBody>
          <a:bodyPr anchor="ctr">
            <a:normAutofit/>
          </a:bodyPr>
          <a:lstStyle>
            <a:lvl1pPr marL="0" indent="0" algn="ctr">
              <a:buNone/>
              <a:defRPr sz="1600" b="0" baseline="0"/>
            </a:lvl1pPr>
          </a:lstStyle>
          <a:p>
            <a:r>
              <a:rPr lang="en-US" dirty="0"/>
              <a:t>Drag &amp; Drop Image</a:t>
            </a:r>
          </a:p>
        </p:txBody>
      </p:sp>
    </p:spTree>
    <p:extLst>
      <p:ext uri="{BB962C8B-B14F-4D97-AF65-F5344CB8AC3E}">
        <p14:creationId xmlns:p14="http://schemas.microsoft.com/office/powerpoint/2010/main" val="9324043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8" name="Picture Placeholder 4"/>
          <p:cNvSpPr>
            <a:spLocks noGrp="1"/>
          </p:cNvSpPr>
          <p:nvPr>
            <p:ph type="pic" sz="quarter" idx="12" hasCustomPrompt="1"/>
          </p:nvPr>
        </p:nvSpPr>
        <p:spPr>
          <a:xfrm>
            <a:off x="3881627" y="4655233"/>
            <a:ext cx="1866901" cy="1301578"/>
          </a:xfrm>
          <a:prstGeom prst="rect">
            <a:avLst/>
          </a:prstGeom>
          <a:pattFill prst="pct10">
            <a:fgClr>
              <a:schemeClr val="tx1"/>
            </a:fgClr>
            <a:bgClr>
              <a:schemeClr val="bg1"/>
            </a:bgClr>
          </a:pattFill>
        </p:spPr>
        <p:txBody>
          <a:bodyPr anchor="ctr">
            <a:normAutofit/>
          </a:bodyPr>
          <a:lstStyle>
            <a:lvl1pPr marL="0" indent="0" algn="ctr">
              <a:buNone/>
              <a:defRPr sz="1600" b="0" baseline="0"/>
            </a:lvl1pPr>
          </a:lstStyle>
          <a:p>
            <a:r>
              <a:rPr lang="en-US" dirty="0"/>
              <a:t>Drag &amp; Drop Image</a:t>
            </a:r>
          </a:p>
        </p:txBody>
      </p:sp>
      <p:sp>
        <p:nvSpPr>
          <p:cNvPr id="11" name="Picture Placeholder 4"/>
          <p:cNvSpPr>
            <a:spLocks noGrp="1"/>
          </p:cNvSpPr>
          <p:nvPr>
            <p:ph type="pic" sz="quarter" idx="13" hasCustomPrompt="1"/>
          </p:nvPr>
        </p:nvSpPr>
        <p:spPr>
          <a:xfrm>
            <a:off x="3881627" y="2907197"/>
            <a:ext cx="1866901" cy="1301578"/>
          </a:xfrm>
          <a:prstGeom prst="rect">
            <a:avLst/>
          </a:prstGeom>
          <a:pattFill prst="pct10">
            <a:fgClr>
              <a:schemeClr val="tx1"/>
            </a:fgClr>
            <a:bgClr>
              <a:schemeClr val="bg1"/>
            </a:bgClr>
          </a:pattFill>
        </p:spPr>
        <p:txBody>
          <a:bodyPr anchor="ctr">
            <a:normAutofit/>
          </a:bodyPr>
          <a:lstStyle>
            <a:lvl1pPr marL="0" indent="0" algn="ctr">
              <a:buNone/>
              <a:defRPr sz="1600" b="0" baseline="0"/>
            </a:lvl1pPr>
          </a:lstStyle>
          <a:p>
            <a:r>
              <a:rPr lang="en-US" dirty="0"/>
              <a:t>Drag &amp; Drop Image</a:t>
            </a:r>
          </a:p>
        </p:txBody>
      </p:sp>
      <p:sp>
        <p:nvSpPr>
          <p:cNvPr id="12" name="Picture Placeholder 4"/>
          <p:cNvSpPr>
            <a:spLocks noGrp="1"/>
          </p:cNvSpPr>
          <p:nvPr>
            <p:ph type="pic" sz="quarter" idx="14" hasCustomPrompt="1"/>
          </p:nvPr>
        </p:nvSpPr>
        <p:spPr>
          <a:xfrm>
            <a:off x="3881627" y="1181100"/>
            <a:ext cx="1866901" cy="1301578"/>
          </a:xfrm>
          <a:prstGeom prst="rect">
            <a:avLst/>
          </a:prstGeom>
          <a:pattFill prst="pct10">
            <a:fgClr>
              <a:schemeClr val="tx1"/>
            </a:fgClr>
            <a:bgClr>
              <a:schemeClr val="bg1"/>
            </a:bgClr>
          </a:pattFill>
        </p:spPr>
        <p:txBody>
          <a:bodyPr anchor="ctr">
            <a:normAutofit/>
          </a:bodyPr>
          <a:lstStyle>
            <a:lvl1pPr marL="0" indent="0" algn="ctr">
              <a:buNone/>
              <a:defRPr sz="1600" b="0" baseline="0"/>
            </a:lvl1pPr>
          </a:lstStyle>
          <a:p>
            <a:r>
              <a:rPr lang="en-US" dirty="0"/>
              <a:t>Drag &amp; Drop Image</a:t>
            </a:r>
          </a:p>
        </p:txBody>
      </p:sp>
    </p:spTree>
    <p:extLst>
      <p:ext uri="{BB962C8B-B14F-4D97-AF65-F5344CB8AC3E}">
        <p14:creationId xmlns:p14="http://schemas.microsoft.com/office/powerpoint/2010/main" val="14011903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3981641" y="2907197"/>
            <a:ext cx="1866901" cy="1301578"/>
          </a:xfrm>
          <a:prstGeom prst="rect">
            <a:avLst/>
          </a:prstGeom>
          <a:pattFill prst="pct10">
            <a:fgClr>
              <a:schemeClr val="tx1"/>
            </a:fgClr>
            <a:bgClr>
              <a:schemeClr val="bg1"/>
            </a:bgClr>
          </a:pattFill>
        </p:spPr>
        <p:txBody>
          <a:bodyPr anchor="ctr">
            <a:normAutofit/>
          </a:bodyPr>
          <a:lstStyle>
            <a:lvl1pPr marL="0" indent="0" algn="ctr">
              <a:buNone/>
              <a:defRPr sz="1600" b="0" baseline="0"/>
            </a:lvl1pPr>
          </a:lstStyle>
          <a:p>
            <a:r>
              <a:rPr lang="en-US" dirty="0"/>
              <a:t>Drag &amp; Drop Image</a:t>
            </a:r>
          </a:p>
        </p:txBody>
      </p:sp>
      <p:sp>
        <p:nvSpPr>
          <p:cNvPr id="9" name="Picture Placeholder 4"/>
          <p:cNvSpPr>
            <a:spLocks noGrp="1"/>
          </p:cNvSpPr>
          <p:nvPr>
            <p:ph type="pic" sz="quarter" idx="14" hasCustomPrompt="1"/>
          </p:nvPr>
        </p:nvSpPr>
        <p:spPr>
          <a:xfrm>
            <a:off x="3981641" y="1181100"/>
            <a:ext cx="1866901" cy="1301578"/>
          </a:xfrm>
          <a:prstGeom prst="rect">
            <a:avLst/>
          </a:prstGeom>
          <a:pattFill prst="pct10">
            <a:fgClr>
              <a:schemeClr val="tx1"/>
            </a:fgClr>
            <a:bgClr>
              <a:schemeClr val="bg1"/>
            </a:bgClr>
          </a:pattFill>
        </p:spPr>
        <p:txBody>
          <a:bodyPr anchor="ctr">
            <a:normAutofit/>
          </a:bodyPr>
          <a:lstStyle>
            <a:lvl1pPr marL="0" indent="0" algn="ctr">
              <a:buNone/>
              <a:defRPr sz="1600" b="0" baseline="0"/>
            </a:lvl1pPr>
          </a:lstStyle>
          <a:p>
            <a:r>
              <a:rPr lang="en-US" dirty="0"/>
              <a:t>Drag &amp; Drop Image</a:t>
            </a:r>
          </a:p>
        </p:txBody>
      </p:sp>
    </p:spTree>
    <p:extLst>
      <p:ext uri="{BB962C8B-B14F-4D97-AF65-F5344CB8AC3E}">
        <p14:creationId xmlns:p14="http://schemas.microsoft.com/office/powerpoint/2010/main" val="175269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0"/>
            <a:ext cx="6096000" cy="3441700"/>
          </a:xfrm>
          <a:prstGeom prst="rect">
            <a:avLst/>
          </a:prstGeom>
          <a:pattFill prst="pct5">
            <a:fgClr>
              <a:schemeClr val="bg1">
                <a:lumMod val="65000"/>
              </a:schemeClr>
            </a:fgClr>
            <a:bgClr>
              <a:schemeClr val="bg1"/>
            </a:bgClr>
          </a:pattFill>
        </p:spPr>
        <p:txBody>
          <a:bodyPr wrap="square" anchor="ctr">
            <a:noAutofit/>
          </a:bodyPr>
          <a:lstStyle>
            <a:lvl1pPr marL="0" indent="0" algn="ctr">
              <a:buNone/>
              <a:defRPr sz="3200"/>
            </a:lvl1pPr>
          </a:lstStyle>
          <a:p>
            <a:r>
              <a:rPr lang="en-US" dirty="0"/>
              <a:t>Drag &amp; Drop Picture</a:t>
            </a:r>
          </a:p>
        </p:txBody>
      </p:sp>
      <p:sp>
        <p:nvSpPr>
          <p:cNvPr id="7" name="Picture Placeholder 4"/>
          <p:cNvSpPr>
            <a:spLocks noGrp="1"/>
          </p:cNvSpPr>
          <p:nvPr>
            <p:ph type="pic" sz="quarter" idx="14" hasCustomPrompt="1"/>
          </p:nvPr>
        </p:nvSpPr>
        <p:spPr>
          <a:xfrm>
            <a:off x="6096000" y="0"/>
            <a:ext cx="6096000" cy="3441700"/>
          </a:xfrm>
          <a:prstGeom prst="rect">
            <a:avLst/>
          </a:prstGeom>
          <a:pattFill prst="pct5">
            <a:fgClr>
              <a:schemeClr val="bg1">
                <a:lumMod val="65000"/>
              </a:schemeClr>
            </a:fgClr>
            <a:bgClr>
              <a:schemeClr val="bg1"/>
            </a:bgClr>
          </a:pattFill>
        </p:spPr>
        <p:txBody>
          <a:bodyPr wrap="square" anchor="ctr">
            <a:noAutofit/>
          </a:bodyPr>
          <a:lstStyle>
            <a:lvl1pPr marL="0" indent="0" algn="ctr">
              <a:buNone/>
              <a:defRPr sz="3200"/>
            </a:lvl1pPr>
          </a:lstStyle>
          <a:p>
            <a:r>
              <a:rPr lang="en-US" dirty="0"/>
              <a:t>Drag &amp; Drop Picture</a:t>
            </a:r>
          </a:p>
        </p:txBody>
      </p:sp>
      <p:pic>
        <p:nvPicPr>
          <p:cNvPr id="5" name="Picture 4">
            <a:extLst>
              <a:ext uri="{FF2B5EF4-FFF2-40B4-BE49-F238E27FC236}">
                <a16:creationId xmlns:a16="http://schemas.microsoft.com/office/drawing/2014/main" id="{EA277EE6-943F-8B4B-A7EB-693E09FD4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0961" y="6281188"/>
            <a:ext cx="1180916" cy="314911"/>
          </a:xfrm>
          <a:prstGeom prst="rect">
            <a:avLst/>
          </a:prstGeom>
        </p:spPr>
      </p:pic>
      <p:pic>
        <p:nvPicPr>
          <p:cNvPr id="8" name="Picture 7">
            <a:extLst>
              <a:ext uri="{FF2B5EF4-FFF2-40B4-BE49-F238E27FC236}">
                <a16:creationId xmlns:a16="http://schemas.microsoft.com/office/drawing/2014/main" id="{C9F6AC87-E3A2-4099-94FA-F770F0F574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13" y="5983503"/>
            <a:ext cx="2414016" cy="914400"/>
          </a:xfrm>
          <a:prstGeom prst="rect">
            <a:avLst/>
          </a:prstGeom>
        </p:spPr>
      </p:pic>
    </p:spTree>
    <p:extLst>
      <p:ext uri="{BB962C8B-B14F-4D97-AF65-F5344CB8AC3E}">
        <p14:creationId xmlns:p14="http://schemas.microsoft.com/office/powerpoint/2010/main" val="28783776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3810000" y="1178011"/>
            <a:ext cx="4572000" cy="4572000"/>
          </a:xfrm>
          <a:prstGeom prst="frame">
            <a:avLst>
              <a:gd name="adj1" fmla="val 7455"/>
            </a:avLst>
          </a:prstGeom>
          <a:solidFill>
            <a:schemeClr val="bg1">
              <a:lumMod val="95000"/>
            </a:schemeClr>
          </a:solidFill>
        </p:spPr>
        <p:txBody>
          <a:bodyPr anchor="t">
            <a:normAutofit/>
          </a:bodyPr>
          <a:lstStyle>
            <a:lvl1pPr marL="0" indent="0" algn="ctr">
              <a:buNone/>
              <a:defRPr sz="3200" baseline="0"/>
            </a:lvl1pPr>
          </a:lstStyle>
          <a:p>
            <a:r>
              <a:rPr lang="en-US" dirty="0"/>
              <a:t>Drag &amp; Drop Image</a:t>
            </a:r>
          </a:p>
        </p:txBody>
      </p:sp>
    </p:spTree>
    <p:extLst>
      <p:ext uri="{BB962C8B-B14F-4D97-AF65-F5344CB8AC3E}">
        <p14:creationId xmlns:p14="http://schemas.microsoft.com/office/powerpoint/2010/main" val="42735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34000" fill="hold" grpId="0" nodeType="withEffect">
                                  <p:stCondLst>
                                    <p:cond delay="500"/>
                                  </p:stCondLst>
                                  <p:childTnLst>
                                    <p:animScale>
                                      <p:cBhvr>
                                        <p:cTn id="6" dur="2000" fill="hold"/>
                                        <p:tgtEl>
                                          <p:spTgt spid="3"/>
                                        </p:tgtEl>
                                      </p:cBhvr>
                                      <p:by x="110000" y="110000"/>
                                    </p:animScale>
                                  </p:childTnLst>
                                </p:cTn>
                              </p:par>
                              <p:par>
                                <p:cTn id="7" presetID="20" presetClass="entr"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edge">
                                      <p:cBhvr>
                                        <p:cTn id="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_Full-Image-Blue-Overla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a:solidFill>
                  <a:srgbClr val="000000"/>
                </a:solidFill>
              </a:rPr>
              <a:pPr/>
              <a:t>‹#›</a:t>
            </a:fld>
            <a:endParaRPr lang="en-US" dirty="0">
              <a:solidFill>
                <a:srgbClr val="000000"/>
              </a:solidFill>
            </a:endParaRPr>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t">
            <a:normAutofit/>
          </a:bodyPr>
          <a:lstStyle>
            <a:lvl1pPr marL="0" indent="0" algn="ctr">
              <a:buNone/>
              <a:defRPr sz="5400" b="0" baseline="0"/>
            </a:lvl1pPr>
          </a:lstStyle>
          <a:p>
            <a:r>
              <a:rPr lang="en-US" dirty="0"/>
              <a:t>Drag &amp; Drop Image</a:t>
            </a:r>
          </a:p>
        </p:txBody>
      </p:sp>
    </p:spTree>
    <p:extLst>
      <p:ext uri="{BB962C8B-B14F-4D97-AF65-F5344CB8AC3E}">
        <p14:creationId xmlns:p14="http://schemas.microsoft.com/office/powerpoint/2010/main" val="166501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_Circle-Image-Lrg">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3431059" y="764060"/>
            <a:ext cx="5329882" cy="5329880"/>
          </a:xfrm>
          <a:custGeom>
            <a:avLst/>
            <a:gdLst>
              <a:gd name="connsiteX0" fmla="*/ 2519980 w 3086928"/>
              <a:gd name="connsiteY0" fmla="*/ 2436982 h 3086928"/>
              <a:gd name="connsiteX1" fmla="*/ 3086928 w 3086928"/>
              <a:gd name="connsiteY1" fmla="*/ 3003931 h 3086928"/>
              <a:gd name="connsiteX2" fmla="*/ 3003931 w 3086928"/>
              <a:gd name="connsiteY2" fmla="*/ 3086928 h 3086928"/>
              <a:gd name="connsiteX3" fmla="*/ 2436982 w 3086928"/>
              <a:gd name="connsiteY3" fmla="*/ 2519979 h 3086928"/>
              <a:gd name="connsiteX4" fmla="*/ 2480463 w 3086928"/>
              <a:gd name="connsiteY4" fmla="*/ 2480462 h 3086928"/>
              <a:gd name="connsiteX5" fmla="*/ 566949 w 3086928"/>
              <a:gd name="connsiteY5" fmla="*/ 649945 h 3086928"/>
              <a:gd name="connsiteX6" fmla="*/ 2436982 w 3086928"/>
              <a:gd name="connsiteY6" fmla="*/ 2519979 h 3086928"/>
              <a:gd name="connsiteX7" fmla="*/ 2386361 w 3086928"/>
              <a:gd name="connsiteY7" fmla="*/ 2565987 h 3086928"/>
              <a:gd name="connsiteX8" fmla="*/ 1543464 w 3086928"/>
              <a:gd name="connsiteY8" fmla="*/ 2868579 h 3086928"/>
              <a:gd name="connsiteX9" fmla="*/ 218348 w 3086928"/>
              <a:gd name="connsiteY9" fmla="*/ 1543463 h 3086928"/>
              <a:gd name="connsiteX10" fmla="*/ 520940 w 3086928"/>
              <a:gd name="connsiteY10" fmla="*/ 700567 h 3086928"/>
              <a:gd name="connsiteX11" fmla="*/ 1543464 w 3086928"/>
              <a:gd name="connsiteY11" fmla="*/ 218347 h 3086928"/>
              <a:gd name="connsiteX12" fmla="*/ 2868580 w 3086928"/>
              <a:gd name="connsiteY12" fmla="*/ 1543463 h 3086928"/>
              <a:gd name="connsiteX13" fmla="*/ 2565988 w 3086928"/>
              <a:gd name="connsiteY13" fmla="*/ 2386360 h 3086928"/>
              <a:gd name="connsiteX14" fmla="*/ 2519980 w 3086928"/>
              <a:gd name="connsiteY14" fmla="*/ 2436982 h 3086928"/>
              <a:gd name="connsiteX15" fmla="*/ 649945 w 3086928"/>
              <a:gd name="connsiteY15" fmla="*/ 566948 h 3086928"/>
              <a:gd name="connsiteX16" fmla="*/ 700568 w 3086928"/>
              <a:gd name="connsiteY16" fmla="*/ 520939 h 3086928"/>
              <a:gd name="connsiteX17" fmla="*/ 1543464 w 3086928"/>
              <a:gd name="connsiteY17" fmla="*/ 218347 h 3086928"/>
              <a:gd name="connsiteX18" fmla="*/ 82997 w 3086928"/>
              <a:gd name="connsiteY18" fmla="*/ 0 h 3086928"/>
              <a:gd name="connsiteX19" fmla="*/ 649945 w 3086928"/>
              <a:gd name="connsiteY19" fmla="*/ 566948 h 3086928"/>
              <a:gd name="connsiteX20" fmla="*/ 606466 w 3086928"/>
              <a:gd name="connsiteY20" fmla="*/ 606465 h 3086928"/>
              <a:gd name="connsiteX21" fmla="*/ 566949 w 3086928"/>
              <a:gd name="connsiteY21" fmla="*/ 649945 h 3086928"/>
              <a:gd name="connsiteX22" fmla="*/ 0 w 3086928"/>
              <a:gd name="connsiteY22" fmla="*/ 82996 h 308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86928" h="3086928">
                <a:moveTo>
                  <a:pt x="2519980" y="2436982"/>
                </a:moveTo>
                <a:lnTo>
                  <a:pt x="3086928" y="3003931"/>
                </a:lnTo>
                <a:lnTo>
                  <a:pt x="3003931" y="3086928"/>
                </a:lnTo>
                <a:lnTo>
                  <a:pt x="2436982" y="2519979"/>
                </a:lnTo>
                <a:lnTo>
                  <a:pt x="2480463" y="2480462"/>
                </a:lnTo>
                <a:close/>
                <a:moveTo>
                  <a:pt x="566949" y="649945"/>
                </a:moveTo>
                <a:lnTo>
                  <a:pt x="2436982" y="2519979"/>
                </a:lnTo>
                <a:lnTo>
                  <a:pt x="2386361" y="2565987"/>
                </a:lnTo>
                <a:cubicBezTo>
                  <a:pt x="2157303" y="2755023"/>
                  <a:pt x="1863645" y="2868579"/>
                  <a:pt x="1543464" y="2868579"/>
                </a:cubicBezTo>
                <a:cubicBezTo>
                  <a:pt x="811623" y="2868579"/>
                  <a:pt x="218348" y="2275304"/>
                  <a:pt x="218348" y="1543463"/>
                </a:cubicBezTo>
                <a:cubicBezTo>
                  <a:pt x="218348" y="1223283"/>
                  <a:pt x="331905" y="929625"/>
                  <a:pt x="520940" y="700567"/>
                </a:cubicBezTo>
                <a:close/>
                <a:moveTo>
                  <a:pt x="1543464" y="218347"/>
                </a:moveTo>
                <a:cubicBezTo>
                  <a:pt x="2275305" y="218347"/>
                  <a:pt x="2868580" y="811622"/>
                  <a:pt x="2868580" y="1543463"/>
                </a:cubicBezTo>
                <a:cubicBezTo>
                  <a:pt x="2868580" y="1863644"/>
                  <a:pt x="2755024" y="2157302"/>
                  <a:pt x="2565988" y="2386360"/>
                </a:cubicBezTo>
                <a:lnTo>
                  <a:pt x="2519980" y="2436982"/>
                </a:lnTo>
                <a:lnTo>
                  <a:pt x="649945" y="566948"/>
                </a:lnTo>
                <a:lnTo>
                  <a:pt x="700568" y="520939"/>
                </a:lnTo>
                <a:cubicBezTo>
                  <a:pt x="929626" y="331904"/>
                  <a:pt x="1223284" y="218347"/>
                  <a:pt x="1543464" y="218347"/>
                </a:cubicBezTo>
                <a:close/>
                <a:moveTo>
                  <a:pt x="82997" y="0"/>
                </a:moveTo>
                <a:lnTo>
                  <a:pt x="649945" y="566948"/>
                </a:lnTo>
                <a:lnTo>
                  <a:pt x="606466" y="606465"/>
                </a:lnTo>
                <a:lnTo>
                  <a:pt x="566949" y="649945"/>
                </a:lnTo>
                <a:lnTo>
                  <a:pt x="0" y="82996"/>
                </a:lnTo>
                <a:close/>
              </a:path>
            </a:pathLst>
          </a:custGeom>
          <a:pattFill prst="pct10">
            <a:fgClr>
              <a:schemeClr val="tx1"/>
            </a:fgClr>
            <a:bgClr>
              <a:schemeClr val="bg1"/>
            </a:bgClr>
          </a:pattFill>
        </p:spPr>
        <p:txBody>
          <a:bodyPr wrap="square" anchor="ctr">
            <a:noAutofit/>
          </a:bodyPr>
          <a:lstStyle>
            <a:lvl1pPr marL="0" indent="0" algn="ctr">
              <a:buNone/>
              <a:defRPr sz="3600" b="0" i="0">
                <a:latin typeface="Titillium" charset="0"/>
                <a:ea typeface="Titillium" charset="0"/>
                <a:cs typeface="Titillium" charset="0"/>
              </a:defRPr>
            </a:lvl1pPr>
          </a:lstStyle>
          <a:p>
            <a:r>
              <a:rPr lang="en-US" dirty="0"/>
              <a:t>Drag &amp; Drop Image</a:t>
            </a:r>
          </a:p>
        </p:txBody>
      </p:sp>
    </p:spTree>
    <p:extLst>
      <p:ext uri="{BB962C8B-B14F-4D97-AF65-F5344CB8AC3E}">
        <p14:creationId xmlns:p14="http://schemas.microsoft.com/office/powerpoint/2010/main" val="2127955862"/>
      </p:ext>
    </p:extLst>
  </p:cSld>
  <p:clrMapOvr>
    <a:masterClrMapping/>
  </p:clrMapOvr>
  <p:extLst mod="1">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439142" y="365125"/>
            <a:ext cx="18288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userDrawn="1"/>
        </p:nvSpPr>
        <p:spPr>
          <a:xfrm>
            <a:off x="667742" y="365125"/>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userDrawn="1"/>
        </p:nvSpPr>
        <p:spPr>
          <a:xfrm>
            <a:off x="759182" y="365125"/>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439142" y="465059"/>
            <a:ext cx="18288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667742" y="46505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759182" y="46505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userDrawn="1"/>
        </p:nvSpPr>
        <p:spPr>
          <a:xfrm>
            <a:off x="850622" y="46505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rot="10800000">
            <a:off x="11694717" y="365125"/>
            <a:ext cx="137160" cy="149901"/>
            <a:chOff x="1005840" y="1144249"/>
            <a:chExt cx="137160" cy="149901"/>
          </a:xfrm>
        </p:grpSpPr>
        <p:sp>
          <p:nvSpPr>
            <p:cNvPr id="16" name="Rectangle 15"/>
            <p:cNvSpPr/>
            <p:nvPr userDrawn="1"/>
          </p:nvSpPr>
          <p:spPr>
            <a:xfrm>
              <a:off x="1005840" y="1144249"/>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9" name="Group 18"/>
          <p:cNvGrpSpPr/>
          <p:nvPr userDrawn="1"/>
        </p:nvGrpSpPr>
        <p:grpSpPr>
          <a:xfrm rot="10800000">
            <a:off x="11694717" y="4950380"/>
            <a:ext cx="137160" cy="49967"/>
            <a:chOff x="1005840" y="1244183"/>
            <a:chExt cx="137160" cy="49967"/>
          </a:xfrm>
        </p:grpSpPr>
        <p:sp>
          <p:nvSpPr>
            <p:cNvPr id="20" name="Rectangle 19"/>
            <p:cNvSpPr/>
            <p:nvPr userDrawn="1"/>
          </p:nvSpPr>
          <p:spPr>
            <a:xfrm>
              <a:off x="100584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userDrawn="1"/>
          </p:nvSpPr>
          <p:spPr>
            <a:xfrm>
              <a:off x="1097280" y="1244183"/>
              <a:ext cx="45720" cy="49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4" name="Picture 3">
            <a:extLst>
              <a:ext uri="{FF2B5EF4-FFF2-40B4-BE49-F238E27FC236}">
                <a16:creationId xmlns:a16="http://schemas.microsoft.com/office/drawing/2014/main" id="{F5A3D6A3-6D43-1141-87A6-5BBCF5E887CB}"/>
              </a:ext>
            </a:extLst>
          </p:cNvPr>
          <p:cNvPicPr>
            <a:picLocks noChangeAspect="1"/>
          </p:cNvPicPr>
          <p:nvPr userDrawn="1"/>
        </p:nvPicPr>
        <p:blipFill>
          <a:blip r:embed="rId76" cstate="screen">
            <a:extLst>
              <a:ext uri="{28A0092B-C50C-407E-A947-70E740481C1C}">
                <a14:useLocalDpi xmlns:a14="http://schemas.microsoft.com/office/drawing/2010/main"/>
              </a:ext>
            </a:extLst>
          </a:blip>
          <a:stretch>
            <a:fillRect/>
          </a:stretch>
        </p:blipFill>
        <p:spPr>
          <a:xfrm>
            <a:off x="10650961" y="6281188"/>
            <a:ext cx="1180916" cy="314911"/>
          </a:xfrm>
          <a:prstGeom prst="rect">
            <a:avLst/>
          </a:prstGeom>
        </p:spPr>
      </p:pic>
      <p:sp>
        <p:nvSpPr>
          <p:cNvPr id="5" name="Title Placeholder 4">
            <a:extLst>
              <a:ext uri="{FF2B5EF4-FFF2-40B4-BE49-F238E27FC236}">
                <a16:creationId xmlns:a16="http://schemas.microsoft.com/office/drawing/2014/main" id="{07F8755F-16DB-474E-AE6E-1891537FE7E3}"/>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6" name="Footer Placeholder 5">
            <a:extLst>
              <a:ext uri="{FF2B5EF4-FFF2-40B4-BE49-F238E27FC236}">
                <a16:creationId xmlns:a16="http://schemas.microsoft.com/office/drawing/2014/main" id="{7E8B01A2-25F5-AC41-A6E2-424217252DA7}"/>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23" name="Text Placeholder 22">
            <a:extLst>
              <a:ext uri="{FF2B5EF4-FFF2-40B4-BE49-F238E27FC236}">
                <a16:creationId xmlns:a16="http://schemas.microsoft.com/office/drawing/2014/main" id="{90EAA845-945C-994F-A45F-BFA5BD9D949E}"/>
              </a:ext>
            </a:extLst>
          </p:cNvPr>
          <p:cNvSpPr>
            <a:spLocks noGrp="1"/>
          </p:cNvSpPr>
          <p:nvPr userDrawn="1">
            <p:ph type="body" idx="1"/>
          </p:nvPr>
        </p:nvSpPr>
        <p:spPr>
          <a:xfrm>
            <a:off x="838200" y="1825625"/>
            <a:ext cx="10515600" cy="39776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a:extLst>
              <a:ext uri="{FF2B5EF4-FFF2-40B4-BE49-F238E27FC236}">
                <a16:creationId xmlns:a16="http://schemas.microsoft.com/office/drawing/2014/main" id="{7731BE1C-7408-4964-A950-15D988EC31A6}"/>
              </a:ext>
            </a:extLst>
          </p:cNvPr>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106613" y="5983503"/>
            <a:ext cx="2414016" cy="914400"/>
          </a:xfrm>
          <a:prstGeom prst="rect">
            <a:avLst/>
          </a:prstGeom>
        </p:spPr>
      </p:pic>
    </p:spTree>
    <p:extLst>
      <p:ext uri="{BB962C8B-B14F-4D97-AF65-F5344CB8AC3E}">
        <p14:creationId xmlns:p14="http://schemas.microsoft.com/office/powerpoint/2010/main" val="3825979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4560" r:id="rId7"/>
    <p:sldLayoutId id="2147483668" r:id="rId8"/>
    <p:sldLayoutId id="2147483669" r:id="rId9"/>
    <p:sldLayoutId id="2147483670" r:id="rId10"/>
    <p:sldLayoutId id="2147483672" r:id="rId11"/>
    <p:sldLayoutId id="2147483673" r:id="rId12"/>
    <p:sldLayoutId id="2147483674" r:id="rId13"/>
    <p:sldLayoutId id="2147484556" r:id="rId14"/>
    <p:sldLayoutId id="2147484552" r:id="rId15"/>
    <p:sldLayoutId id="2147483677" r:id="rId16"/>
    <p:sldLayoutId id="2147483678" r:id="rId17"/>
    <p:sldLayoutId id="2147483679" r:id="rId18"/>
    <p:sldLayoutId id="2147483680" r:id="rId19"/>
    <p:sldLayoutId id="2147483681" r:id="rId20"/>
    <p:sldLayoutId id="2147483682" r:id="rId21"/>
    <p:sldLayoutId id="2147483683" r:id="rId22"/>
    <p:sldLayoutId id="2147484566"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4554" r:id="rId50"/>
    <p:sldLayoutId id="2147483712" r:id="rId51"/>
    <p:sldLayoutId id="2147483713" r:id="rId52"/>
    <p:sldLayoutId id="2147483714" r:id="rId53"/>
    <p:sldLayoutId id="2147484561"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6" r:id="rId73"/>
    <p:sldLayoutId id="2147483737" r:id="rId7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4.xml"/><Relationship Id="rId5" Type="http://schemas.openxmlformats.org/officeDocument/2006/relationships/chart" Target="../charts/chart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chart" Target="../charts/char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54.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50.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42.png"/><Relationship Id="rId9" Type="http://schemas.microsoft.com/office/2007/relationships/hdphoto" Target="../media/hdphoto3.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ack box"/>
          <p:cNvSpPr/>
          <p:nvPr/>
        </p:nvSpPr>
        <p:spPr>
          <a:xfrm>
            <a:off x="0" y="0"/>
            <a:ext cx="12192000" cy="6858000"/>
          </a:xfrm>
          <a:prstGeom prst="rect">
            <a:avLst/>
          </a:prstGeom>
          <a:gradFill flip="none" rotWithShape="1">
            <a:gsLst>
              <a:gs pos="0">
                <a:schemeClr val="accent3">
                  <a:lumMod val="97000"/>
                  <a:lumOff val="3000"/>
                </a:schemeClr>
              </a:gs>
              <a:gs pos="100000">
                <a:schemeClr val="accent3">
                  <a:lumMod val="60000"/>
                  <a:lumOff val="40000"/>
                </a:schemeClr>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Line"/>
          <p:cNvSpPr/>
          <p:nvPr/>
        </p:nvSpPr>
        <p:spPr>
          <a:xfrm>
            <a:off x="2303797" y="3724745"/>
            <a:ext cx="45719" cy="451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Small Text"/>
          <p:cNvSpPr/>
          <p:nvPr/>
        </p:nvSpPr>
        <p:spPr>
          <a:xfrm>
            <a:off x="2413829" y="3672831"/>
            <a:ext cx="3938386" cy="1495794"/>
          </a:xfrm>
          <a:prstGeom prst="rect">
            <a:avLst/>
          </a:prstGeom>
        </p:spPr>
        <p:txBody>
          <a:bodyPr wrap="none">
            <a:spAutoFit/>
          </a:bodyPr>
          <a:lstStyle/>
          <a:p>
            <a:pPr>
              <a:lnSpc>
                <a:spcPct val="80000"/>
              </a:lnSpc>
            </a:pPr>
            <a:r>
              <a:rPr lang="en-US" sz="2800" spc="300" dirty="0">
                <a:solidFill>
                  <a:srgbClr val="FFFFFF"/>
                </a:solidFill>
              </a:rPr>
              <a:t>DHARMENDRA SAWH</a:t>
            </a:r>
          </a:p>
          <a:p>
            <a:pPr>
              <a:lnSpc>
                <a:spcPct val="80000"/>
              </a:lnSpc>
            </a:pPr>
            <a:endParaRPr lang="en-US" sz="1400" spc="300" dirty="0">
              <a:solidFill>
                <a:srgbClr val="FFFFFF"/>
              </a:solidFill>
            </a:endParaRPr>
          </a:p>
          <a:p>
            <a:pPr>
              <a:lnSpc>
                <a:spcPct val="80000"/>
              </a:lnSpc>
            </a:pPr>
            <a:r>
              <a:rPr lang="en-US" sz="2800" spc="300" dirty="0">
                <a:solidFill>
                  <a:srgbClr val="FFFFFF"/>
                </a:solidFill>
              </a:rPr>
              <a:t>INDUSTRY PRINCIPAL</a:t>
            </a:r>
          </a:p>
          <a:p>
            <a:pPr>
              <a:lnSpc>
                <a:spcPct val="80000"/>
              </a:lnSpc>
            </a:pPr>
            <a:endParaRPr lang="en-US" sz="1400" spc="300" dirty="0">
              <a:solidFill>
                <a:srgbClr val="FFFFFF"/>
              </a:solidFill>
            </a:endParaRPr>
          </a:p>
          <a:p>
            <a:pPr>
              <a:lnSpc>
                <a:spcPct val="80000"/>
              </a:lnSpc>
            </a:pPr>
            <a:r>
              <a:rPr lang="en-US" sz="2800" spc="300" dirty="0">
                <a:solidFill>
                  <a:srgbClr val="FFFFFF"/>
                </a:solidFill>
              </a:rPr>
              <a:t>APRIL 9, 2019</a:t>
            </a:r>
          </a:p>
        </p:txBody>
      </p:sp>
      <p:grpSp>
        <p:nvGrpSpPr>
          <p:cNvPr id="7" name="Group 6">
            <a:extLst>
              <a:ext uri="{FF2B5EF4-FFF2-40B4-BE49-F238E27FC236}">
                <a16:creationId xmlns:a16="http://schemas.microsoft.com/office/drawing/2014/main" id="{DBD7C72F-F3A2-2044-8408-A45C46ED2E2C}"/>
              </a:ext>
            </a:extLst>
          </p:cNvPr>
          <p:cNvGrpSpPr/>
          <p:nvPr/>
        </p:nvGrpSpPr>
        <p:grpSpPr>
          <a:xfrm>
            <a:off x="460829" y="388257"/>
            <a:ext cx="457200" cy="149901"/>
            <a:chOff x="685800" y="1144249"/>
            <a:chExt cx="457200" cy="149901"/>
          </a:xfrm>
          <a:solidFill>
            <a:schemeClr val="bg1"/>
          </a:solidFill>
        </p:grpSpPr>
        <p:sp>
          <p:nvSpPr>
            <p:cNvPr id="8" name="Rectangle 7">
              <a:extLst>
                <a:ext uri="{FF2B5EF4-FFF2-40B4-BE49-F238E27FC236}">
                  <a16:creationId xmlns:a16="http://schemas.microsoft.com/office/drawing/2014/main" id="{3DC5AC86-3048-964E-BCA6-1E65BCA52326}"/>
                </a:ext>
              </a:extLst>
            </p:cNvPr>
            <p:cNvSpPr/>
            <p:nvPr userDrawn="1"/>
          </p:nvSpPr>
          <p:spPr>
            <a:xfrm>
              <a:off x="685800" y="1144249"/>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4CFB9D71-3A95-3A4E-AF2B-B14E778A2D43}"/>
                </a:ext>
              </a:extLst>
            </p:cNvPr>
            <p:cNvSpPr/>
            <p:nvPr userDrawn="1"/>
          </p:nvSpPr>
          <p:spPr>
            <a:xfrm>
              <a:off x="91440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F8E09130-1750-EC4D-92CE-9529C425AD10}"/>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F2A85DEA-C7FC-0045-8E1C-2DEDBCE7ACCA}"/>
                </a:ext>
              </a:extLst>
            </p:cNvPr>
            <p:cNvSpPr/>
            <p:nvPr userDrawn="1"/>
          </p:nvSpPr>
          <p:spPr>
            <a:xfrm>
              <a:off x="685800" y="1244183"/>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E25AAA8F-7F02-9541-95A6-E2A2152385CC}"/>
                </a:ext>
              </a:extLst>
            </p:cNvPr>
            <p:cNvSpPr/>
            <p:nvPr userDrawn="1"/>
          </p:nvSpPr>
          <p:spPr>
            <a:xfrm>
              <a:off x="91440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47FB9C35-A5AE-D442-9034-5E4389563C53}"/>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382C1308-18D4-FE41-AD49-DF732D241455}"/>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5" name="Group 14">
            <a:extLst>
              <a:ext uri="{FF2B5EF4-FFF2-40B4-BE49-F238E27FC236}">
                <a16:creationId xmlns:a16="http://schemas.microsoft.com/office/drawing/2014/main" id="{B1986861-3F2F-4545-913C-E19D4BAEA433}"/>
              </a:ext>
            </a:extLst>
          </p:cNvPr>
          <p:cNvGrpSpPr/>
          <p:nvPr/>
        </p:nvGrpSpPr>
        <p:grpSpPr>
          <a:xfrm rot="10800000">
            <a:off x="11662591" y="388257"/>
            <a:ext cx="137160" cy="149901"/>
            <a:chOff x="1005840" y="1144249"/>
            <a:chExt cx="137160" cy="149901"/>
          </a:xfrm>
          <a:solidFill>
            <a:schemeClr val="bg1"/>
          </a:solidFill>
        </p:grpSpPr>
        <p:sp>
          <p:nvSpPr>
            <p:cNvPr id="16" name="Rectangle 15">
              <a:extLst>
                <a:ext uri="{FF2B5EF4-FFF2-40B4-BE49-F238E27FC236}">
                  <a16:creationId xmlns:a16="http://schemas.microsoft.com/office/drawing/2014/main" id="{F625A22D-AD5B-0549-BF69-03575E599900}"/>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a:extLst>
                <a:ext uri="{FF2B5EF4-FFF2-40B4-BE49-F238E27FC236}">
                  <a16:creationId xmlns:a16="http://schemas.microsoft.com/office/drawing/2014/main" id="{C39E0E05-8E2C-0B42-B72B-FAA756F6903F}"/>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extLst>
                <a:ext uri="{FF2B5EF4-FFF2-40B4-BE49-F238E27FC236}">
                  <a16:creationId xmlns:a16="http://schemas.microsoft.com/office/drawing/2014/main" id="{5B975E18-E322-A847-915F-B39196E3D6ED}"/>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22" name="Picture 21">
            <a:extLst>
              <a:ext uri="{FF2B5EF4-FFF2-40B4-BE49-F238E27FC236}">
                <a16:creationId xmlns:a16="http://schemas.microsoft.com/office/drawing/2014/main" id="{9A22459F-E0B8-7342-A481-A59BB51DCF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8545" y="6281761"/>
            <a:ext cx="1173805" cy="328685"/>
          </a:xfrm>
          <a:prstGeom prst="rect">
            <a:avLst/>
          </a:prstGeom>
        </p:spPr>
      </p:pic>
      <p:sp>
        <p:nvSpPr>
          <p:cNvPr id="25" name="Big Text">
            <a:extLst>
              <a:ext uri="{FF2B5EF4-FFF2-40B4-BE49-F238E27FC236}">
                <a16:creationId xmlns:a16="http://schemas.microsoft.com/office/drawing/2014/main" id="{D8304D6B-F82F-4C42-A314-C34D961D9BCC}"/>
              </a:ext>
            </a:extLst>
          </p:cNvPr>
          <p:cNvSpPr/>
          <p:nvPr/>
        </p:nvSpPr>
        <p:spPr>
          <a:xfrm>
            <a:off x="0" y="2433401"/>
            <a:ext cx="12192000" cy="698012"/>
          </a:xfrm>
          <a:prstGeom prst="rect">
            <a:avLst/>
          </a:prstGeom>
        </p:spPr>
        <p:txBody>
          <a:bodyPr wrap="square">
            <a:spAutoFit/>
          </a:bodyPr>
          <a:lstStyle/>
          <a:p>
            <a:pPr algn="ctr">
              <a:lnSpc>
                <a:spcPct val="80000"/>
              </a:lnSpc>
            </a:pPr>
            <a:r>
              <a:rPr lang="en-US" sz="4800" b="1" spc="600" dirty="0">
                <a:solidFill>
                  <a:srgbClr val="FFFFFF"/>
                </a:solidFill>
                <a:latin typeface="Calibri Light" panose="020F0302020204030204"/>
              </a:rPr>
              <a:t>OFFICE MARKET UPDATE</a:t>
            </a:r>
            <a:endParaRPr lang="en-US" sz="4800" spc="600" dirty="0">
              <a:solidFill>
                <a:srgbClr val="FFFFFF"/>
              </a:solidFill>
              <a:latin typeface="Calibri Light" panose="020F0302020204030204"/>
            </a:endParaRPr>
          </a:p>
        </p:txBody>
      </p:sp>
    </p:spTree>
    <p:custDataLst>
      <p:tags r:id="rId1"/>
    </p:custDataLst>
    <p:extLst>
      <p:ext uri="{BB962C8B-B14F-4D97-AF65-F5344CB8AC3E}">
        <p14:creationId xmlns:p14="http://schemas.microsoft.com/office/powerpoint/2010/main" val="291131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accel="65000" decel="35000" fill="hold" grpId="0" nodeType="withEffect">
                                  <p:stCondLst>
                                    <p:cond delay="500"/>
                                  </p:stCondLst>
                                  <p:childTnLst>
                                    <p:animMotion origin="layout" path="M -0.00299 -0.66551 L -4.16667E-6 4.81481E-6 " pathEditMode="relative" rAng="0" ptsTypes="AA">
                                      <p:cBhvr>
                                        <p:cTn id="6" dur="2500" fill="hold"/>
                                        <p:tgtEl>
                                          <p:spTgt spid="3"/>
                                        </p:tgtEl>
                                        <p:attrNameLst>
                                          <p:attrName>ppt_x</p:attrName>
                                          <p:attrName>ppt_y</p:attrName>
                                        </p:attrNameLst>
                                      </p:cBhvr>
                                      <p:rCtr x="143" y="33264"/>
                                    </p:animMotion>
                                  </p:childTnLst>
                                </p:cTn>
                              </p:par>
                            </p:childTnLst>
                          </p:cTn>
                        </p:par>
                        <p:par>
                          <p:cTn id="7" fill="hold">
                            <p:stCondLst>
                              <p:cond delay="300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59ED6CA-C1DA-461C-9355-9DD168D94C57}"/>
              </a:ext>
            </a:extLst>
          </p:cNvPr>
          <p:cNvGraphicFramePr>
            <a:graphicFrameLocks/>
          </p:cNvGraphicFramePr>
          <p:nvPr>
            <p:extLst>
              <p:ext uri="{D42A27DB-BD31-4B8C-83A1-F6EECF244321}">
                <p14:modId xmlns:p14="http://schemas.microsoft.com/office/powerpoint/2010/main" val="2585562948"/>
              </p:ext>
            </p:extLst>
          </p:nvPr>
        </p:nvGraphicFramePr>
        <p:xfrm>
          <a:off x="576649" y="1524000"/>
          <a:ext cx="11038702" cy="465868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617B9A3-0235-7E4C-A05C-9D8B1BE67B4D}"/>
              </a:ext>
            </a:extLst>
          </p:cNvPr>
          <p:cNvSpPr/>
          <p:nvPr/>
        </p:nvSpPr>
        <p:spPr>
          <a:xfrm>
            <a:off x="655324" y="4330057"/>
            <a:ext cx="2444957" cy="23931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id="{B0F3DC1C-158D-6543-9419-29DA6200B4A9}"/>
              </a:ext>
            </a:extLst>
          </p:cNvPr>
          <p:cNvSpPr/>
          <p:nvPr/>
        </p:nvSpPr>
        <p:spPr>
          <a:xfrm>
            <a:off x="2081981" y="5094002"/>
            <a:ext cx="1006997" cy="2021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a:extLst>
              <a:ext uri="{FF2B5EF4-FFF2-40B4-BE49-F238E27FC236}">
                <a16:creationId xmlns:a16="http://schemas.microsoft.com/office/drawing/2014/main" id="{0CEB0636-CDC3-1442-A678-BD106858D9D8}"/>
              </a:ext>
            </a:extLst>
          </p:cNvPr>
          <p:cNvSpPr/>
          <p:nvPr/>
        </p:nvSpPr>
        <p:spPr>
          <a:xfrm>
            <a:off x="1560544" y="4734748"/>
            <a:ext cx="1499871" cy="20211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t>Office-Using Sectors Exhibit the Most </a:t>
            </a:r>
          </a:p>
          <a:p>
            <a:pPr algn="ctr"/>
            <a:r>
              <a:rPr lang="en-US" sz="3200" dirty="0"/>
              <a:t>Wage Growth Over the Last Five Years</a:t>
            </a:r>
          </a:p>
        </p:txBody>
      </p:sp>
      <p:sp>
        <p:nvSpPr>
          <p:cNvPr id="12" name="Text Placeholder 1">
            <a:extLst>
              <a:ext uri="{FF2B5EF4-FFF2-40B4-BE49-F238E27FC236}">
                <a16:creationId xmlns:a16="http://schemas.microsoft.com/office/drawing/2014/main" id="{41CE3F7F-92AF-4495-866C-39745F6F562E}"/>
              </a:ext>
            </a:extLst>
          </p:cNvPr>
          <p:cNvSpPr txBox="1">
            <a:spLocks/>
          </p:cNvSpPr>
          <p:nvPr/>
        </p:nvSpPr>
        <p:spPr>
          <a:xfrm>
            <a:off x="8439233" y="2225065"/>
            <a:ext cx="2452643" cy="1693067"/>
          </a:xfrm>
          <a:prstGeom prst="rect">
            <a:avLst/>
          </a:prstGeom>
          <a:solidFill>
            <a:sysClr val="window" lastClr="FFFFFF">
              <a:lumMod val="95000"/>
            </a:sysClr>
          </a:solidFill>
          <a:ln>
            <a:solidFill>
              <a:sysClr val="windowText" lastClr="000000"/>
            </a:solidFill>
          </a:ln>
        </p:spPr>
        <p:txBody>
          <a:bodyPr vert="horz"/>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1" indent="0" defTabSz="914400" eaLnBrk="1" fontAlgn="auto" latinLnBrk="0" hangingPunct="1">
              <a:lnSpc>
                <a:spcPct val="100000"/>
              </a:lnSpc>
              <a:spcBef>
                <a:spcPts val="0"/>
              </a:spcBef>
              <a:spcAft>
                <a:spcPts val="0"/>
              </a:spcAft>
              <a:buClrTx/>
              <a:buSzTx/>
              <a:buFont typeface="Lucida Grande"/>
              <a:buNone/>
              <a:tabLst/>
              <a:defRPr/>
            </a:pPr>
            <a:r>
              <a:rPr kumimoji="0" lang="en-US" sz="1600" b="0" i="1" u="sng" strike="noStrike" kern="0" cap="none" spc="0" normalizeH="0" baseline="0" noProof="0" dirty="0">
                <a:ln>
                  <a:noFill/>
                </a:ln>
                <a:solidFill>
                  <a:prstClr val="black"/>
                </a:solidFill>
                <a:effectLst/>
                <a:uLnTx/>
                <a:uFillTx/>
                <a:latin typeface="Calibri" panose="020F0502020204030204"/>
                <a:ea typeface="+mn-ea"/>
                <a:cs typeface="+mn-cs"/>
              </a:rPr>
              <a:t>5-Year CAGR:</a:t>
            </a:r>
          </a:p>
          <a:p>
            <a:pPr marL="0" marR="0" lvl="1" indent="0" defTabSz="914400" eaLnBrk="1" fontAlgn="auto" latinLnBrk="0" hangingPunct="1">
              <a:lnSpc>
                <a:spcPct val="100000"/>
              </a:lnSpc>
              <a:spcBef>
                <a:spcPts val="0"/>
              </a:spcBef>
              <a:spcAft>
                <a:spcPts val="0"/>
              </a:spcAft>
              <a:buClrTx/>
              <a:buSzTx/>
              <a:buFont typeface="Lucida Grande"/>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Office-using sectors: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3.5%</a:t>
            </a:r>
          </a:p>
          <a:p>
            <a:pPr marL="0" marR="0" lvl="1" indent="0" defTabSz="914400" eaLnBrk="1" fontAlgn="auto" latinLnBrk="0" hangingPunct="1">
              <a:lnSpc>
                <a:spcPct val="100000"/>
              </a:lnSpc>
              <a:spcBef>
                <a:spcPts val="0"/>
              </a:spcBef>
              <a:spcAft>
                <a:spcPts val="0"/>
              </a:spcAft>
              <a:buClrTx/>
              <a:buSzTx/>
              <a:buFont typeface="Lucida Grande"/>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Total non-farm: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2.8%</a:t>
            </a:r>
          </a:p>
          <a:p>
            <a:pPr marL="0" marR="0" lvl="1" indent="0" defTabSz="914400" eaLnBrk="1" fontAlgn="auto" latinLnBrk="0" hangingPunct="1">
              <a:lnSpc>
                <a:spcPct val="100000"/>
              </a:lnSpc>
              <a:spcBef>
                <a:spcPts val="0"/>
              </a:spcBef>
              <a:spcAft>
                <a:spcPts val="0"/>
              </a:spcAft>
              <a:buClrTx/>
              <a:buSzTx/>
              <a:buFont typeface="Lucida Grande"/>
              <a:buNone/>
              <a:tabLst/>
              <a:defRPr/>
            </a:pPr>
            <a:endParaRPr kumimoji="0" lang="en-US" sz="10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1" indent="0" defTabSz="914400" eaLnBrk="1" fontAlgn="auto" latinLnBrk="0" hangingPunct="1">
              <a:lnSpc>
                <a:spcPct val="100000"/>
              </a:lnSpc>
              <a:spcBef>
                <a:spcPts val="0"/>
              </a:spcBef>
              <a:spcAft>
                <a:spcPts val="0"/>
              </a:spcAft>
              <a:buClrTx/>
              <a:buSzTx/>
              <a:buFont typeface="Lucida Grande"/>
              <a:buNone/>
              <a:tabLst/>
              <a:defRPr/>
            </a:pPr>
            <a:r>
              <a:rPr kumimoji="0" lang="en-US" sz="1600" b="0" i="1" u="sng" strike="noStrike" kern="0" cap="none" spc="0" normalizeH="0" baseline="0" noProof="0" dirty="0">
                <a:ln>
                  <a:noFill/>
                </a:ln>
                <a:solidFill>
                  <a:prstClr val="black"/>
                </a:solidFill>
                <a:effectLst/>
                <a:uLnTx/>
                <a:uFillTx/>
                <a:latin typeface="Calibri" panose="020F0502020204030204"/>
                <a:ea typeface="+mn-ea"/>
                <a:cs typeface="+mn-cs"/>
              </a:rPr>
              <a:t>Feb 2018-Feb 2019:</a:t>
            </a:r>
          </a:p>
          <a:p>
            <a:pPr marL="0" marR="0" lvl="1" indent="0" defTabSz="914400" eaLnBrk="1" fontAlgn="auto" latinLnBrk="0" hangingPunct="1">
              <a:lnSpc>
                <a:spcPct val="100000"/>
              </a:lnSpc>
              <a:spcBef>
                <a:spcPts val="0"/>
              </a:spcBef>
              <a:spcAft>
                <a:spcPts val="0"/>
              </a:spcAft>
              <a:buClrTx/>
              <a:buSzTx/>
              <a:buFont typeface="Lucida Grande"/>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Office-using sectors: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4.7%</a:t>
            </a:r>
          </a:p>
          <a:p>
            <a:pPr marL="0" marR="0" lvl="1" indent="0" defTabSz="914400" eaLnBrk="1" fontAlgn="auto" latinLnBrk="0" hangingPunct="1">
              <a:lnSpc>
                <a:spcPct val="100000"/>
              </a:lnSpc>
              <a:spcBef>
                <a:spcPts val="0"/>
              </a:spcBef>
              <a:spcAft>
                <a:spcPts val="0"/>
              </a:spcAft>
              <a:buClrTx/>
              <a:buSzTx/>
              <a:buFont typeface="Lucida Grande"/>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Total non-farm: </a:t>
            </a:r>
            <a:r>
              <a:rPr kumimoji="0" lang="en-US" sz="1600" b="1" i="0" u="none" strike="noStrike" kern="0" cap="none" spc="0" normalizeH="0" baseline="0" noProof="0" dirty="0">
                <a:ln>
                  <a:noFill/>
                </a:ln>
                <a:solidFill>
                  <a:prstClr val="black"/>
                </a:solidFill>
                <a:effectLst/>
                <a:uLnTx/>
                <a:uFillTx/>
                <a:latin typeface="Calibri" panose="020F0502020204030204"/>
                <a:ea typeface="+mn-ea"/>
                <a:cs typeface="+mn-cs"/>
              </a:rPr>
              <a:t>3.6%</a:t>
            </a:r>
          </a:p>
        </p:txBody>
      </p:sp>
      <p:sp>
        <p:nvSpPr>
          <p:cNvPr id="14" name="Text Placeholder 1"/>
          <p:cNvSpPr txBox="1">
            <a:spLocks/>
          </p:cNvSpPr>
          <p:nvPr/>
        </p:nvSpPr>
        <p:spPr>
          <a:xfrm>
            <a:off x="3213063" y="1344326"/>
            <a:ext cx="737290" cy="351987"/>
          </a:xfrm>
          <a:prstGeom prst="rect">
            <a:avLst/>
          </a:prstGeom>
          <a:noFill/>
          <a:ln>
            <a:solidFill>
              <a:schemeClr val="bg1"/>
            </a:solid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1800" u="sng" dirty="0">
                <a:solidFill>
                  <a:prstClr val="black"/>
                </a:solidFill>
                <a:effectLst/>
                <a:latin typeface="Calibri" panose="020F0502020204030204"/>
              </a:rPr>
              <a:t>CAGR</a:t>
            </a:r>
          </a:p>
        </p:txBody>
      </p:sp>
      <p:sp>
        <p:nvSpPr>
          <p:cNvPr id="13" name="Rectangle 12">
            <a:extLst>
              <a:ext uri="{FF2B5EF4-FFF2-40B4-BE49-F238E27FC236}">
                <a16:creationId xmlns:a16="http://schemas.microsoft.com/office/drawing/2014/main" id="{B790205A-DE73-9041-9A47-B14A9BD2AC48}"/>
              </a:ext>
            </a:extLst>
          </p:cNvPr>
          <p:cNvSpPr/>
          <p:nvPr/>
        </p:nvSpPr>
        <p:spPr>
          <a:xfrm>
            <a:off x="1968137" y="6217612"/>
            <a:ext cx="8708572" cy="415498"/>
          </a:xfrm>
          <a:prstGeom prst="rect">
            <a:avLst/>
          </a:prstGeom>
        </p:spPr>
        <p:txBody>
          <a:bodyPr wrap="square">
            <a:spAutoFit/>
          </a:bodyPr>
          <a:lstStyle/>
          <a:p>
            <a:pPr algn="ctr"/>
            <a:r>
              <a:rPr lang="en-US" sz="1200" b="1" dirty="0">
                <a:solidFill>
                  <a:srgbClr val="000000"/>
                </a:solidFill>
                <a:cs typeface="Calibri" panose="020F0502020204030204" pitchFamily="34" charset="0"/>
              </a:rPr>
              <a:t>*February 2014-February 2019, Boxed labels are office-using sectors</a:t>
            </a:r>
          </a:p>
          <a:p>
            <a:pPr algn="ctr"/>
            <a:r>
              <a:rPr lang="en-US" sz="900" dirty="0">
                <a:solidFill>
                  <a:srgbClr val="000000"/>
                </a:solidFill>
                <a:latin typeface="Calibri Light" panose="020F0302020204030204"/>
                <a:ea typeface="Calibri Light" charset="0"/>
                <a:cs typeface="Calibri Light" charset="0"/>
              </a:rPr>
              <a:t>Source: </a:t>
            </a:r>
            <a:r>
              <a:rPr lang="en-US" sz="900" dirty="0">
                <a:solidFill>
                  <a:srgbClr val="000000"/>
                </a:solidFill>
                <a:latin typeface="Calibri Light" charset="0"/>
                <a:ea typeface="Calibri Light" charset="0"/>
                <a:cs typeface="Calibri Light" charset="0"/>
              </a:rPr>
              <a:t>Yardi® Matrix; </a:t>
            </a:r>
            <a:r>
              <a:rPr lang="en-US" sz="900" dirty="0">
                <a:solidFill>
                  <a:srgbClr val="000000"/>
                </a:solidFill>
                <a:latin typeface="Calibri Light" panose="020F0302020204030204"/>
                <a:ea typeface="Calibri Light" charset="0"/>
                <a:cs typeface="Calibri Light" charset="0"/>
              </a:rPr>
              <a:t>Moody’s Analytics; Bureau of Labor Statistics (BLS) </a:t>
            </a:r>
          </a:p>
        </p:txBody>
      </p:sp>
    </p:spTree>
    <p:extLst>
      <p:ext uri="{BB962C8B-B14F-4D97-AF65-F5344CB8AC3E}">
        <p14:creationId xmlns:p14="http://schemas.microsoft.com/office/powerpoint/2010/main" val="257360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C91DA21-6383-3B4D-B61E-38D9AF8FAC46}"/>
              </a:ext>
            </a:extLst>
          </p:cNvPr>
          <p:cNvSpPr txBox="1">
            <a:spLocks/>
          </p:cNvSpPr>
          <p:nvPr/>
        </p:nvSpPr>
        <p:spPr>
          <a:xfrm>
            <a:off x="266218" y="2067051"/>
            <a:ext cx="4072332" cy="4522398"/>
          </a:xfrm>
          <a:prstGeom prst="rect">
            <a:avLst/>
          </a:prstGeom>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85750" indent="-285750">
              <a:spcBef>
                <a:spcPts val="0"/>
              </a:spcBef>
              <a:buFont typeface="Arial" pitchFamily="34" charset="0"/>
              <a:buChar char="•"/>
            </a:pPr>
            <a:endParaRPr lang="en-US" sz="1800" dirty="0">
              <a:solidFill>
                <a:prstClr val="black"/>
              </a:solidFill>
              <a:effectLst/>
              <a:latin typeface="Calibri" panose="020F0502020204030204"/>
            </a:endParaRPr>
          </a:p>
        </p:txBody>
      </p:sp>
      <p:sp>
        <p:nvSpPr>
          <p:cNvPr id="7" name="Rectangle 6">
            <a:extLst>
              <a:ext uri="{FF2B5EF4-FFF2-40B4-BE49-F238E27FC236}">
                <a16:creationId xmlns:a16="http://schemas.microsoft.com/office/drawing/2014/main" id="{AB38326A-9E72-3344-AE58-840B25989B41}"/>
              </a:ext>
            </a:extLst>
          </p:cNvPr>
          <p:cNvSpPr/>
          <p:nvPr/>
        </p:nvSpPr>
        <p:spPr>
          <a:xfrm>
            <a:off x="428411" y="964357"/>
            <a:ext cx="3476323" cy="1077218"/>
          </a:xfrm>
          <a:prstGeom prst="rect">
            <a:avLst/>
          </a:prstGeom>
          <a:solidFill>
            <a:schemeClr val="bg1">
              <a:lumMod val="95000"/>
            </a:schemeClr>
          </a:solidFill>
          <a:ln>
            <a:solidFill>
              <a:schemeClr val="tx1"/>
            </a:solidFill>
          </a:ln>
        </p:spPr>
        <p:txBody>
          <a:bodyPr wrap="square">
            <a:spAutoFit/>
          </a:bodyPr>
          <a:lstStyle/>
          <a:p>
            <a:pPr algn="ctr"/>
            <a:r>
              <a:rPr lang="en-US" sz="1600" dirty="0">
                <a:solidFill>
                  <a:prstClr val="black"/>
                </a:solidFill>
              </a:rPr>
              <a:t>At this stage in the economy, companies are relocating and expanding in markets where their money will get them further</a:t>
            </a:r>
          </a:p>
        </p:txBody>
      </p:sp>
      <p:sp>
        <p:nvSpPr>
          <p:cNvPr id="8" name="Rectangle 7">
            <a:extLst>
              <a:ext uri="{FF2B5EF4-FFF2-40B4-BE49-F238E27FC236}">
                <a16:creationId xmlns:a16="http://schemas.microsoft.com/office/drawing/2014/main" id="{90D515F9-D957-DA40-864A-9656B9DA1586}"/>
              </a:ext>
            </a:extLst>
          </p:cNvPr>
          <p:cNvSpPr/>
          <p:nvPr/>
        </p:nvSpPr>
        <p:spPr>
          <a:xfrm>
            <a:off x="1976846" y="6358617"/>
            <a:ext cx="8699863"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 Moody’s Analytics; Bureau of Labor Statistics; kpmg.com; denverpost.com</a:t>
            </a:r>
          </a:p>
        </p:txBody>
      </p:sp>
      <p:sp>
        <p:nvSpPr>
          <p:cNvPr id="10" name="TextBox 9">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Job Growth is Happening in Tech Hub Markets</a:t>
            </a:r>
          </a:p>
        </p:txBody>
      </p:sp>
      <p:graphicFrame>
        <p:nvGraphicFramePr>
          <p:cNvPr id="12" name="Table 11"/>
          <p:cNvGraphicFramePr>
            <a:graphicFrameLocks noGrp="1"/>
          </p:cNvGraphicFramePr>
          <p:nvPr>
            <p:extLst/>
          </p:nvPr>
        </p:nvGraphicFramePr>
        <p:xfrm>
          <a:off x="3990665" y="958718"/>
          <a:ext cx="3959900" cy="5198745"/>
        </p:xfrm>
        <a:graphic>
          <a:graphicData uri="http://schemas.openxmlformats.org/drawingml/2006/table">
            <a:tbl>
              <a:tblPr firstRow="1"/>
              <a:tblGrid>
                <a:gridCol w="1546295">
                  <a:extLst>
                    <a:ext uri="{9D8B030D-6E8A-4147-A177-3AD203B41FA5}">
                      <a16:colId xmlns:a16="http://schemas.microsoft.com/office/drawing/2014/main" val="20000"/>
                    </a:ext>
                  </a:extLst>
                </a:gridCol>
                <a:gridCol w="1334960">
                  <a:extLst>
                    <a:ext uri="{9D8B030D-6E8A-4147-A177-3AD203B41FA5}">
                      <a16:colId xmlns:a16="http://schemas.microsoft.com/office/drawing/2014/main" val="20001"/>
                    </a:ext>
                  </a:extLst>
                </a:gridCol>
                <a:gridCol w="1078645">
                  <a:extLst>
                    <a:ext uri="{9D8B030D-6E8A-4147-A177-3AD203B41FA5}">
                      <a16:colId xmlns:a16="http://schemas.microsoft.com/office/drawing/2014/main" val="20002"/>
                    </a:ext>
                  </a:extLst>
                </a:gridCol>
              </a:tblGrid>
              <a:tr h="28139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Market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Emp. Growth</a:t>
                      </a:r>
                    </a:p>
                    <a:p>
                      <a:pPr algn="ctr"/>
                      <a:r>
                        <a:rPr lang="en-US" sz="1400" dirty="0"/>
                        <a:t>Feb ‘18-Feb ‘19</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Trend From </a:t>
                      </a:r>
                    </a:p>
                    <a:p>
                      <a:pPr algn="ctr"/>
                      <a:r>
                        <a:rPr lang="en-US" sz="1400" dirty="0"/>
                        <a:t>Prior Year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Reno</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5.9%</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1"/>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Boise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4.3%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02"/>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FF0000"/>
                          </a:solidFill>
                          <a:effectLst/>
                          <a:latin typeface="Calibri" panose="020F0502020204030204" pitchFamily="34" charset="0"/>
                        </a:rPr>
                        <a:t>San Francisco</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3.8%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Orlando</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3.6%</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4"/>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Phoenix</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3.1%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5"/>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Dallas</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3.1%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6"/>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Nashville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3.0%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7"/>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Las Vegas</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8"/>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Sacramento</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9"/>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Houston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0"/>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Charlotte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1"/>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San Jose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2"/>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Atlanta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3"/>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Tampa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4"/>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Miami</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5"/>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Salt Lake City</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6"/>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Austin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7"/>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West Palm Beach</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8"/>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Fort Lauderdale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2.0%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9"/>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Seattle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20"/>
                  </a:ext>
                </a:extLst>
              </a:tr>
              <a:tr h="10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Portland</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21"/>
                  </a:ext>
                </a:extLst>
              </a:tr>
            </a:tbl>
          </a:graphicData>
        </a:graphic>
      </p:graphicFrame>
      <p:graphicFrame>
        <p:nvGraphicFramePr>
          <p:cNvPr id="13" name="Table 12"/>
          <p:cNvGraphicFramePr>
            <a:graphicFrameLocks noGrp="1"/>
          </p:cNvGraphicFramePr>
          <p:nvPr>
            <p:extLst/>
          </p:nvPr>
        </p:nvGraphicFramePr>
        <p:xfrm>
          <a:off x="8005666" y="966796"/>
          <a:ext cx="4021133" cy="5198745"/>
        </p:xfrm>
        <a:graphic>
          <a:graphicData uri="http://schemas.openxmlformats.org/drawingml/2006/table">
            <a:tbl>
              <a:tblPr firstRow="1"/>
              <a:tblGrid>
                <a:gridCol w="1583115">
                  <a:extLst>
                    <a:ext uri="{9D8B030D-6E8A-4147-A177-3AD203B41FA5}">
                      <a16:colId xmlns:a16="http://schemas.microsoft.com/office/drawing/2014/main" val="20000"/>
                    </a:ext>
                  </a:extLst>
                </a:gridCol>
                <a:gridCol w="1334960">
                  <a:extLst>
                    <a:ext uri="{9D8B030D-6E8A-4147-A177-3AD203B41FA5}">
                      <a16:colId xmlns:a16="http://schemas.microsoft.com/office/drawing/2014/main" val="20001"/>
                    </a:ext>
                  </a:extLst>
                </a:gridCol>
                <a:gridCol w="1103058">
                  <a:extLst>
                    <a:ext uri="{9D8B030D-6E8A-4147-A177-3AD203B41FA5}">
                      <a16:colId xmlns:a16="http://schemas.microsoft.com/office/drawing/2014/main" val="20002"/>
                    </a:ext>
                  </a:extLst>
                </a:gridCol>
              </a:tblGrid>
              <a:tr h="30662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Market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Emp. Growth</a:t>
                      </a:r>
                    </a:p>
                    <a:p>
                      <a:pPr algn="ctr"/>
                      <a:r>
                        <a:rPr lang="en-US" sz="1400" dirty="0"/>
                        <a:t>Feb ‘18-Feb ‘19</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dirty="0"/>
                        <a:t>Trend From </a:t>
                      </a:r>
                    </a:p>
                    <a:p>
                      <a:pPr algn="ctr"/>
                      <a:r>
                        <a:rPr lang="en-US" sz="1400" dirty="0"/>
                        <a:t>Prior Year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North Central Florida</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1.7%</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1"/>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Denver</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2"/>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FF0000"/>
                          </a:solidFill>
                          <a:effectLst/>
                          <a:latin typeface="Calibri" panose="020F0502020204030204" pitchFamily="34" charset="0"/>
                        </a:rPr>
                        <a:t>New York</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1.4%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3"/>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Columbus</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04"/>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San Diego</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5"/>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FF0000"/>
                          </a:solidFill>
                          <a:effectLst/>
                          <a:latin typeface="Calibri" panose="020F0502020204030204" pitchFamily="34" charset="0"/>
                        </a:rPr>
                        <a:t>Chicago</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1.3%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6"/>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East Bay Area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07"/>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Jacksonville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08"/>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Philadelphia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09"/>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Inland Empire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0"/>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Detroit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1"/>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Raleigh</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2"/>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Milwaukee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0.9%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3"/>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FF0000"/>
                          </a:solidFill>
                          <a:effectLst/>
                          <a:latin typeface="Calibri" panose="020F0502020204030204" pitchFamily="34" charset="0"/>
                        </a:rPr>
                        <a:t>Los Angeles</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0.7%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14"/>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St. Louis</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0.7%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Accelerating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5"/>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Orange County</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0.7%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6"/>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Kansas City</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0.7%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7"/>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Indianapolis</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0.7%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C0FB">
                        <a:lumMod val="20000"/>
                        <a:lumOff val="80000"/>
                      </a:srgbClr>
                    </a:solidFill>
                  </a:tcPr>
                </a:tc>
                <a:extLst>
                  <a:ext uri="{0D108BD9-81ED-4DB2-BD59-A6C34878D82A}">
                    <a16:rowId xmlns:a16="http://schemas.microsoft.com/office/drawing/2014/main" val="10018"/>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FF0000"/>
                          </a:solidFill>
                          <a:effectLst/>
                          <a:latin typeface="Calibri" panose="020F0502020204030204" pitchFamily="34" charset="0"/>
                        </a:rPr>
                        <a:t>Washington DC</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0.5%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19"/>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FF0000"/>
                          </a:solidFill>
                          <a:effectLst/>
                          <a:latin typeface="Calibri" panose="020F0502020204030204" pitchFamily="34" charset="0"/>
                        </a:rPr>
                        <a:t>Boston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0.2%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FF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20"/>
                  </a:ext>
                </a:extLst>
              </a:tr>
              <a:tr h="1318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400" b="0" i="0" u="none" strike="noStrike" dirty="0">
                          <a:solidFill>
                            <a:srgbClr val="000000"/>
                          </a:solidFill>
                          <a:effectLst/>
                          <a:latin typeface="Calibri" panose="020F0502020204030204" pitchFamily="34" charset="0"/>
                        </a:rPr>
                        <a:t>Minneapolis</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0.2%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400" b="0" i="0" u="none" strike="noStrike" dirty="0">
                          <a:solidFill>
                            <a:srgbClr val="000000"/>
                          </a:solidFill>
                          <a:effectLst/>
                          <a:latin typeface="Calibri" panose="020F0502020204030204" pitchFamily="34" charset="0"/>
                        </a:rPr>
                        <a:t>Decelerating</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21"/>
                  </a:ext>
                </a:extLst>
              </a:tr>
            </a:tbl>
          </a:graphicData>
        </a:graphic>
      </p:graphicFrame>
      <p:sp>
        <p:nvSpPr>
          <p:cNvPr id="14" name="Text Placeholder 1"/>
          <p:cNvSpPr txBox="1">
            <a:spLocks/>
          </p:cNvSpPr>
          <p:nvPr/>
        </p:nvSpPr>
        <p:spPr>
          <a:xfrm>
            <a:off x="428616" y="2158313"/>
            <a:ext cx="3558497" cy="3805881"/>
          </a:xfrm>
          <a:prstGeom prst="rect">
            <a:avLst/>
          </a:prstGeom>
          <a:ln>
            <a:no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0"/>
              </a:spcBef>
            </a:pPr>
            <a:r>
              <a:rPr lang="en-US" sz="1600" b="1" u="sng" spc="0" dirty="0">
                <a:solidFill>
                  <a:srgbClr val="2F5496"/>
                </a:solidFill>
                <a:effectLst/>
                <a:latin typeface="+mn-lt"/>
              </a:rPr>
              <a:t>Charles Schwab</a:t>
            </a:r>
          </a:p>
          <a:p>
            <a:pPr marL="171450" lvl="1" indent="-171450" eaLnBrk="1" hangingPunct="1">
              <a:spcBef>
                <a:spcPts val="0"/>
              </a:spcBef>
              <a:spcAft>
                <a:spcPts val="1200"/>
              </a:spcAft>
              <a:buClrTx/>
              <a:buFont typeface="Arial" charset="0"/>
              <a:buChar char="•"/>
            </a:pPr>
            <a:r>
              <a:rPr lang="en-US" sz="1400" dirty="0">
                <a:solidFill>
                  <a:srgbClr val="000000"/>
                </a:solidFill>
              </a:rPr>
              <a:t>Relocated jobs from San Francisco to lower-cost states like Texas and Colorado</a:t>
            </a:r>
          </a:p>
          <a:p>
            <a:pPr marL="171450" lvl="1" indent="-171450" eaLnBrk="1" hangingPunct="1">
              <a:spcBef>
                <a:spcPts val="0"/>
              </a:spcBef>
              <a:spcAft>
                <a:spcPts val="1200"/>
              </a:spcAft>
              <a:buClrTx/>
              <a:buFont typeface="Arial" charset="0"/>
              <a:buChar char="•"/>
            </a:pPr>
            <a:r>
              <a:rPr lang="en-US" sz="1400" dirty="0">
                <a:solidFill>
                  <a:srgbClr val="000000"/>
                </a:solidFill>
              </a:rPr>
              <a:t>Consolidated Denver-area employees and newly relocated employees into a $230 million campus in Lone Tree, CO</a:t>
            </a:r>
          </a:p>
          <a:p>
            <a:pPr marL="171450" lvl="1" indent="-171450" eaLnBrk="1" hangingPunct="1">
              <a:spcBef>
                <a:spcPts val="0"/>
              </a:spcBef>
              <a:spcAft>
                <a:spcPts val="1200"/>
              </a:spcAft>
              <a:buClrTx/>
              <a:buFont typeface="Arial" charset="0"/>
              <a:buChar char="•"/>
            </a:pPr>
            <a:r>
              <a:rPr lang="en-US" sz="1400" dirty="0">
                <a:solidFill>
                  <a:srgbClr val="000000"/>
                </a:solidFill>
              </a:rPr>
              <a:t>Light rail currently being extended in part to accommodate employees and other residents drawn to the area</a:t>
            </a:r>
            <a:endParaRPr lang="en-US" sz="1500" dirty="0">
              <a:solidFill>
                <a:prstClr val="black"/>
              </a:solidFill>
              <a:effectLst/>
              <a:latin typeface="+mn-lt"/>
            </a:endParaRPr>
          </a:p>
          <a:p>
            <a:pPr marL="0" lvl="1" indent="0">
              <a:spcBef>
                <a:spcPts val="0"/>
              </a:spcBef>
              <a:buClr>
                <a:prstClr val="white">
                  <a:lumMod val="75000"/>
                </a:prstClr>
              </a:buClr>
              <a:buFont typeface="Arial" pitchFamily="34" charset="0"/>
              <a:buNone/>
            </a:pPr>
            <a:r>
              <a:rPr lang="en-US" sz="1600" b="1" u="sng" dirty="0">
                <a:solidFill>
                  <a:srgbClr val="2F5496"/>
                </a:solidFill>
              </a:rPr>
              <a:t>KPMG </a:t>
            </a:r>
          </a:p>
          <a:p>
            <a:pPr marL="171450" lvl="1" indent="-171450" eaLnBrk="1" hangingPunct="1">
              <a:spcBef>
                <a:spcPts val="0"/>
              </a:spcBef>
              <a:spcAft>
                <a:spcPts val="1200"/>
              </a:spcAft>
              <a:buClrTx/>
              <a:buFont typeface="Arial" charset="0"/>
              <a:buChar char="•"/>
            </a:pPr>
            <a:r>
              <a:rPr lang="en-US" sz="1400" dirty="0">
                <a:solidFill>
                  <a:srgbClr val="000000"/>
                </a:solidFill>
              </a:rPr>
              <a:t>Developing $400 million, 55-acre learning, development and innovation campus in Lake Nona outside of Orlando</a:t>
            </a:r>
          </a:p>
          <a:p>
            <a:pPr marL="171450" lvl="1" indent="-171450" eaLnBrk="1" hangingPunct="1">
              <a:spcBef>
                <a:spcPts val="0"/>
              </a:spcBef>
              <a:spcAft>
                <a:spcPts val="1200"/>
              </a:spcAft>
              <a:buClrTx/>
              <a:buFont typeface="Arial" charset="0"/>
              <a:buChar char="•"/>
            </a:pPr>
            <a:r>
              <a:rPr lang="en-US" sz="1400" dirty="0">
                <a:solidFill>
                  <a:srgbClr val="000000"/>
                </a:solidFill>
              </a:rPr>
              <a:t>Create 330 new jobs and 800,000 sq. ft. for meeting, classroom, residential and dining</a:t>
            </a:r>
          </a:p>
          <a:p>
            <a:pPr marL="285750" indent="-285750">
              <a:spcBef>
                <a:spcPts val="0"/>
              </a:spcBef>
              <a:buFont typeface="Arial" pitchFamily="34" charset="0"/>
              <a:buChar char="•"/>
            </a:pPr>
            <a:endParaRPr lang="en-US" sz="1500" dirty="0">
              <a:solidFill>
                <a:prstClr val="black"/>
              </a:solidFill>
              <a:effectLst/>
              <a:latin typeface="+mn-lt"/>
            </a:endParaRPr>
          </a:p>
        </p:txBody>
      </p:sp>
    </p:spTree>
    <p:extLst>
      <p:ext uri="{BB962C8B-B14F-4D97-AF65-F5344CB8AC3E}">
        <p14:creationId xmlns:p14="http://schemas.microsoft.com/office/powerpoint/2010/main" val="3152496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81F19477-8713-CC42-9399-778E355371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3384" y="1392195"/>
            <a:ext cx="9308758" cy="4797454"/>
          </a:xfrm>
          <a:prstGeom prst="rect">
            <a:avLst/>
          </a:prstGeom>
          <a:ln>
            <a:noFill/>
          </a:ln>
        </p:spPr>
      </p:pic>
      <p:sp>
        <p:nvSpPr>
          <p:cNvPr id="3" name="Text Placeholder 2">
            <a:extLst>
              <a:ext uri="{FF2B5EF4-FFF2-40B4-BE49-F238E27FC236}">
                <a16:creationId xmlns:a16="http://schemas.microsoft.com/office/drawing/2014/main" id="{BC11BC78-C312-D54F-8D73-92DF6406C8FB}"/>
              </a:ext>
            </a:extLst>
          </p:cNvPr>
          <p:cNvSpPr txBox="1">
            <a:spLocks/>
          </p:cNvSpPr>
          <p:nvPr/>
        </p:nvSpPr>
        <p:spPr>
          <a:xfrm>
            <a:off x="1425146" y="1087183"/>
            <a:ext cx="9325232" cy="351897"/>
          </a:xfrm>
          <a:prstGeom prst="rect">
            <a:avLst/>
          </a:prstGeom>
          <a:ln>
            <a:noFill/>
          </a:ln>
        </p:spPr>
        <p:txBody>
          <a:bodyPr anchor="t"/>
          <a:lstStyle>
            <a:lvl1pPr marL="0" indent="0" algn="l" defTabSz="914400" rtl="0" eaLnBrk="1" latinLnBrk="0" hangingPunct="1">
              <a:lnSpc>
                <a:spcPct val="90000"/>
              </a:lnSpc>
              <a:spcBef>
                <a:spcPts val="1000"/>
              </a:spcBef>
              <a:buClr>
                <a:schemeClr val="bg1">
                  <a:lumMod val="50000"/>
                </a:schemeClr>
              </a:buClr>
              <a:buFontTx/>
              <a:buNone/>
              <a:defRPr sz="2800" b="0" i="0" kern="1200">
                <a:solidFill>
                  <a:schemeClr val="tx1"/>
                </a:solidFill>
                <a:latin typeface="+mn-lt"/>
                <a:ea typeface="Calibri" charset="0"/>
                <a:cs typeface="Calibri" charset="0"/>
              </a:defRPr>
            </a:lvl1pPr>
            <a:lvl2pPr marL="6858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2000" b="0" i="0" kern="1200">
                <a:solidFill>
                  <a:schemeClr val="tx1"/>
                </a:solidFill>
                <a:latin typeface="+mn-lt"/>
                <a:ea typeface="Calibri" charset="0"/>
                <a:cs typeface="Calibri"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800" b="0" i="0" kern="1200">
                <a:solidFill>
                  <a:schemeClr val="tx1"/>
                </a:solidFill>
                <a:latin typeface="+mn-lt"/>
                <a:ea typeface="Calibri" charset="0"/>
                <a:cs typeface="Calibri" charset="0"/>
              </a:defRPr>
            </a:lvl3pPr>
            <a:lvl4pPr marL="16002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800" b="0" i="0" kern="1200">
                <a:solidFill>
                  <a:schemeClr val="tx1"/>
                </a:solidFill>
                <a:latin typeface="+mn-lt"/>
                <a:ea typeface="Calibri" charset="0"/>
                <a:cs typeface="Calibri" charset="0"/>
              </a:defRPr>
            </a:lvl4pPr>
            <a:lvl5pPr marL="2057400" indent="-228600" algn="l" defTabSz="914400" rtl="0" eaLnBrk="1" latinLnBrk="0" hangingPunct="1">
              <a:lnSpc>
                <a:spcPct val="90000"/>
              </a:lnSpc>
              <a:spcBef>
                <a:spcPts val="500"/>
              </a:spcBef>
              <a:buClr>
                <a:schemeClr val="bg1">
                  <a:lumMod val="50000"/>
                </a:schemeClr>
              </a:buClr>
              <a:buFont typeface="Arial"/>
              <a:buChar char="•"/>
              <a:defRPr sz="1800" b="0" i="0" kern="1200">
                <a:solidFill>
                  <a:schemeClr val="tx1"/>
                </a:solidFill>
                <a:latin typeface="+mn-lt"/>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2" indent="0" algn="ctr">
              <a:lnSpc>
                <a:spcPct val="100000"/>
              </a:lnSpc>
              <a:spcBef>
                <a:spcPts val="0"/>
              </a:spcBef>
              <a:buClrTx/>
              <a:buFont typeface="Arial" panose="020B0604020202020204" pitchFamily="34" charset="0"/>
              <a:buNone/>
            </a:pPr>
            <a:r>
              <a:rPr lang="en-US" spc="300" dirty="0">
                <a:solidFill>
                  <a:srgbClr val="007FFF"/>
                </a:solidFill>
              </a:rPr>
              <a:t>AVERAGE ANNUAL SALARY FOR SOFTWARE ENGINEER (USD)</a:t>
            </a:r>
          </a:p>
        </p:txBody>
      </p:sp>
      <p:sp>
        <p:nvSpPr>
          <p:cNvPr id="8" name="TextBox 7">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Tech Talent Quality vs. Cost Analysis</a:t>
            </a:r>
          </a:p>
        </p:txBody>
      </p:sp>
      <p:sp>
        <p:nvSpPr>
          <p:cNvPr id="6" name="Rectangle 5">
            <a:extLst>
              <a:ext uri="{FF2B5EF4-FFF2-40B4-BE49-F238E27FC236}">
                <a16:creationId xmlns:a16="http://schemas.microsoft.com/office/drawing/2014/main" id="{B790205A-DE73-9041-9A47-B14A9BD2AC48}"/>
              </a:ext>
            </a:extLst>
          </p:cNvPr>
          <p:cNvSpPr/>
          <p:nvPr/>
        </p:nvSpPr>
        <p:spPr>
          <a:xfrm>
            <a:off x="1968137" y="6217612"/>
            <a:ext cx="8708572" cy="415498"/>
          </a:xfrm>
          <a:prstGeom prst="rect">
            <a:avLst/>
          </a:prstGeom>
        </p:spPr>
        <p:txBody>
          <a:bodyPr wrap="square">
            <a:spAutoFit/>
          </a:bodyPr>
          <a:lstStyle/>
          <a:p>
            <a:pPr algn="ctr"/>
            <a:r>
              <a:rPr lang="en-US" sz="1200" b="1" dirty="0">
                <a:solidFill>
                  <a:srgbClr val="000000"/>
                </a:solidFill>
                <a:cs typeface="Calibri" panose="020F0502020204030204" pitchFamily="34" charset="0"/>
              </a:rPr>
              <a:t>*Boxed markets are part of the Amazon 20 finalists</a:t>
            </a:r>
          </a:p>
          <a:p>
            <a:pPr algn="ctr"/>
            <a:r>
              <a:rPr lang="en-US" sz="900" dirty="0">
                <a:solidFill>
                  <a:srgbClr val="000000"/>
                </a:solidFill>
                <a:latin typeface="Calibri Light" panose="020F0302020204030204"/>
                <a:ea typeface="Calibri Light" charset="0"/>
                <a:cs typeface="Calibri Light" charset="0"/>
              </a:rPr>
              <a:t>Source: </a:t>
            </a:r>
            <a:r>
              <a:rPr lang="en-US" sz="900" dirty="0">
                <a:solidFill>
                  <a:srgbClr val="000000"/>
                </a:solidFill>
                <a:latin typeface="Calibri Light" charset="0"/>
                <a:ea typeface="Calibri Light" charset="0"/>
                <a:cs typeface="Calibri Light" charset="0"/>
              </a:rPr>
              <a:t>Yardi® Matrix; </a:t>
            </a:r>
            <a:r>
              <a:rPr lang="en-US" sz="900" dirty="0">
                <a:solidFill>
                  <a:srgbClr val="000000"/>
                </a:solidFill>
                <a:latin typeface="Calibri Light" panose="020F0302020204030204"/>
                <a:ea typeface="Calibri Light" charset="0"/>
                <a:cs typeface="Calibri Light" charset="0"/>
              </a:rPr>
              <a:t>CBRE Research, 2018; CBRE Labor Analytics; U.S. Bureau of Labor Statistics (BLS); Statistics Canada, April 2018; U.S. News &amp; World Report </a:t>
            </a:r>
          </a:p>
        </p:txBody>
      </p:sp>
    </p:spTree>
    <p:extLst>
      <p:ext uri="{BB962C8B-B14F-4D97-AF65-F5344CB8AC3E}">
        <p14:creationId xmlns:p14="http://schemas.microsoft.com/office/powerpoint/2010/main" val="125519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000-000005000000}"/>
              </a:ext>
            </a:extLst>
          </p:cNvPr>
          <p:cNvGraphicFramePr>
            <a:graphicFrameLocks/>
          </p:cNvGraphicFramePr>
          <p:nvPr>
            <p:extLst/>
          </p:nvPr>
        </p:nvGraphicFramePr>
        <p:xfrm>
          <a:off x="691978" y="1112108"/>
          <a:ext cx="10808044" cy="506218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solidFill>
                  <a:srgbClr val="000000"/>
                </a:solidFill>
              </a:rPr>
              <a:t>Inflation Rising, But Unlikely to Break Out &gt;2.5%</a:t>
            </a:r>
          </a:p>
        </p:txBody>
      </p:sp>
      <p:sp>
        <p:nvSpPr>
          <p:cNvPr id="7" name="Rectangle 6">
            <a:extLst>
              <a:ext uri="{FF2B5EF4-FFF2-40B4-BE49-F238E27FC236}">
                <a16:creationId xmlns:a16="http://schemas.microsoft.com/office/drawing/2014/main" id="{B790205A-DE73-9041-9A47-B14A9BD2AC48}"/>
              </a:ext>
            </a:extLst>
          </p:cNvPr>
          <p:cNvSpPr/>
          <p:nvPr/>
        </p:nvSpPr>
        <p:spPr>
          <a:xfrm>
            <a:off x="1985555" y="6139234"/>
            <a:ext cx="8708572" cy="600164"/>
          </a:xfrm>
          <a:prstGeom prst="rect">
            <a:avLst/>
          </a:prstGeom>
        </p:spPr>
        <p:txBody>
          <a:bodyPr wrap="square">
            <a:spAutoFit/>
          </a:bodyPr>
          <a:lstStyle/>
          <a:p>
            <a:pPr algn="ctr"/>
            <a:r>
              <a:rPr lang="en-US" sz="1200" b="1" dirty="0">
                <a:solidFill>
                  <a:srgbClr val="000000"/>
                </a:solidFill>
                <a:cs typeface="Calibri" panose="020F0502020204030204" pitchFamily="34" charset="0"/>
              </a:rPr>
              <a:t>*YOY 6-month moving avgs. CPI Less Health Care, Education and Rent </a:t>
            </a:r>
          </a:p>
          <a:p>
            <a:pPr algn="ctr"/>
            <a:r>
              <a:rPr lang="en-US" sz="1200" b="1" dirty="0">
                <a:solidFill>
                  <a:srgbClr val="000000"/>
                </a:solidFill>
                <a:cs typeface="Calibri" panose="020F0502020204030204" pitchFamily="34" charset="0"/>
              </a:rPr>
              <a:t>is an estimate using BLS document “Math calculations to better utilize CPI data”</a:t>
            </a:r>
          </a:p>
          <a:p>
            <a:pPr algn="ctr"/>
            <a:r>
              <a:rPr lang="en-US" sz="900" dirty="0">
                <a:solidFill>
                  <a:srgbClr val="000000"/>
                </a:solidFill>
                <a:latin typeface="+mj-lt"/>
                <a:ea typeface="Calibri Light" charset="0"/>
                <a:cs typeface="Calibri Light" charset="0"/>
              </a:rPr>
              <a:t>Source: </a:t>
            </a:r>
            <a:r>
              <a:rPr lang="en-US" sz="900" dirty="0">
                <a:solidFill>
                  <a:srgbClr val="000000"/>
                </a:solidFill>
                <a:latin typeface="Calibri Light" charset="0"/>
                <a:ea typeface="Calibri Light" charset="0"/>
                <a:cs typeface="Calibri Light" charset="0"/>
              </a:rPr>
              <a:t>Yardi® Matrix; </a:t>
            </a:r>
            <a:r>
              <a:rPr lang="en-US" sz="900" dirty="0">
                <a:solidFill>
                  <a:srgbClr val="000000"/>
                </a:solidFill>
                <a:latin typeface="+mj-lt"/>
                <a:ea typeface="Calibri Light" charset="0"/>
                <a:cs typeface="Calibri Light" charset="0"/>
              </a:rPr>
              <a:t>Moody’s Analytics; Bureau of Labor Statistics (BLS)</a:t>
            </a:r>
          </a:p>
        </p:txBody>
      </p:sp>
    </p:spTree>
    <p:extLst>
      <p:ext uri="{BB962C8B-B14F-4D97-AF65-F5344CB8AC3E}">
        <p14:creationId xmlns:p14="http://schemas.microsoft.com/office/powerpoint/2010/main" val="113956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407181995"/>
              </p:ext>
            </p:extLst>
          </p:nvPr>
        </p:nvGraphicFramePr>
        <p:xfrm>
          <a:off x="6112475" y="3591698"/>
          <a:ext cx="5717059" cy="2594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Chart 33">
            <a:extLst>
              <a:ext uri="{FF2B5EF4-FFF2-40B4-BE49-F238E27FC236}">
                <a16:creationId xmlns:a16="http://schemas.microsoft.com/office/drawing/2014/main" id="{CF59AAA1-F934-425C-961F-1282ED983ADC}"/>
              </a:ext>
            </a:extLst>
          </p:cNvPr>
          <p:cNvGraphicFramePr>
            <a:graphicFrameLocks noGrp="1"/>
          </p:cNvGraphicFramePr>
          <p:nvPr>
            <p:extLst>
              <p:ext uri="{D42A27DB-BD31-4B8C-83A1-F6EECF244321}">
                <p14:modId xmlns:p14="http://schemas.microsoft.com/office/powerpoint/2010/main" val="279537259"/>
              </p:ext>
            </p:extLst>
          </p:nvPr>
        </p:nvGraphicFramePr>
        <p:xfrm>
          <a:off x="370703" y="3575223"/>
          <a:ext cx="5659395" cy="2586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841463263"/>
              </p:ext>
            </p:extLst>
          </p:nvPr>
        </p:nvGraphicFramePr>
        <p:xfrm>
          <a:off x="6153665" y="1055654"/>
          <a:ext cx="5667632" cy="2445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369135543"/>
              </p:ext>
            </p:extLst>
          </p:nvPr>
        </p:nvGraphicFramePr>
        <p:xfrm>
          <a:off x="370703" y="1056257"/>
          <a:ext cx="5659394" cy="2436586"/>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66F3C25B-2CFA-F64A-8E0C-BE7DE2897C85}"/>
              </a:ext>
            </a:extLst>
          </p:cNvPr>
          <p:cNvCxnSpPr/>
          <p:nvPr/>
        </p:nvCxnSpPr>
        <p:spPr>
          <a:xfrm>
            <a:off x="6067514" y="1103811"/>
            <a:ext cx="10013" cy="499383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EB6889-F496-1B45-9657-0398798A7490}"/>
              </a:ext>
            </a:extLst>
          </p:cNvPr>
          <p:cNvSpPr txBox="1"/>
          <p:nvPr/>
        </p:nvSpPr>
        <p:spPr>
          <a:xfrm>
            <a:off x="4071915" y="4222534"/>
            <a:ext cx="663388" cy="284202"/>
          </a:xfrm>
          <a:prstGeom prst="rect">
            <a:avLst/>
          </a:prstGeom>
        </p:spPr>
        <p:txBody>
          <a:bodyPr vert="horz" wrap="none" lIns="91440" tIns="45720" rIns="91440" bIns="45720" rtlCol="0" anchor="ctr">
            <a:normAutofit lnSpcReduction="10000"/>
          </a:bodyPr>
          <a:lstStyle/>
          <a:p>
            <a:r>
              <a:rPr lang="en-US" sz="1400" dirty="0">
                <a:solidFill>
                  <a:prstClr val="black"/>
                </a:solidFill>
              </a:rPr>
              <a:t>-23 bps</a:t>
            </a:r>
          </a:p>
        </p:txBody>
      </p:sp>
      <p:cxnSp>
        <p:nvCxnSpPr>
          <p:cNvPr id="10" name="Straight Connector 9">
            <a:extLst>
              <a:ext uri="{FF2B5EF4-FFF2-40B4-BE49-F238E27FC236}">
                <a16:creationId xmlns:a16="http://schemas.microsoft.com/office/drawing/2014/main" id="{AC270312-1B7D-2944-90EC-302CDB3A8A6B}"/>
              </a:ext>
            </a:extLst>
          </p:cNvPr>
          <p:cNvCxnSpPr/>
          <p:nvPr/>
        </p:nvCxnSpPr>
        <p:spPr>
          <a:xfrm flipV="1">
            <a:off x="10107828" y="2417431"/>
            <a:ext cx="1574114" cy="4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A2BF9E-4C1A-4546-8C5F-F5A105A6D739}"/>
              </a:ext>
            </a:extLst>
          </p:cNvPr>
          <p:cNvCxnSpPr/>
          <p:nvPr/>
        </p:nvCxnSpPr>
        <p:spPr>
          <a:xfrm flipH="1">
            <a:off x="4333103" y="2343188"/>
            <a:ext cx="1605216" cy="45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
            <a:extLst>
              <a:ext uri="{FF2B5EF4-FFF2-40B4-BE49-F238E27FC236}">
                <a16:creationId xmlns:a16="http://schemas.microsoft.com/office/drawing/2014/main" id="{DBD83633-01C8-6743-8305-6DBD8F394D9F}"/>
              </a:ext>
            </a:extLst>
          </p:cNvPr>
          <p:cNvSpPr txBox="1"/>
          <p:nvPr/>
        </p:nvSpPr>
        <p:spPr>
          <a:xfrm>
            <a:off x="4631033" y="2096102"/>
            <a:ext cx="1034748" cy="267840"/>
          </a:xfrm>
          <a:prstGeom prst="rect">
            <a:avLst/>
          </a:prstGeom>
        </p:spPr>
        <p:txBody>
          <a:bodyPr vert="horz" wrap="non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prstClr val="black"/>
                </a:solidFill>
              </a:rPr>
              <a:t>+0.3% YOY</a:t>
            </a:r>
          </a:p>
        </p:txBody>
      </p:sp>
      <p:sp>
        <p:nvSpPr>
          <p:cNvPr id="13" name="TextBox 1">
            <a:extLst>
              <a:ext uri="{FF2B5EF4-FFF2-40B4-BE49-F238E27FC236}">
                <a16:creationId xmlns:a16="http://schemas.microsoft.com/office/drawing/2014/main" id="{0754D91C-3BB5-D948-A376-29ECA88CE9C2}"/>
              </a:ext>
            </a:extLst>
          </p:cNvPr>
          <p:cNvSpPr txBox="1"/>
          <p:nvPr/>
        </p:nvSpPr>
        <p:spPr>
          <a:xfrm>
            <a:off x="10525388" y="2165202"/>
            <a:ext cx="1034765" cy="267826"/>
          </a:xfrm>
          <a:prstGeom prst="rect">
            <a:avLst/>
          </a:prstGeom>
        </p:spPr>
        <p:txBody>
          <a:bodyPr vert="horz" wrap="non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prstClr val="black"/>
                </a:solidFill>
              </a:rPr>
              <a:t>-23 bps</a:t>
            </a:r>
          </a:p>
        </p:txBody>
      </p:sp>
      <p:sp>
        <p:nvSpPr>
          <p:cNvPr id="14" name="Rectangle 13">
            <a:extLst>
              <a:ext uri="{FF2B5EF4-FFF2-40B4-BE49-F238E27FC236}">
                <a16:creationId xmlns:a16="http://schemas.microsoft.com/office/drawing/2014/main" id="{D4819183-C97C-DE48-9A88-D2BF463C5C97}"/>
              </a:ext>
            </a:extLst>
          </p:cNvPr>
          <p:cNvSpPr/>
          <p:nvPr/>
        </p:nvSpPr>
        <p:spPr>
          <a:xfrm>
            <a:off x="4739849" y="3705044"/>
            <a:ext cx="320064" cy="23109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5" name="Straight Arrow Connector 14">
            <a:extLst>
              <a:ext uri="{FF2B5EF4-FFF2-40B4-BE49-F238E27FC236}">
                <a16:creationId xmlns:a16="http://schemas.microsoft.com/office/drawing/2014/main" id="{6C4BF81F-10AA-094E-BE74-70F3E07C3032}"/>
              </a:ext>
            </a:extLst>
          </p:cNvPr>
          <p:cNvCxnSpPr/>
          <p:nvPr/>
        </p:nvCxnSpPr>
        <p:spPr>
          <a:xfrm flipH="1">
            <a:off x="4893169" y="3998675"/>
            <a:ext cx="2228" cy="21176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F173E04-C398-C64D-9DDD-5B22D71353E8}"/>
              </a:ext>
            </a:extLst>
          </p:cNvPr>
          <p:cNvSpPr txBox="1"/>
          <p:nvPr/>
        </p:nvSpPr>
        <p:spPr>
          <a:xfrm>
            <a:off x="9526985" y="1373431"/>
            <a:ext cx="2375647" cy="284202"/>
          </a:xfrm>
          <a:prstGeom prst="rect">
            <a:avLst/>
          </a:prstGeom>
        </p:spPr>
        <p:txBody>
          <a:bodyPr vert="horz" wrap="none" lIns="91440" tIns="45720" rIns="91440" bIns="45720" rtlCol="0" anchor="ctr">
            <a:normAutofit lnSpcReduction="10000"/>
          </a:bodyPr>
          <a:lstStyle/>
          <a:p>
            <a:r>
              <a:rPr lang="en-US" sz="1400" dirty="0">
                <a:solidFill>
                  <a:prstClr val="black"/>
                </a:solidFill>
              </a:rPr>
              <a:t>A breakout &gt;3% is significant</a:t>
            </a:r>
          </a:p>
        </p:txBody>
      </p:sp>
      <p:cxnSp>
        <p:nvCxnSpPr>
          <p:cNvPr id="17" name="Straight Arrow Connector 16">
            <a:extLst>
              <a:ext uri="{FF2B5EF4-FFF2-40B4-BE49-F238E27FC236}">
                <a16:creationId xmlns:a16="http://schemas.microsoft.com/office/drawing/2014/main" id="{17F1036C-ED97-B144-A971-83E69CD76C97}"/>
              </a:ext>
            </a:extLst>
          </p:cNvPr>
          <p:cNvCxnSpPr/>
          <p:nvPr/>
        </p:nvCxnSpPr>
        <p:spPr>
          <a:xfrm flipV="1">
            <a:off x="4333229" y="2109135"/>
            <a:ext cx="0" cy="23890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0F51F06-615D-1446-996E-25A6DA63539B}"/>
              </a:ext>
            </a:extLst>
          </p:cNvPr>
          <p:cNvCxnSpPr/>
          <p:nvPr/>
        </p:nvCxnSpPr>
        <p:spPr>
          <a:xfrm flipV="1">
            <a:off x="131885" y="3515473"/>
            <a:ext cx="11931161" cy="3516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352D741-A103-4C4C-9E52-58FFDC580247}"/>
              </a:ext>
            </a:extLst>
          </p:cNvPr>
          <p:cNvCxnSpPr/>
          <p:nvPr/>
        </p:nvCxnSpPr>
        <p:spPr>
          <a:xfrm flipV="1">
            <a:off x="10110930" y="2042984"/>
            <a:ext cx="5135" cy="379169"/>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B0F90E2-8F38-C740-B912-A40A35A91BFB}"/>
              </a:ext>
            </a:extLst>
          </p:cNvPr>
          <p:cNvSpPr/>
          <p:nvPr/>
        </p:nvSpPr>
        <p:spPr>
          <a:xfrm>
            <a:off x="1911178" y="6375533"/>
            <a:ext cx="8773298"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 Moody’s Analytics; Investing.com</a:t>
            </a:r>
          </a:p>
        </p:txBody>
      </p:sp>
      <p:sp>
        <p:nvSpPr>
          <p:cNvPr id="21" name="TextBox 20">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U.S. and International Financial Market</a:t>
            </a:r>
          </a:p>
        </p:txBody>
      </p:sp>
      <p:cxnSp>
        <p:nvCxnSpPr>
          <p:cNvPr id="31" name="Straight Arrow Connector 30">
            <a:extLst>
              <a:ext uri="{FF2B5EF4-FFF2-40B4-BE49-F238E27FC236}">
                <a16:creationId xmlns:a16="http://schemas.microsoft.com/office/drawing/2014/main" id="{9352D741-A103-4C4C-9E52-58FFDC580247}"/>
              </a:ext>
            </a:extLst>
          </p:cNvPr>
          <p:cNvCxnSpPr/>
          <p:nvPr/>
        </p:nvCxnSpPr>
        <p:spPr>
          <a:xfrm flipV="1">
            <a:off x="11680238" y="2030628"/>
            <a:ext cx="5135" cy="379169"/>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31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55517" y="2022373"/>
            <a:ext cx="2658035" cy="201915"/>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PRO-GROWTH BUT SLOW</a:t>
            </a:r>
          </a:p>
        </p:txBody>
      </p:sp>
      <p:sp>
        <p:nvSpPr>
          <p:cNvPr id="12" name="TextBox 11"/>
          <p:cNvSpPr txBox="1"/>
          <p:nvPr/>
        </p:nvSpPr>
        <p:spPr>
          <a:xfrm>
            <a:off x="1618308" y="2386869"/>
            <a:ext cx="2362107" cy="2177840"/>
          </a:xfrm>
          <a:prstGeom prst="rect">
            <a:avLst/>
          </a:prstGeom>
          <a:noFill/>
        </p:spPr>
        <p:txBody>
          <a:bodyPr wrap="square" lIns="0" tIns="0" rIns="91440" bIns="0" rtlCol="0">
            <a:spAutoFit/>
          </a:bodyPr>
          <a:lstStyle/>
          <a:p>
            <a:pPr marL="285750" indent="-285750">
              <a:lnSpc>
                <a:spcPct val="150000"/>
              </a:lnSpc>
              <a:buFont typeface="Arial" panose="020B0604020202020204" pitchFamily="34" charset="0"/>
              <a:buChar char="•"/>
            </a:pPr>
            <a:r>
              <a:rPr lang="en-US" sz="1600" dirty="0">
                <a:solidFill>
                  <a:srgbClr val="000000"/>
                </a:solidFill>
                <a:ea typeface="Titillium" charset="0"/>
                <a:cs typeface="Titillium" charset="0"/>
              </a:rPr>
              <a:t>Tax Reform</a:t>
            </a:r>
          </a:p>
          <a:p>
            <a:pPr marL="285750" indent="-285750">
              <a:lnSpc>
                <a:spcPct val="150000"/>
              </a:lnSpc>
              <a:buFont typeface="Arial" panose="020B0604020202020204" pitchFamily="34" charset="0"/>
              <a:buChar char="•"/>
            </a:pPr>
            <a:r>
              <a:rPr lang="en-US" sz="1600" dirty="0">
                <a:solidFill>
                  <a:srgbClr val="000000"/>
                </a:solidFill>
                <a:ea typeface="Titillium" charset="0"/>
                <a:cs typeface="Titillium" charset="0"/>
              </a:rPr>
              <a:t>Regulatory Relief</a:t>
            </a:r>
          </a:p>
          <a:p>
            <a:pPr marL="285750" indent="-285750">
              <a:lnSpc>
                <a:spcPct val="150000"/>
              </a:lnSpc>
              <a:buFont typeface="Arial" panose="020B0604020202020204" pitchFamily="34" charset="0"/>
              <a:buChar char="•"/>
            </a:pPr>
            <a:r>
              <a:rPr lang="en-US" sz="1600" dirty="0">
                <a:solidFill>
                  <a:srgbClr val="000000"/>
                </a:solidFill>
                <a:ea typeface="Titillium" charset="0"/>
                <a:cs typeface="Titillium" charset="0"/>
              </a:rPr>
              <a:t>Executive Orders</a:t>
            </a:r>
          </a:p>
          <a:p>
            <a:pPr marL="742950" lvl="1" indent="-285750">
              <a:lnSpc>
                <a:spcPct val="150000"/>
              </a:lnSpc>
              <a:buFont typeface="Courier New" panose="02070309020205020404" pitchFamily="49" charset="0"/>
              <a:buChar char="o"/>
            </a:pPr>
            <a:r>
              <a:rPr lang="en-US" sz="1600" dirty="0">
                <a:solidFill>
                  <a:srgbClr val="000000"/>
                </a:solidFill>
                <a:ea typeface="Titillium" charset="0"/>
                <a:cs typeface="Titillium" charset="0"/>
              </a:rPr>
              <a:t>Energy</a:t>
            </a:r>
          </a:p>
          <a:p>
            <a:pPr marL="742950" lvl="1" indent="-285750">
              <a:lnSpc>
                <a:spcPct val="150000"/>
              </a:lnSpc>
              <a:buFont typeface="Courier New" panose="02070309020205020404" pitchFamily="49" charset="0"/>
              <a:buChar char="o"/>
            </a:pPr>
            <a:r>
              <a:rPr lang="en-US" sz="1600" dirty="0">
                <a:solidFill>
                  <a:srgbClr val="000000"/>
                </a:solidFill>
                <a:ea typeface="Titillium" charset="0"/>
                <a:cs typeface="Titillium" charset="0"/>
              </a:rPr>
              <a:t>Finance</a:t>
            </a:r>
          </a:p>
          <a:p>
            <a:pPr marL="742950" lvl="1" indent="-285750">
              <a:lnSpc>
                <a:spcPct val="150000"/>
              </a:lnSpc>
              <a:buFont typeface="Courier New" panose="02070309020205020404" pitchFamily="49" charset="0"/>
              <a:buChar char="o"/>
            </a:pPr>
            <a:r>
              <a:rPr lang="en-US" sz="1600" dirty="0">
                <a:solidFill>
                  <a:srgbClr val="000000"/>
                </a:solidFill>
                <a:ea typeface="Titillium" charset="0"/>
                <a:cs typeface="Titillium" charset="0"/>
              </a:rPr>
              <a:t>Labor Costs</a:t>
            </a:r>
          </a:p>
        </p:txBody>
      </p:sp>
      <p:sp>
        <p:nvSpPr>
          <p:cNvPr id="19" name="TextBox 18">
            <a:extLst>
              <a:ext uri="{FF2B5EF4-FFF2-40B4-BE49-F238E27FC236}">
                <a16:creationId xmlns:a16="http://schemas.microsoft.com/office/drawing/2014/main" id="{1B989C3B-EA3A-C541-9E96-EDB0E629F214}"/>
              </a:ext>
            </a:extLst>
          </p:cNvPr>
          <p:cNvSpPr txBox="1"/>
          <p:nvPr/>
        </p:nvSpPr>
        <p:spPr>
          <a:xfrm>
            <a:off x="1618308" y="2022373"/>
            <a:ext cx="1479508" cy="201915"/>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PRO-GROWTH</a:t>
            </a:r>
          </a:p>
        </p:txBody>
      </p:sp>
      <p:sp>
        <p:nvSpPr>
          <p:cNvPr id="22" name="TextBox 21">
            <a:extLst>
              <a:ext uri="{FF2B5EF4-FFF2-40B4-BE49-F238E27FC236}">
                <a16:creationId xmlns:a16="http://schemas.microsoft.com/office/drawing/2014/main" id="{CCF2FEE9-68A1-0A4E-AE17-6FCA8C98AE06}"/>
              </a:ext>
            </a:extLst>
          </p:cNvPr>
          <p:cNvSpPr txBox="1"/>
          <p:nvPr/>
        </p:nvSpPr>
        <p:spPr>
          <a:xfrm>
            <a:off x="8162771" y="2022373"/>
            <a:ext cx="1558440" cy="201915"/>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ANTI-GROWTH</a:t>
            </a:r>
          </a:p>
        </p:txBody>
      </p:sp>
      <p:sp>
        <p:nvSpPr>
          <p:cNvPr id="23" name="TextBox 22">
            <a:extLst>
              <a:ext uri="{FF2B5EF4-FFF2-40B4-BE49-F238E27FC236}">
                <a16:creationId xmlns:a16="http://schemas.microsoft.com/office/drawing/2014/main" id="{355FCD6F-6768-3D48-82C7-C78256306EEC}"/>
              </a:ext>
            </a:extLst>
          </p:cNvPr>
          <p:cNvSpPr txBox="1"/>
          <p:nvPr/>
        </p:nvSpPr>
        <p:spPr>
          <a:xfrm>
            <a:off x="4355517" y="2386869"/>
            <a:ext cx="2362107" cy="1439177"/>
          </a:xfrm>
          <a:prstGeom prst="rect">
            <a:avLst/>
          </a:prstGeom>
          <a:noFill/>
        </p:spPr>
        <p:txBody>
          <a:bodyPr wrap="square" lIns="0" tIns="0" rIns="91440" bIns="0" rtlCol="0">
            <a:spAutoFit/>
          </a:bodyPr>
          <a:lstStyle/>
          <a:p>
            <a:pPr marL="285750" indent="-285750">
              <a:lnSpc>
                <a:spcPct val="150000"/>
              </a:lnSpc>
              <a:buFont typeface="Arial" panose="020B0604020202020204" pitchFamily="34" charset="0"/>
              <a:buChar char="•"/>
            </a:pPr>
            <a:r>
              <a:rPr lang="en-US" sz="1600" dirty="0">
                <a:solidFill>
                  <a:srgbClr val="000000"/>
                </a:solidFill>
                <a:ea typeface="Titillium" charset="0"/>
                <a:cs typeface="Titillium" charset="0"/>
              </a:rPr>
              <a:t>Infrastructure</a:t>
            </a:r>
          </a:p>
          <a:p>
            <a:pPr marL="285750" indent="-285750">
              <a:lnSpc>
                <a:spcPct val="150000"/>
              </a:lnSpc>
              <a:buFont typeface="Arial" panose="020B0604020202020204" pitchFamily="34" charset="0"/>
              <a:buChar char="•"/>
            </a:pPr>
            <a:r>
              <a:rPr lang="en-US" sz="1600" dirty="0">
                <a:solidFill>
                  <a:srgbClr val="000000"/>
                </a:solidFill>
                <a:ea typeface="Titillium" charset="0"/>
                <a:cs typeface="Titillium" charset="0"/>
              </a:rPr>
              <a:t>Education Reform</a:t>
            </a:r>
          </a:p>
          <a:p>
            <a:pPr marL="742950" lvl="1" indent="-285750">
              <a:lnSpc>
                <a:spcPct val="150000"/>
              </a:lnSpc>
              <a:buFont typeface="Courier New" panose="02070309020205020404" pitchFamily="49" charset="0"/>
              <a:buChar char="o"/>
            </a:pPr>
            <a:r>
              <a:rPr lang="en-US" sz="1600" dirty="0">
                <a:solidFill>
                  <a:srgbClr val="000000"/>
                </a:solidFill>
                <a:ea typeface="Titillium" charset="0"/>
                <a:cs typeface="Titillium" charset="0"/>
              </a:rPr>
              <a:t>German Model</a:t>
            </a:r>
          </a:p>
          <a:p>
            <a:pPr marL="285750" indent="-285750">
              <a:lnSpc>
                <a:spcPct val="150000"/>
              </a:lnSpc>
              <a:buFont typeface="Arial" panose="020B0604020202020204" pitchFamily="34" charset="0"/>
              <a:buChar char="•"/>
            </a:pPr>
            <a:r>
              <a:rPr lang="en-US" sz="1600" dirty="0">
                <a:solidFill>
                  <a:srgbClr val="000000"/>
                </a:solidFill>
                <a:ea typeface="Titillium" charset="0"/>
                <a:cs typeface="Titillium" charset="0"/>
              </a:rPr>
              <a:t>Healthcare Reform</a:t>
            </a:r>
          </a:p>
        </p:txBody>
      </p:sp>
      <p:sp>
        <p:nvSpPr>
          <p:cNvPr id="24" name="TextBox 23">
            <a:extLst>
              <a:ext uri="{FF2B5EF4-FFF2-40B4-BE49-F238E27FC236}">
                <a16:creationId xmlns:a16="http://schemas.microsoft.com/office/drawing/2014/main" id="{54EE4A28-ECD6-F440-9859-235A8C09339B}"/>
              </a:ext>
            </a:extLst>
          </p:cNvPr>
          <p:cNvSpPr txBox="1"/>
          <p:nvPr/>
        </p:nvSpPr>
        <p:spPr>
          <a:xfrm>
            <a:off x="8162771" y="2386869"/>
            <a:ext cx="2362107" cy="2585323"/>
          </a:xfrm>
          <a:prstGeom prst="rect">
            <a:avLst/>
          </a:prstGeom>
          <a:noFill/>
        </p:spPr>
        <p:txBody>
          <a:bodyPr wrap="square" lIns="0" tIns="0" rIns="91440" bIns="0" rtlCol="0">
            <a:spAutoFit/>
          </a:bodyPr>
          <a:lstStyle/>
          <a:p>
            <a:pPr marL="285750" indent="-285750">
              <a:lnSpc>
                <a:spcPct val="150000"/>
              </a:lnSpc>
              <a:buFont typeface="Arial" panose="020B0604020202020204" pitchFamily="34" charset="0"/>
              <a:buChar char="•"/>
            </a:pPr>
            <a:r>
              <a:rPr lang="en-US" sz="1600" dirty="0">
                <a:solidFill>
                  <a:srgbClr val="000000"/>
                </a:solidFill>
                <a:ea typeface="Titillium" charset="0"/>
                <a:cs typeface="Titillium" charset="0"/>
              </a:rPr>
              <a:t>Immigration Control</a:t>
            </a:r>
          </a:p>
          <a:p>
            <a:pPr marL="285750" indent="-285750">
              <a:lnSpc>
                <a:spcPct val="150000"/>
              </a:lnSpc>
              <a:buFont typeface="Arial" panose="020B0604020202020204" pitchFamily="34" charset="0"/>
              <a:buChar char="•"/>
            </a:pPr>
            <a:r>
              <a:rPr lang="en-US" sz="1600" dirty="0">
                <a:solidFill>
                  <a:srgbClr val="000000"/>
                </a:solidFill>
                <a:ea typeface="Titillium" charset="0"/>
                <a:cs typeface="Titillium" charset="0"/>
              </a:rPr>
              <a:t>Trade Renegotiation</a:t>
            </a:r>
          </a:p>
          <a:p>
            <a:pPr marL="742950" lvl="1" indent="-285750">
              <a:lnSpc>
                <a:spcPct val="150000"/>
              </a:lnSpc>
              <a:buFont typeface="Courier New" panose="02070309020205020404" pitchFamily="49" charset="0"/>
              <a:buChar char="o"/>
            </a:pPr>
            <a:r>
              <a:rPr lang="en-US" sz="1600" dirty="0">
                <a:solidFill>
                  <a:srgbClr val="000000"/>
                </a:solidFill>
                <a:ea typeface="Titillium" charset="0"/>
                <a:cs typeface="Titillium" charset="0"/>
              </a:rPr>
              <a:t>President Trump announced U.S. will impose tariffs on steel and aluminum imports</a:t>
            </a:r>
          </a:p>
        </p:txBody>
      </p:sp>
      <p:sp>
        <p:nvSpPr>
          <p:cNvPr id="26" name="TextBox 25">
            <a:extLst>
              <a:ext uri="{FF2B5EF4-FFF2-40B4-BE49-F238E27FC236}">
                <a16:creationId xmlns:a16="http://schemas.microsoft.com/office/drawing/2014/main" id="{F9EEE755-BC29-6B4F-B1B5-66566B3B6FC7}"/>
              </a:ext>
            </a:extLst>
          </p:cNvPr>
          <p:cNvSpPr txBox="1"/>
          <p:nvPr/>
        </p:nvSpPr>
        <p:spPr>
          <a:xfrm>
            <a:off x="4355517" y="5243768"/>
            <a:ext cx="2213875" cy="595869"/>
          </a:xfrm>
          <a:prstGeom prst="rect">
            <a:avLst/>
          </a:prstGeom>
          <a:noFill/>
        </p:spPr>
        <p:txBody>
          <a:bodyPr wrap="none" lIns="0" tIns="0" rIns="0" bIns="0" rtlCol="0" anchor="b">
            <a:spAutoFit/>
          </a:bodyPr>
          <a:lstStyle/>
          <a:p>
            <a:pPr>
              <a:lnSpc>
                <a:spcPct val="80000"/>
              </a:lnSpc>
            </a:pPr>
            <a:r>
              <a:rPr lang="en-US" sz="1600" b="1" spc="200" dirty="0">
                <a:solidFill>
                  <a:srgbClr val="000000"/>
                </a:solidFill>
                <a:ea typeface="Titillium" charset="0"/>
                <a:cs typeface="Titillium" charset="0"/>
              </a:rPr>
              <a:t>PROGRESS IN TONE, </a:t>
            </a:r>
          </a:p>
          <a:p>
            <a:pPr>
              <a:lnSpc>
                <a:spcPct val="80000"/>
              </a:lnSpc>
            </a:pPr>
            <a:r>
              <a:rPr lang="en-US" sz="1600" b="1" spc="200" dirty="0">
                <a:solidFill>
                  <a:srgbClr val="000000"/>
                </a:solidFill>
                <a:ea typeface="Titillium" charset="0"/>
                <a:cs typeface="Titillium" charset="0"/>
              </a:rPr>
              <a:t>BUT NOT YET</a:t>
            </a:r>
            <a:br>
              <a:rPr lang="en-US" sz="1600" b="1" spc="200" dirty="0">
                <a:solidFill>
                  <a:srgbClr val="000000"/>
                </a:solidFill>
                <a:ea typeface="Titillium" charset="0"/>
                <a:cs typeface="Titillium" charset="0"/>
              </a:rPr>
            </a:br>
            <a:r>
              <a:rPr lang="en-US" sz="1600" b="1" spc="200" dirty="0">
                <a:solidFill>
                  <a:srgbClr val="000000"/>
                </a:solidFill>
                <a:ea typeface="Titillium" charset="0"/>
                <a:cs typeface="Titillium" charset="0"/>
              </a:rPr>
              <a:t>SUBSTANTIVE</a:t>
            </a:r>
          </a:p>
        </p:txBody>
      </p:sp>
      <p:sp>
        <p:nvSpPr>
          <p:cNvPr id="27" name="TextBox 26">
            <a:extLst>
              <a:ext uri="{FF2B5EF4-FFF2-40B4-BE49-F238E27FC236}">
                <a16:creationId xmlns:a16="http://schemas.microsoft.com/office/drawing/2014/main" id="{744FB557-0535-A046-AC79-14A5F6B78DF1}"/>
              </a:ext>
            </a:extLst>
          </p:cNvPr>
          <p:cNvSpPr txBox="1"/>
          <p:nvPr/>
        </p:nvSpPr>
        <p:spPr>
          <a:xfrm>
            <a:off x="1618308" y="5243768"/>
            <a:ext cx="2253437" cy="595869"/>
          </a:xfrm>
          <a:prstGeom prst="rect">
            <a:avLst/>
          </a:prstGeom>
          <a:noFill/>
        </p:spPr>
        <p:txBody>
          <a:bodyPr wrap="square" lIns="0" tIns="0" rIns="0" bIns="0" rtlCol="0" anchor="b">
            <a:spAutoFit/>
          </a:bodyPr>
          <a:lstStyle/>
          <a:p>
            <a:pPr>
              <a:lnSpc>
                <a:spcPct val="80000"/>
              </a:lnSpc>
            </a:pPr>
            <a:r>
              <a:rPr lang="en-US" sz="1600" b="1" spc="200" dirty="0">
                <a:solidFill>
                  <a:srgbClr val="000000"/>
                </a:solidFill>
                <a:ea typeface="Titillium" charset="0"/>
                <a:cs typeface="Titillium" charset="0"/>
              </a:rPr>
              <a:t>GENERALLY</a:t>
            </a:r>
            <a:br>
              <a:rPr lang="en-US" sz="1600" b="1" spc="200" dirty="0">
                <a:solidFill>
                  <a:srgbClr val="000000"/>
                </a:solidFill>
                <a:ea typeface="Titillium" charset="0"/>
                <a:cs typeface="Titillium" charset="0"/>
              </a:rPr>
            </a:br>
            <a:r>
              <a:rPr lang="en-US" sz="1600" b="1" spc="200" dirty="0">
                <a:solidFill>
                  <a:srgbClr val="000000"/>
                </a:solidFill>
                <a:ea typeface="Titillium" charset="0"/>
                <a:cs typeface="Titillium" charset="0"/>
              </a:rPr>
              <a:t>POSITIVE</a:t>
            </a:r>
          </a:p>
          <a:p>
            <a:pPr>
              <a:lnSpc>
                <a:spcPct val="80000"/>
              </a:lnSpc>
            </a:pPr>
            <a:r>
              <a:rPr lang="en-US" sz="1600" b="1" spc="200" dirty="0">
                <a:solidFill>
                  <a:srgbClr val="000000"/>
                </a:solidFill>
                <a:ea typeface="Titillium" charset="0"/>
                <a:cs typeface="Titillium" charset="0"/>
              </a:rPr>
              <a:t>PROGRESS</a:t>
            </a:r>
          </a:p>
        </p:txBody>
      </p:sp>
      <p:sp>
        <p:nvSpPr>
          <p:cNvPr id="28" name="TextBox 27">
            <a:extLst>
              <a:ext uri="{FF2B5EF4-FFF2-40B4-BE49-F238E27FC236}">
                <a16:creationId xmlns:a16="http://schemas.microsoft.com/office/drawing/2014/main" id="{06CB022C-FFDA-CE42-B209-2D1C5BD9A7E8}"/>
              </a:ext>
            </a:extLst>
          </p:cNvPr>
          <p:cNvSpPr txBox="1"/>
          <p:nvPr/>
        </p:nvSpPr>
        <p:spPr>
          <a:xfrm>
            <a:off x="8162771" y="5243768"/>
            <a:ext cx="2388218" cy="595869"/>
          </a:xfrm>
          <a:prstGeom prst="rect">
            <a:avLst/>
          </a:prstGeom>
          <a:noFill/>
        </p:spPr>
        <p:txBody>
          <a:bodyPr wrap="none" lIns="0" tIns="0" rIns="0" bIns="0" rtlCol="0" anchor="b">
            <a:spAutoFit/>
          </a:bodyPr>
          <a:lstStyle/>
          <a:p>
            <a:pPr>
              <a:lnSpc>
                <a:spcPct val="80000"/>
              </a:lnSpc>
            </a:pPr>
            <a:r>
              <a:rPr lang="en-US" sz="1600" b="1" spc="200" dirty="0">
                <a:solidFill>
                  <a:srgbClr val="000000"/>
                </a:solidFill>
                <a:ea typeface="Titillium" charset="0"/>
                <a:cs typeface="Titillium" charset="0"/>
              </a:rPr>
              <a:t>RECENT TARIFF MOVE </a:t>
            </a:r>
          </a:p>
          <a:p>
            <a:pPr>
              <a:lnSpc>
                <a:spcPct val="80000"/>
              </a:lnSpc>
            </a:pPr>
            <a:r>
              <a:rPr lang="en-US" sz="1600" b="1" spc="200" dirty="0">
                <a:solidFill>
                  <a:srgbClr val="000000"/>
                </a:solidFill>
                <a:ea typeface="Titillium" charset="0"/>
                <a:cs typeface="Titillium" charset="0"/>
              </a:rPr>
              <a:t>A POTENTIAL DRAG</a:t>
            </a:r>
          </a:p>
          <a:p>
            <a:pPr>
              <a:lnSpc>
                <a:spcPct val="80000"/>
              </a:lnSpc>
            </a:pPr>
            <a:r>
              <a:rPr lang="en-US" sz="1600" b="1" spc="200" dirty="0">
                <a:solidFill>
                  <a:srgbClr val="000000"/>
                </a:solidFill>
                <a:ea typeface="Titillium" charset="0"/>
                <a:cs typeface="Titillium" charset="0"/>
              </a:rPr>
              <a:t>ON GROWTH</a:t>
            </a:r>
          </a:p>
        </p:txBody>
      </p:sp>
      <p:sp>
        <p:nvSpPr>
          <p:cNvPr id="31" name="Rectangle 30">
            <a:extLst>
              <a:ext uri="{FF2B5EF4-FFF2-40B4-BE49-F238E27FC236}">
                <a16:creationId xmlns:a16="http://schemas.microsoft.com/office/drawing/2014/main" id="{8F9FD777-8C24-4943-B626-C39002AF0730}"/>
              </a:ext>
            </a:extLst>
          </p:cNvPr>
          <p:cNvSpPr/>
          <p:nvPr/>
        </p:nvSpPr>
        <p:spPr>
          <a:xfrm>
            <a:off x="1924595" y="6300051"/>
            <a:ext cx="8786948"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grpSp>
        <p:nvGrpSpPr>
          <p:cNvPr id="17" name="Group 16">
            <a:extLst>
              <a:ext uri="{FF2B5EF4-FFF2-40B4-BE49-F238E27FC236}">
                <a16:creationId xmlns:a16="http://schemas.microsoft.com/office/drawing/2014/main" id="{1E031851-C3E4-9F42-B1A8-AA4479F03E59}"/>
              </a:ext>
            </a:extLst>
          </p:cNvPr>
          <p:cNvGrpSpPr/>
          <p:nvPr/>
        </p:nvGrpSpPr>
        <p:grpSpPr>
          <a:xfrm>
            <a:off x="2890258" y="2095525"/>
            <a:ext cx="742958" cy="3446177"/>
            <a:chOff x="3073138" y="2193061"/>
            <a:chExt cx="742958" cy="3446177"/>
          </a:xfrm>
        </p:grpSpPr>
        <p:cxnSp>
          <p:nvCxnSpPr>
            <p:cNvPr id="4" name="Straight Connector 3">
              <a:extLst>
                <a:ext uri="{FF2B5EF4-FFF2-40B4-BE49-F238E27FC236}">
                  <a16:creationId xmlns:a16="http://schemas.microsoft.com/office/drawing/2014/main" id="{1A040B3D-4BA6-154B-982A-1A106E1D211E}"/>
                </a:ext>
              </a:extLst>
            </p:cNvPr>
            <p:cNvCxnSpPr/>
            <p:nvPr/>
          </p:nvCxnSpPr>
          <p:spPr>
            <a:xfrm flipH="1">
              <a:off x="3425952" y="2193061"/>
              <a:ext cx="390144" cy="0"/>
            </a:xfrm>
            <a:prstGeom prst="line">
              <a:avLst/>
            </a:prstGeom>
            <a:ln w="19050">
              <a:solidFill>
                <a:schemeClr val="accent4">
                  <a:alpha val="5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43FA8D-6F40-AC4D-9533-203CC79F078C}"/>
                </a:ext>
              </a:extLst>
            </p:cNvPr>
            <p:cNvCxnSpPr>
              <a:cxnSpLocks/>
            </p:cNvCxnSpPr>
            <p:nvPr/>
          </p:nvCxnSpPr>
          <p:spPr>
            <a:xfrm>
              <a:off x="3816096" y="2193061"/>
              <a:ext cx="0" cy="3446177"/>
            </a:xfrm>
            <a:prstGeom prst="line">
              <a:avLst/>
            </a:prstGeom>
            <a:ln w="19050">
              <a:solidFill>
                <a:schemeClr val="accent4">
                  <a:alpha val="5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13BF562-0477-8F45-9C65-B2C945FAEE27}"/>
                </a:ext>
              </a:extLst>
            </p:cNvPr>
            <p:cNvCxnSpPr/>
            <p:nvPr/>
          </p:nvCxnSpPr>
          <p:spPr>
            <a:xfrm flipH="1">
              <a:off x="3073138" y="5639238"/>
              <a:ext cx="742958" cy="0"/>
            </a:xfrm>
            <a:prstGeom prst="straightConnector1">
              <a:avLst/>
            </a:prstGeom>
            <a:ln w="19050">
              <a:solidFill>
                <a:schemeClr val="accent4">
                  <a:alpha val="5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78D478C9-5E95-BB4B-96CE-3934399F768F}"/>
              </a:ext>
            </a:extLst>
          </p:cNvPr>
          <p:cNvGrpSpPr/>
          <p:nvPr/>
        </p:nvGrpSpPr>
        <p:grpSpPr>
          <a:xfrm>
            <a:off x="6557199" y="2095525"/>
            <a:ext cx="953073" cy="3446178"/>
            <a:chOff x="2863023" y="2193061"/>
            <a:chExt cx="953073" cy="3446178"/>
          </a:xfrm>
        </p:grpSpPr>
        <p:cxnSp>
          <p:nvCxnSpPr>
            <p:cNvPr id="32" name="Straight Connector 31">
              <a:extLst>
                <a:ext uri="{FF2B5EF4-FFF2-40B4-BE49-F238E27FC236}">
                  <a16:creationId xmlns:a16="http://schemas.microsoft.com/office/drawing/2014/main" id="{40CAE473-6455-1348-89D2-DCDA4DDDB24C}"/>
                </a:ext>
              </a:extLst>
            </p:cNvPr>
            <p:cNvCxnSpPr/>
            <p:nvPr/>
          </p:nvCxnSpPr>
          <p:spPr>
            <a:xfrm flipH="1">
              <a:off x="3425952" y="2193061"/>
              <a:ext cx="390144" cy="0"/>
            </a:xfrm>
            <a:prstGeom prst="line">
              <a:avLst/>
            </a:prstGeom>
            <a:ln w="19050">
              <a:solidFill>
                <a:schemeClr val="accent4">
                  <a:alpha val="5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87C20A1-543C-8A41-A137-DCF2A1D52D07}"/>
                </a:ext>
              </a:extLst>
            </p:cNvPr>
            <p:cNvCxnSpPr>
              <a:cxnSpLocks/>
            </p:cNvCxnSpPr>
            <p:nvPr/>
          </p:nvCxnSpPr>
          <p:spPr>
            <a:xfrm>
              <a:off x="3816096" y="2193061"/>
              <a:ext cx="0" cy="3446177"/>
            </a:xfrm>
            <a:prstGeom prst="line">
              <a:avLst/>
            </a:prstGeom>
            <a:ln w="19050">
              <a:solidFill>
                <a:schemeClr val="accent4">
                  <a:alpha val="5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876FDC7-195D-1F48-ADFA-15A14235A0D7}"/>
                </a:ext>
              </a:extLst>
            </p:cNvPr>
            <p:cNvCxnSpPr>
              <a:cxnSpLocks/>
            </p:cNvCxnSpPr>
            <p:nvPr/>
          </p:nvCxnSpPr>
          <p:spPr>
            <a:xfrm flipH="1">
              <a:off x="2863023" y="5639238"/>
              <a:ext cx="953072" cy="1"/>
            </a:xfrm>
            <a:prstGeom prst="straightConnector1">
              <a:avLst/>
            </a:prstGeom>
            <a:ln w="19050">
              <a:solidFill>
                <a:schemeClr val="accent4">
                  <a:alpha val="5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2C67636D-9FB1-9D44-AAE3-E8B6DED03A19}"/>
              </a:ext>
            </a:extLst>
          </p:cNvPr>
          <p:cNvGrpSpPr/>
          <p:nvPr/>
        </p:nvGrpSpPr>
        <p:grpSpPr>
          <a:xfrm>
            <a:off x="9863328" y="2095525"/>
            <a:ext cx="804672" cy="3446177"/>
            <a:chOff x="2511552" y="2193061"/>
            <a:chExt cx="804672" cy="3446177"/>
          </a:xfrm>
        </p:grpSpPr>
        <p:cxnSp>
          <p:nvCxnSpPr>
            <p:cNvPr id="36" name="Straight Connector 35">
              <a:extLst>
                <a:ext uri="{FF2B5EF4-FFF2-40B4-BE49-F238E27FC236}">
                  <a16:creationId xmlns:a16="http://schemas.microsoft.com/office/drawing/2014/main" id="{C53AFACF-B198-9C4B-8A96-108BA11E01D3}"/>
                </a:ext>
              </a:extLst>
            </p:cNvPr>
            <p:cNvCxnSpPr>
              <a:cxnSpLocks/>
            </p:cNvCxnSpPr>
            <p:nvPr/>
          </p:nvCxnSpPr>
          <p:spPr>
            <a:xfrm flipH="1">
              <a:off x="2511552" y="2193061"/>
              <a:ext cx="804672" cy="0"/>
            </a:xfrm>
            <a:prstGeom prst="line">
              <a:avLst/>
            </a:prstGeom>
            <a:ln w="19050">
              <a:solidFill>
                <a:schemeClr val="accent4">
                  <a:alpha val="5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A15C6E-FF77-A246-837F-AA2D9C39A21D}"/>
                </a:ext>
              </a:extLst>
            </p:cNvPr>
            <p:cNvCxnSpPr>
              <a:cxnSpLocks/>
            </p:cNvCxnSpPr>
            <p:nvPr/>
          </p:nvCxnSpPr>
          <p:spPr>
            <a:xfrm>
              <a:off x="3316224" y="2193061"/>
              <a:ext cx="0" cy="3446177"/>
            </a:xfrm>
            <a:prstGeom prst="line">
              <a:avLst/>
            </a:prstGeom>
            <a:ln w="19050">
              <a:solidFill>
                <a:schemeClr val="accent4">
                  <a:alpha val="5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0ACCACC-9548-974E-A341-029C241166C7}"/>
                </a:ext>
              </a:extLst>
            </p:cNvPr>
            <p:cNvCxnSpPr>
              <a:cxnSpLocks/>
            </p:cNvCxnSpPr>
            <p:nvPr/>
          </p:nvCxnSpPr>
          <p:spPr>
            <a:xfrm flipH="1">
              <a:off x="3073138" y="5639238"/>
              <a:ext cx="243086" cy="0"/>
            </a:xfrm>
            <a:prstGeom prst="straightConnector1">
              <a:avLst/>
            </a:prstGeom>
            <a:ln w="19050">
              <a:solidFill>
                <a:schemeClr val="accent4">
                  <a:alpha val="5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solidFill>
                  <a:srgbClr val="000000"/>
                </a:solidFill>
              </a:rPr>
              <a:t>U.S. Federal Policy Mix is Mildly Pro-Growth – </a:t>
            </a:r>
            <a:br>
              <a:rPr lang="en-US" sz="3200" dirty="0">
                <a:solidFill>
                  <a:srgbClr val="000000"/>
                </a:solidFill>
              </a:rPr>
            </a:br>
            <a:r>
              <a:rPr lang="en-US" sz="3200" dirty="0">
                <a:solidFill>
                  <a:srgbClr val="000000"/>
                </a:solidFill>
              </a:rPr>
              <a:t>Shifting Away From Consumers Towards Producers</a:t>
            </a:r>
          </a:p>
        </p:txBody>
      </p:sp>
    </p:spTree>
    <p:extLst>
      <p:ext uri="{BB962C8B-B14F-4D97-AF65-F5344CB8AC3E}">
        <p14:creationId xmlns:p14="http://schemas.microsoft.com/office/powerpoint/2010/main" val="40927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13981" y="1864086"/>
            <a:ext cx="2673956" cy="927449"/>
            <a:chOff x="1790700" y="2104244"/>
            <a:chExt cx="2326901" cy="927449"/>
          </a:xfrm>
        </p:grpSpPr>
        <p:sp>
          <p:nvSpPr>
            <p:cNvPr id="6" name="TextBox 5"/>
            <p:cNvSpPr txBox="1"/>
            <p:nvPr/>
          </p:nvSpPr>
          <p:spPr>
            <a:xfrm>
              <a:off x="2389159" y="2416140"/>
              <a:ext cx="1728442" cy="615553"/>
            </a:xfrm>
            <a:prstGeom prst="rect">
              <a:avLst/>
            </a:prstGeom>
            <a:noFill/>
          </p:spPr>
          <p:txBody>
            <a:bodyPr wrap="square" lIns="0" tIns="0" rIns="91440" bIns="0" rtlCol="0">
              <a:spAutoFit/>
            </a:bodyPr>
            <a:lstStyle/>
            <a:p>
              <a:r>
                <a:rPr lang="en-US" sz="2000" dirty="0">
                  <a:solidFill>
                    <a:srgbClr val="000000"/>
                  </a:solidFill>
                  <a:ea typeface="Titillium" charset="0"/>
                  <a:cs typeface="Titillium" charset="0"/>
                </a:rPr>
                <a:t>The U.S. economy is strong</a:t>
              </a:r>
            </a:p>
          </p:txBody>
        </p:sp>
        <p:sp>
          <p:nvSpPr>
            <p:cNvPr id="7" name="TextBox 6"/>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ea typeface="Titillium Thin" charset="0"/>
                  <a:cs typeface="Titillium Thin" charset="0"/>
                </a:rPr>
                <a:t>1</a:t>
              </a:r>
            </a:p>
          </p:txBody>
        </p:sp>
      </p:grpSp>
      <p:grpSp>
        <p:nvGrpSpPr>
          <p:cNvPr id="27" name="Group 26">
            <a:extLst>
              <a:ext uri="{FF2B5EF4-FFF2-40B4-BE49-F238E27FC236}">
                <a16:creationId xmlns:a16="http://schemas.microsoft.com/office/drawing/2014/main" id="{F4053F9D-347B-EF47-AA4A-E8223F595A40}"/>
              </a:ext>
            </a:extLst>
          </p:cNvPr>
          <p:cNvGrpSpPr/>
          <p:nvPr/>
        </p:nvGrpSpPr>
        <p:grpSpPr>
          <a:xfrm>
            <a:off x="4735591" y="1864086"/>
            <a:ext cx="3040928" cy="943303"/>
            <a:chOff x="1790700" y="2104244"/>
            <a:chExt cx="3040928" cy="943303"/>
          </a:xfrm>
        </p:grpSpPr>
        <p:sp>
          <p:nvSpPr>
            <p:cNvPr id="28" name="TextBox 27">
              <a:extLst>
                <a:ext uri="{FF2B5EF4-FFF2-40B4-BE49-F238E27FC236}">
                  <a16:creationId xmlns:a16="http://schemas.microsoft.com/office/drawing/2014/main" id="{E8558EBC-5DF6-DC48-842E-AE44146E7346}"/>
                </a:ext>
              </a:extLst>
            </p:cNvPr>
            <p:cNvSpPr txBox="1"/>
            <p:nvPr/>
          </p:nvSpPr>
          <p:spPr>
            <a:xfrm>
              <a:off x="2409218" y="2431994"/>
              <a:ext cx="2422410" cy="615553"/>
            </a:xfrm>
            <a:prstGeom prst="rect">
              <a:avLst/>
            </a:prstGeom>
            <a:noFill/>
          </p:spPr>
          <p:txBody>
            <a:bodyPr wrap="square" lIns="0" tIns="0" rIns="91440" bIns="0" rtlCol="0">
              <a:spAutoFit/>
            </a:bodyPr>
            <a:lstStyle/>
            <a:p>
              <a:r>
                <a:rPr lang="en-US" sz="2000" dirty="0">
                  <a:solidFill>
                    <a:srgbClr val="000000"/>
                  </a:solidFill>
                  <a:ea typeface="Titillium" charset="0"/>
                  <a:cs typeface="Titillium" charset="0"/>
                </a:rPr>
                <a:t>Employment and wage growth are good</a:t>
              </a:r>
            </a:p>
          </p:txBody>
        </p:sp>
        <p:sp>
          <p:nvSpPr>
            <p:cNvPr id="29" name="TextBox 28">
              <a:extLst>
                <a:ext uri="{FF2B5EF4-FFF2-40B4-BE49-F238E27FC236}">
                  <a16:creationId xmlns:a16="http://schemas.microsoft.com/office/drawing/2014/main" id="{5B0766DC-6090-3742-B603-5C10A92361A3}"/>
                </a:ext>
              </a:extLst>
            </p:cNvPr>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rPr>
                <a:t>2</a:t>
              </a:r>
            </a:p>
          </p:txBody>
        </p:sp>
      </p:grpSp>
      <p:grpSp>
        <p:nvGrpSpPr>
          <p:cNvPr id="31" name="Group 30">
            <a:extLst>
              <a:ext uri="{FF2B5EF4-FFF2-40B4-BE49-F238E27FC236}">
                <a16:creationId xmlns:a16="http://schemas.microsoft.com/office/drawing/2014/main" id="{C4C93D0F-7DA4-234B-902D-DBD247E1DA85}"/>
              </a:ext>
            </a:extLst>
          </p:cNvPr>
          <p:cNvGrpSpPr/>
          <p:nvPr/>
        </p:nvGrpSpPr>
        <p:grpSpPr>
          <a:xfrm>
            <a:off x="7998919" y="1864086"/>
            <a:ext cx="3171588" cy="1251080"/>
            <a:chOff x="1790700" y="2104244"/>
            <a:chExt cx="3171588" cy="1251080"/>
          </a:xfrm>
        </p:grpSpPr>
        <p:sp>
          <p:nvSpPr>
            <p:cNvPr id="32" name="TextBox 31">
              <a:extLst>
                <a:ext uri="{FF2B5EF4-FFF2-40B4-BE49-F238E27FC236}">
                  <a16:creationId xmlns:a16="http://schemas.microsoft.com/office/drawing/2014/main" id="{9B20E3EC-7519-1F41-81C7-64E6561F4E80}"/>
                </a:ext>
              </a:extLst>
            </p:cNvPr>
            <p:cNvSpPr txBox="1"/>
            <p:nvPr/>
          </p:nvSpPr>
          <p:spPr>
            <a:xfrm>
              <a:off x="2402017" y="2431994"/>
              <a:ext cx="2560271" cy="923330"/>
            </a:xfrm>
            <a:prstGeom prst="rect">
              <a:avLst/>
            </a:prstGeom>
            <a:noFill/>
          </p:spPr>
          <p:txBody>
            <a:bodyPr wrap="square" lIns="0" tIns="0" rIns="91440" bIns="0" rtlCol="0">
              <a:spAutoFit/>
            </a:bodyPr>
            <a:lstStyle/>
            <a:p>
              <a:r>
                <a:rPr lang="en-US" sz="2000" dirty="0">
                  <a:solidFill>
                    <a:srgbClr val="000000"/>
                  </a:solidFill>
                  <a:ea typeface="Titillium" charset="0"/>
                  <a:cs typeface="Titillium" charset="0"/>
                </a:rPr>
                <a:t>How much slack is left?</a:t>
              </a:r>
            </a:p>
            <a:p>
              <a:pPr marL="342900" indent="-342900">
                <a:buFont typeface="Courier New" panose="02070309020205020404" pitchFamily="49" charset="0"/>
                <a:buChar char="o"/>
              </a:pPr>
              <a:r>
                <a:rPr lang="en-US" sz="2000" dirty="0">
                  <a:solidFill>
                    <a:srgbClr val="000000"/>
                  </a:solidFill>
                  <a:ea typeface="Titillium" charset="0"/>
                  <a:cs typeface="Titillium" charset="0"/>
                </a:rPr>
                <a:t>Productivity</a:t>
              </a:r>
            </a:p>
            <a:p>
              <a:pPr marL="342900" indent="-342900">
                <a:buFont typeface="Courier New" panose="02070309020205020404" pitchFamily="49" charset="0"/>
                <a:buChar char="o"/>
              </a:pPr>
              <a:r>
                <a:rPr lang="en-US" sz="2000" dirty="0">
                  <a:solidFill>
                    <a:srgbClr val="000000"/>
                  </a:solidFill>
                  <a:ea typeface="Titillium" charset="0"/>
                  <a:cs typeface="Titillium" charset="0"/>
                </a:rPr>
                <a:t>Job Growth</a:t>
              </a:r>
            </a:p>
          </p:txBody>
        </p:sp>
        <p:sp>
          <p:nvSpPr>
            <p:cNvPr id="33" name="TextBox 32">
              <a:extLst>
                <a:ext uri="{FF2B5EF4-FFF2-40B4-BE49-F238E27FC236}">
                  <a16:creationId xmlns:a16="http://schemas.microsoft.com/office/drawing/2014/main" id="{36B1E18A-6820-DB4A-86B3-0E061E60B307}"/>
                </a:ext>
              </a:extLst>
            </p:cNvPr>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rPr>
                <a:t>3</a:t>
              </a:r>
            </a:p>
          </p:txBody>
        </p:sp>
      </p:grpSp>
      <p:grpSp>
        <p:nvGrpSpPr>
          <p:cNvPr id="35" name="Group 34">
            <a:extLst>
              <a:ext uri="{FF2B5EF4-FFF2-40B4-BE49-F238E27FC236}">
                <a16:creationId xmlns:a16="http://schemas.microsoft.com/office/drawing/2014/main" id="{DC25CFAC-9B03-D747-95D2-F3035F389F14}"/>
              </a:ext>
            </a:extLst>
          </p:cNvPr>
          <p:cNvGrpSpPr/>
          <p:nvPr/>
        </p:nvGrpSpPr>
        <p:grpSpPr>
          <a:xfrm>
            <a:off x="1513981" y="3904511"/>
            <a:ext cx="2779895" cy="2078069"/>
            <a:chOff x="1790700" y="2104244"/>
            <a:chExt cx="2296598" cy="2078069"/>
          </a:xfrm>
        </p:grpSpPr>
        <p:sp>
          <p:nvSpPr>
            <p:cNvPr id="36" name="TextBox 35">
              <a:extLst>
                <a:ext uri="{FF2B5EF4-FFF2-40B4-BE49-F238E27FC236}">
                  <a16:creationId xmlns:a16="http://schemas.microsoft.com/office/drawing/2014/main" id="{501F230C-1FF0-4D48-9408-FA64D1B8708A}"/>
                </a:ext>
              </a:extLst>
            </p:cNvPr>
            <p:cNvSpPr txBox="1"/>
            <p:nvPr/>
          </p:nvSpPr>
          <p:spPr>
            <a:xfrm>
              <a:off x="2358856" y="2397209"/>
              <a:ext cx="1728442" cy="1785104"/>
            </a:xfrm>
            <a:prstGeom prst="rect">
              <a:avLst/>
            </a:prstGeom>
            <a:noFill/>
          </p:spPr>
          <p:txBody>
            <a:bodyPr wrap="square" lIns="0" tIns="0" rIns="91440" bIns="0" rtlCol="0">
              <a:spAutoFit/>
            </a:bodyPr>
            <a:lstStyle/>
            <a:p>
              <a:r>
                <a:rPr lang="en-US" sz="2000" dirty="0">
                  <a:solidFill>
                    <a:srgbClr val="000000"/>
                  </a:solidFill>
                  <a:ea typeface="Titillium" charset="0"/>
                  <a:cs typeface="Titillium" charset="0"/>
                </a:rPr>
                <a:t>Inflation rising but not a lot, so the 10-yr rate is the binding constraint on the yield curve</a:t>
              </a:r>
            </a:p>
            <a:p>
              <a:endParaRPr lang="en-US" sz="1600" dirty="0">
                <a:solidFill>
                  <a:srgbClr val="000000"/>
                </a:solidFill>
                <a:ea typeface="Titillium" charset="0"/>
                <a:cs typeface="Titillium" charset="0"/>
              </a:endParaRPr>
            </a:p>
          </p:txBody>
        </p:sp>
        <p:sp>
          <p:nvSpPr>
            <p:cNvPr id="37" name="TextBox 36">
              <a:extLst>
                <a:ext uri="{FF2B5EF4-FFF2-40B4-BE49-F238E27FC236}">
                  <a16:creationId xmlns:a16="http://schemas.microsoft.com/office/drawing/2014/main" id="{7E95C67F-CDE6-E748-BA7E-3452FF8662EE}"/>
                </a:ext>
              </a:extLst>
            </p:cNvPr>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rPr>
                <a:t>4</a:t>
              </a:r>
            </a:p>
          </p:txBody>
        </p:sp>
      </p:grpSp>
      <p:grpSp>
        <p:nvGrpSpPr>
          <p:cNvPr id="39" name="Group 38">
            <a:extLst>
              <a:ext uri="{FF2B5EF4-FFF2-40B4-BE49-F238E27FC236}">
                <a16:creationId xmlns:a16="http://schemas.microsoft.com/office/drawing/2014/main" id="{9BBAA8FA-C3E9-F64E-B88C-6D5DB498096A}"/>
              </a:ext>
            </a:extLst>
          </p:cNvPr>
          <p:cNvGrpSpPr/>
          <p:nvPr/>
        </p:nvGrpSpPr>
        <p:grpSpPr>
          <a:xfrm>
            <a:off x="4735591" y="3904511"/>
            <a:ext cx="2576998" cy="2078069"/>
            <a:chOff x="1790700" y="2104244"/>
            <a:chExt cx="2576998" cy="2078069"/>
          </a:xfrm>
        </p:grpSpPr>
        <p:sp>
          <p:nvSpPr>
            <p:cNvPr id="40" name="TextBox 39">
              <a:extLst>
                <a:ext uri="{FF2B5EF4-FFF2-40B4-BE49-F238E27FC236}">
                  <a16:creationId xmlns:a16="http://schemas.microsoft.com/office/drawing/2014/main" id="{13706E20-3089-E043-8366-852277E016C3}"/>
                </a:ext>
              </a:extLst>
            </p:cNvPr>
            <p:cNvSpPr txBox="1"/>
            <p:nvPr/>
          </p:nvSpPr>
          <p:spPr>
            <a:xfrm>
              <a:off x="2311309" y="2397209"/>
              <a:ext cx="2056389" cy="1785104"/>
            </a:xfrm>
            <a:prstGeom prst="rect">
              <a:avLst/>
            </a:prstGeom>
            <a:noFill/>
          </p:spPr>
          <p:txBody>
            <a:bodyPr wrap="square" lIns="0" tIns="0" rIns="91440" bIns="0" rtlCol="0">
              <a:spAutoFit/>
            </a:bodyPr>
            <a:lstStyle/>
            <a:p>
              <a:r>
                <a:rPr lang="en-US" sz="2000" dirty="0">
                  <a:solidFill>
                    <a:srgbClr val="000000"/>
                  </a:solidFill>
                  <a:ea typeface="Titillium" charset="0"/>
                  <a:cs typeface="Titillium" charset="0"/>
                </a:rPr>
                <a:t>Fiscal policy is mildly pro-growth</a:t>
              </a:r>
            </a:p>
            <a:p>
              <a:pPr marL="285750" indent="-285750">
                <a:buFont typeface="Courier New" panose="02070309020205020404" pitchFamily="49" charset="0"/>
                <a:buChar char="o"/>
              </a:pPr>
              <a:r>
                <a:rPr lang="en-US" sz="2000" dirty="0">
                  <a:solidFill>
                    <a:srgbClr val="000000"/>
                  </a:solidFill>
                  <a:ea typeface="Titillium" charset="0"/>
                  <a:cs typeface="Titillium" charset="0"/>
                </a:rPr>
                <a:t>Capital still needs to be deployed</a:t>
              </a:r>
            </a:p>
            <a:p>
              <a:endParaRPr lang="en-US" sz="1600" dirty="0">
                <a:solidFill>
                  <a:srgbClr val="000000"/>
                </a:solidFill>
                <a:ea typeface="Titillium" charset="0"/>
                <a:cs typeface="Titillium" charset="0"/>
              </a:endParaRPr>
            </a:p>
          </p:txBody>
        </p:sp>
        <p:sp>
          <p:nvSpPr>
            <p:cNvPr id="41" name="TextBox 40">
              <a:extLst>
                <a:ext uri="{FF2B5EF4-FFF2-40B4-BE49-F238E27FC236}">
                  <a16:creationId xmlns:a16="http://schemas.microsoft.com/office/drawing/2014/main" id="{8C4DB627-C10D-0A41-8859-136D790D0794}"/>
                </a:ext>
              </a:extLst>
            </p:cNvPr>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rPr>
                <a:t>5</a:t>
              </a:r>
            </a:p>
          </p:txBody>
        </p:sp>
      </p:grpSp>
      <p:sp>
        <p:nvSpPr>
          <p:cNvPr id="18" name="TextBox 17">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SUMMARY</a:t>
            </a:r>
          </a:p>
        </p:txBody>
      </p:sp>
      <p:sp>
        <p:nvSpPr>
          <p:cNvPr id="19" name="Rectangle 18">
            <a:extLst>
              <a:ext uri="{FF2B5EF4-FFF2-40B4-BE49-F238E27FC236}">
                <a16:creationId xmlns:a16="http://schemas.microsoft.com/office/drawing/2014/main" id="{C59D9ABF-8FEE-F04B-80D4-A8F7EFD88B36}"/>
              </a:ext>
            </a:extLst>
          </p:cNvPr>
          <p:cNvSpPr/>
          <p:nvPr/>
        </p:nvSpPr>
        <p:spPr>
          <a:xfrm>
            <a:off x="1911178" y="6219182"/>
            <a:ext cx="8781536"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spTree>
    <p:extLst>
      <p:ext uri="{BB962C8B-B14F-4D97-AF65-F5344CB8AC3E}">
        <p14:creationId xmlns:p14="http://schemas.microsoft.com/office/powerpoint/2010/main" val="56827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ack box">
            <a:extLst>
              <a:ext uri="{FF2B5EF4-FFF2-40B4-BE49-F238E27FC236}">
                <a16:creationId xmlns:a16="http://schemas.microsoft.com/office/drawing/2014/main" id="{9C32F0EA-A757-0646-B241-AF16661D9A0C}"/>
              </a:ext>
            </a:extLst>
          </p:cNvPr>
          <p:cNvSpPr/>
          <p:nvPr/>
        </p:nvSpPr>
        <p:spPr>
          <a:xfrm>
            <a:off x="0" y="1"/>
            <a:ext cx="12191999" cy="6858000"/>
          </a:xfrm>
          <a:prstGeom prst="rect">
            <a:avLst/>
          </a:prstGeom>
          <a:gradFill>
            <a:gsLst>
              <a:gs pos="0">
                <a:schemeClr val="accent3">
                  <a:lumMod val="97000"/>
                  <a:lumOff val="3000"/>
                </a:schemeClr>
              </a:gs>
              <a:gs pos="100000">
                <a:schemeClr val="accent3">
                  <a:lumMod val="60000"/>
                  <a:lumOff val="4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cNvSpPr/>
          <p:nvPr/>
        </p:nvSpPr>
        <p:spPr>
          <a:xfrm>
            <a:off x="0" y="2937526"/>
            <a:ext cx="12192000" cy="769441"/>
          </a:xfrm>
          <a:prstGeom prst="rect">
            <a:avLst/>
          </a:prstGeom>
        </p:spPr>
        <p:txBody>
          <a:bodyPr wrap="square">
            <a:spAutoFit/>
          </a:bodyPr>
          <a:lstStyle/>
          <a:p>
            <a:pPr algn="ctr"/>
            <a:r>
              <a:rPr lang="en-US" sz="4400" dirty="0">
                <a:solidFill>
                  <a:srgbClr val="FFFFFF"/>
                </a:solidFill>
                <a:ea typeface="Roboto Black" panose="02000000000000000000" pitchFamily="2" charset="0"/>
              </a:rPr>
              <a:t>OFFICE FUNDAMENTALS &amp; EMERGING TRENDS</a:t>
            </a:r>
            <a:endParaRPr lang="en-US" sz="4400" dirty="0">
              <a:solidFill>
                <a:srgbClr val="FFFFFF"/>
              </a:solidFill>
              <a:latin typeface="Calibri Light" panose="020F0302020204030204"/>
              <a:ea typeface="Roboto Light" panose="02000000000000000000" pitchFamily="2" charset="0"/>
            </a:endParaRPr>
          </a:p>
        </p:txBody>
      </p:sp>
      <p:cxnSp>
        <p:nvCxnSpPr>
          <p:cNvPr id="4" name="Line1"/>
          <p:cNvCxnSpPr/>
          <p:nvPr/>
        </p:nvCxnSpPr>
        <p:spPr>
          <a:xfrm>
            <a:off x="2545492" y="3816178"/>
            <a:ext cx="710101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FC72D32-3F56-D642-9F47-E3DBC4830A7B}"/>
              </a:ext>
            </a:extLst>
          </p:cNvPr>
          <p:cNvGrpSpPr/>
          <p:nvPr/>
        </p:nvGrpSpPr>
        <p:grpSpPr>
          <a:xfrm>
            <a:off x="460829" y="388257"/>
            <a:ext cx="457200" cy="149901"/>
            <a:chOff x="685800" y="1144249"/>
            <a:chExt cx="457200" cy="149901"/>
          </a:xfrm>
          <a:solidFill>
            <a:schemeClr val="bg1"/>
          </a:solidFill>
        </p:grpSpPr>
        <p:sp>
          <p:nvSpPr>
            <p:cNvPr id="8" name="Rectangle 7">
              <a:extLst>
                <a:ext uri="{FF2B5EF4-FFF2-40B4-BE49-F238E27FC236}">
                  <a16:creationId xmlns:a16="http://schemas.microsoft.com/office/drawing/2014/main" id="{2CAD4BE4-6C09-6046-B439-EDB991357F01}"/>
                </a:ext>
              </a:extLst>
            </p:cNvPr>
            <p:cNvSpPr/>
            <p:nvPr userDrawn="1"/>
          </p:nvSpPr>
          <p:spPr>
            <a:xfrm>
              <a:off x="685800" y="1144249"/>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42F1555F-C974-F342-AE94-C6E7D8BEC622}"/>
                </a:ext>
              </a:extLst>
            </p:cNvPr>
            <p:cNvSpPr/>
            <p:nvPr userDrawn="1"/>
          </p:nvSpPr>
          <p:spPr>
            <a:xfrm>
              <a:off x="91440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054D4623-E892-ED4E-A55B-530F9A48B1BC}"/>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6DAB45B-AD43-FD44-B927-1E184AD2D954}"/>
                </a:ext>
              </a:extLst>
            </p:cNvPr>
            <p:cNvSpPr/>
            <p:nvPr userDrawn="1"/>
          </p:nvSpPr>
          <p:spPr>
            <a:xfrm>
              <a:off x="685800" y="1244183"/>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D19A4ED-BA6E-154B-B028-8BA0EFFA5F72}"/>
                </a:ext>
              </a:extLst>
            </p:cNvPr>
            <p:cNvSpPr/>
            <p:nvPr userDrawn="1"/>
          </p:nvSpPr>
          <p:spPr>
            <a:xfrm>
              <a:off x="91440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00189FDB-05F9-F046-B1BF-830D91440A7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7FF916B0-C4E7-A649-A183-3161AA207206}"/>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6" name="Group 15">
            <a:extLst>
              <a:ext uri="{FF2B5EF4-FFF2-40B4-BE49-F238E27FC236}">
                <a16:creationId xmlns:a16="http://schemas.microsoft.com/office/drawing/2014/main" id="{A7EB54AA-210F-BA47-B62E-6D17D8EA8D2A}"/>
              </a:ext>
            </a:extLst>
          </p:cNvPr>
          <p:cNvGrpSpPr/>
          <p:nvPr/>
        </p:nvGrpSpPr>
        <p:grpSpPr>
          <a:xfrm rot="10800000">
            <a:off x="11662591" y="388257"/>
            <a:ext cx="137160" cy="149901"/>
            <a:chOff x="1005840" y="1144249"/>
            <a:chExt cx="137160" cy="149901"/>
          </a:xfrm>
          <a:solidFill>
            <a:schemeClr val="bg1"/>
          </a:solidFill>
        </p:grpSpPr>
        <p:sp>
          <p:nvSpPr>
            <p:cNvPr id="17" name="Rectangle 16">
              <a:extLst>
                <a:ext uri="{FF2B5EF4-FFF2-40B4-BE49-F238E27FC236}">
                  <a16:creationId xmlns:a16="http://schemas.microsoft.com/office/drawing/2014/main" id="{4DB82966-F994-2A4B-A007-6E81C771FD18}"/>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extLst>
                <a:ext uri="{FF2B5EF4-FFF2-40B4-BE49-F238E27FC236}">
                  <a16:creationId xmlns:a16="http://schemas.microsoft.com/office/drawing/2014/main" id="{B76568A3-7754-5548-93DE-3056604BB67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7AA099D-758E-4F47-A702-ECA02E844981}"/>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19">
            <a:extLst>
              <a:ext uri="{FF2B5EF4-FFF2-40B4-BE49-F238E27FC236}">
                <a16:creationId xmlns:a16="http://schemas.microsoft.com/office/drawing/2014/main" id="{672CED19-3578-4B4C-8BD9-D285FEBCA100}"/>
              </a:ext>
            </a:extLst>
          </p:cNvPr>
          <p:cNvGrpSpPr/>
          <p:nvPr/>
        </p:nvGrpSpPr>
        <p:grpSpPr>
          <a:xfrm rot="10800000">
            <a:off x="11656785" y="6122233"/>
            <a:ext cx="137160" cy="49967"/>
            <a:chOff x="1005840" y="1244183"/>
            <a:chExt cx="137160" cy="49967"/>
          </a:xfrm>
          <a:solidFill>
            <a:schemeClr val="bg1"/>
          </a:solidFill>
        </p:grpSpPr>
        <p:sp>
          <p:nvSpPr>
            <p:cNvPr id="21" name="Rectangle 20">
              <a:extLst>
                <a:ext uri="{FF2B5EF4-FFF2-40B4-BE49-F238E27FC236}">
                  <a16:creationId xmlns:a16="http://schemas.microsoft.com/office/drawing/2014/main" id="{B1348AA4-8151-A140-9183-570961A2F37B}"/>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FAEB02F6-F716-2044-BDAA-A25DC1630C3F}"/>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8818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6" presetClass="emph" presetSubtype="0" decel="100000" fill="hold" grpId="1" nodeType="withEffect">
                                  <p:stCondLst>
                                    <p:cond delay="500"/>
                                  </p:stCondLst>
                                  <p:childTnLst>
                                    <p:animScale>
                                      <p:cBhvr>
                                        <p:cTn id="12" dur="30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712936196"/>
              </p:ext>
            </p:extLst>
          </p:nvPr>
        </p:nvGraphicFramePr>
        <p:xfrm>
          <a:off x="708453" y="1078642"/>
          <a:ext cx="10816281" cy="49149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9CCB66C-1C95-1D44-8E21-7557423900DC}"/>
              </a:ext>
            </a:extLst>
          </p:cNvPr>
          <p:cNvSpPr/>
          <p:nvPr/>
        </p:nvSpPr>
        <p:spPr>
          <a:xfrm>
            <a:off x="1919416" y="6312853"/>
            <a:ext cx="8756821" cy="230832"/>
          </a:xfrm>
          <a:prstGeom prst="rect">
            <a:avLst/>
          </a:prstGeom>
        </p:spPr>
        <p:txBody>
          <a:bodyPr wrap="square">
            <a:spAutoFit/>
          </a:bodyPr>
          <a:lstStyle/>
          <a:p>
            <a:pPr algn="ctr"/>
            <a:r>
              <a:rPr lang="en-US" sz="900" dirty="0">
                <a:solidFill>
                  <a:srgbClr val="000000"/>
                </a:solidFill>
                <a:latin typeface="Calibri Light" panose="020F0302020204030204"/>
                <a:ea typeface="Calibri Light" charset="0"/>
                <a:cs typeface="Calibri Light" charset="0"/>
              </a:rPr>
              <a:t>Source: Yardi®</a:t>
            </a:r>
            <a:r>
              <a:rPr lang="en-US" sz="900" dirty="0">
                <a:solidFill>
                  <a:srgbClr val="000000"/>
                </a:solidFill>
                <a:latin typeface="Calibri Light" charset="0"/>
                <a:cs typeface="Calibri Light" charset="0"/>
              </a:rPr>
              <a:t> </a:t>
            </a:r>
            <a:r>
              <a:rPr lang="en-US" sz="900" dirty="0">
                <a:solidFill>
                  <a:srgbClr val="000000"/>
                </a:solidFill>
                <a:latin typeface="Calibri Light" panose="020F0302020204030204"/>
                <a:ea typeface="Calibri Light" charset="0"/>
                <a:cs typeface="Calibri Light" charset="0"/>
              </a:rPr>
              <a:t>Matrix</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Office Supply Additions Peaked in 2018</a:t>
            </a:r>
          </a:p>
        </p:txBody>
      </p:sp>
    </p:spTree>
    <p:extLst>
      <p:ext uri="{BB962C8B-B14F-4D97-AF65-F5344CB8AC3E}">
        <p14:creationId xmlns:p14="http://schemas.microsoft.com/office/powerpoint/2010/main" val="172736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9932D29-EA6E-EE4F-8B72-C4113C035291}"/>
              </a:ext>
            </a:extLst>
          </p:cNvPr>
          <p:cNvGraphicFramePr>
            <a:graphicFrameLocks/>
          </p:cNvGraphicFramePr>
          <p:nvPr>
            <p:extLst>
              <p:ext uri="{D42A27DB-BD31-4B8C-83A1-F6EECF244321}">
                <p14:modId xmlns:p14="http://schemas.microsoft.com/office/powerpoint/2010/main" val="3283861726"/>
              </p:ext>
            </p:extLst>
          </p:nvPr>
        </p:nvGraphicFramePr>
        <p:xfrm>
          <a:off x="683740" y="1079157"/>
          <a:ext cx="10816281" cy="482737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AE117B3-4BB8-E649-8ED2-8442F692F124}"/>
              </a:ext>
            </a:extLst>
          </p:cNvPr>
          <p:cNvSpPr/>
          <p:nvPr/>
        </p:nvSpPr>
        <p:spPr>
          <a:xfrm>
            <a:off x="1919416" y="6278459"/>
            <a:ext cx="8765059" cy="230832"/>
          </a:xfrm>
          <a:prstGeom prst="rect">
            <a:avLst/>
          </a:prstGeom>
        </p:spPr>
        <p:txBody>
          <a:bodyPr wrap="square">
            <a:spAutoFit/>
          </a:bodyPr>
          <a:lstStyle/>
          <a:p>
            <a:pPr algn="ctr"/>
            <a:r>
              <a:rPr lang="en-US" sz="900" dirty="0">
                <a:solidFill>
                  <a:srgbClr val="000000"/>
                </a:solidFill>
                <a:latin typeface="Calibri Light" panose="020F0302020204030204"/>
                <a:ea typeface="Calibri Light" charset="0"/>
                <a:cs typeface="Calibri Light" charset="0"/>
              </a:rPr>
              <a:t>Source: Yardi®</a:t>
            </a:r>
            <a:r>
              <a:rPr lang="en-US" sz="900" dirty="0">
                <a:solidFill>
                  <a:srgbClr val="000000"/>
                </a:solidFill>
                <a:latin typeface="Calibri Light" charset="0"/>
                <a:cs typeface="Calibri Light" charset="0"/>
              </a:rPr>
              <a:t> </a:t>
            </a:r>
            <a:r>
              <a:rPr lang="en-US" sz="900" dirty="0">
                <a:solidFill>
                  <a:srgbClr val="000000"/>
                </a:solidFill>
                <a:latin typeface="Calibri Light" panose="020F0302020204030204"/>
                <a:ea typeface="Calibri Light" charset="0"/>
                <a:cs typeface="Calibri Light" charset="0"/>
              </a:rPr>
              <a:t>Matrix</a:t>
            </a:r>
          </a:p>
        </p:txBody>
      </p:sp>
      <p:sp>
        <p:nvSpPr>
          <p:cNvPr id="7" name="TextBox 6">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Most Markets are Absorbing Office Space</a:t>
            </a:r>
          </a:p>
        </p:txBody>
      </p:sp>
    </p:spTree>
    <p:extLst>
      <p:ext uri="{BB962C8B-B14F-4D97-AF65-F5344CB8AC3E}">
        <p14:creationId xmlns:p14="http://schemas.microsoft.com/office/powerpoint/2010/main" val="212244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5724-1063-4649-BE1E-DC865131CC08}"/>
              </a:ext>
            </a:extLst>
          </p:cNvPr>
          <p:cNvSpPr>
            <a:spLocks noGrp="1"/>
          </p:cNvSpPr>
          <p:nvPr>
            <p:ph type="title"/>
          </p:nvPr>
        </p:nvSpPr>
        <p:spPr/>
        <p:txBody>
          <a:bodyPr/>
          <a:lstStyle/>
          <a:p>
            <a:r>
              <a:rPr lang="en-US" dirty="0"/>
              <a:t>AGENDA</a:t>
            </a:r>
          </a:p>
        </p:txBody>
      </p:sp>
      <p:sp>
        <p:nvSpPr>
          <p:cNvPr id="8" name="TextBox 7"/>
          <p:cNvSpPr txBox="1"/>
          <p:nvPr/>
        </p:nvSpPr>
        <p:spPr>
          <a:xfrm>
            <a:off x="1405217" y="2537057"/>
            <a:ext cx="4305300" cy="1783886"/>
          </a:xfrm>
          <a:prstGeom prst="rect">
            <a:avLst/>
          </a:prstGeom>
          <a:noFill/>
        </p:spPr>
        <p:txBody>
          <a:bodyPr wrap="square" lIns="0" tIns="0" rIns="0" bIns="0" rtlCol="0">
            <a:spAutoFit/>
          </a:bodyPr>
          <a:lstStyle/>
          <a:p>
            <a:pPr>
              <a:lnSpc>
                <a:spcPct val="80000"/>
              </a:lnSpc>
            </a:pPr>
            <a:r>
              <a:rPr lang="en-US" sz="3600" dirty="0">
                <a:solidFill>
                  <a:srgbClr val="FFFFFF"/>
                </a:solidFill>
                <a:ea typeface="Titillium Light" charset="0"/>
                <a:cs typeface="Titillium Light" charset="0"/>
              </a:rPr>
              <a:t>Yardi will make</a:t>
            </a:r>
          </a:p>
          <a:p>
            <a:pPr>
              <a:lnSpc>
                <a:spcPct val="80000"/>
              </a:lnSpc>
            </a:pPr>
            <a:r>
              <a:rPr lang="en-US" sz="3600" dirty="0">
                <a:solidFill>
                  <a:srgbClr val="FFFFFF"/>
                </a:solidFill>
                <a:ea typeface="Titillium Light" charset="0"/>
                <a:cs typeface="Titillium Light" charset="0"/>
              </a:rPr>
              <a:t>your day to day </a:t>
            </a:r>
          </a:p>
          <a:p>
            <a:pPr>
              <a:lnSpc>
                <a:spcPct val="80000"/>
              </a:lnSpc>
            </a:pPr>
            <a:r>
              <a:rPr lang="en-US" sz="3600" dirty="0">
                <a:solidFill>
                  <a:srgbClr val="FFFFFF"/>
                </a:solidFill>
                <a:ea typeface="Titillium Light" charset="0"/>
                <a:cs typeface="Titillium Light" charset="0"/>
              </a:rPr>
              <a:t>easier with …</a:t>
            </a:r>
          </a:p>
          <a:p>
            <a:pPr>
              <a:lnSpc>
                <a:spcPct val="80000"/>
              </a:lnSpc>
            </a:pPr>
            <a:r>
              <a:rPr lang="en-US" sz="3600" dirty="0">
                <a:solidFill>
                  <a:srgbClr val="FFFFFF"/>
                </a:solidFill>
                <a:ea typeface="Titillium Light" charset="0"/>
                <a:cs typeface="Titillium Light" charset="0"/>
              </a:rPr>
              <a:t>Suite / Product</a:t>
            </a:r>
          </a:p>
        </p:txBody>
      </p:sp>
      <p:cxnSp>
        <p:nvCxnSpPr>
          <p:cNvPr id="9" name="Straight Connector 8"/>
          <p:cNvCxnSpPr/>
          <p:nvPr/>
        </p:nvCxnSpPr>
        <p:spPr>
          <a:xfrm>
            <a:off x="1405217" y="5037159"/>
            <a:ext cx="88440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05217" y="5227999"/>
            <a:ext cx="553934" cy="201850"/>
          </a:xfrm>
          <a:prstGeom prst="rect">
            <a:avLst/>
          </a:prstGeom>
          <a:noFill/>
        </p:spPr>
        <p:txBody>
          <a:bodyPr wrap="none" lIns="0" tIns="0" rIns="0" bIns="0" rtlCol="0">
            <a:spAutoFit/>
          </a:bodyPr>
          <a:lstStyle/>
          <a:p>
            <a:pPr>
              <a:lnSpc>
                <a:spcPct val="80000"/>
              </a:lnSpc>
            </a:pPr>
            <a:r>
              <a:rPr lang="en-US" sz="1600" b="1" i="1" dirty="0">
                <a:solidFill>
                  <a:srgbClr val="FFFFFF"/>
                </a:solidFill>
                <a:latin typeface="Calibri Light" panose="020F0302020204030204"/>
                <a:ea typeface="Titillium" charset="0"/>
                <a:cs typeface="Titillium" charset="0"/>
              </a:rPr>
              <a:t># Yardi</a:t>
            </a:r>
          </a:p>
        </p:txBody>
      </p:sp>
      <p:sp>
        <p:nvSpPr>
          <p:cNvPr id="11" name="TextBox 10"/>
          <p:cNvSpPr txBox="1"/>
          <p:nvPr/>
        </p:nvSpPr>
        <p:spPr>
          <a:xfrm>
            <a:off x="6370674" y="1774238"/>
            <a:ext cx="5360008" cy="3308598"/>
          </a:xfrm>
          <a:prstGeom prst="rect">
            <a:avLst/>
          </a:prstGeom>
          <a:noFill/>
        </p:spPr>
        <p:txBody>
          <a:bodyPr wrap="square" lIns="0" tIns="0" rIns="0" bIns="0" rtlCol="0">
            <a:spAutoFit/>
          </a:bodyPr>
          <a:lstStyle/>
          <a:p>
            <a:pPr marL="731520" indent="-457200">
              <a:spcAft>
                <a:spcPts val="3000"/>
              </a:spcAft>
              <a:buSzPct val="60000"/>
              <a:buFont typeface="+mj-lt"/>
              <a:buAutoNum type="arabicPeriod"/>
            </a:pPr>
            <a:r>
              <a:rPr lang="en-US" sz="2800" dirty="0">
                <a:solidFill>
                  <a:srgbClr val="000000"/>
                </a:solidFill>
                <a:ea typeface="Titillium Light" charset="0"/>
                <a:cs typeface="Titillium Light" charset="0"/>
              </a:rPr>
              <a:t>Macroeconomic Outlook</a:t>
            </a:r>
          </a:p>
          <a:p>
            <a:pPr marL="731520" indent="-457200">
              <a:spcAft>
                <a:spcPts val="3000"/>
              </a:spcAft>
              <a:buSzPct val="60000"/>
              <a:buFont typeface="+mj-lt"/>
              <a:buAutoNum type="arabicPeriod"/>
            </a:pPr>
            <a:r>
              <a:rPr lang="en-US" sz="2800" dirty="0">
                <a:solidFill>
                  <a:srgbClr val="000000"/>
                </a:solidFill>
                <a:ea typeface="Titillium Light" charset="0"/>
                <a:cs typeface="Titillium Light" charset="0"/>
              </a:rPr>
              <a:t>Office Fundamentals &amp; Emerging Trends</a:t>
            </a:r>
          </a:p>
          <a:p>
            <a:pPr marL="731520" indent="-457200">
              <a:spcAft>
                <a:spcPts val="3000"/>
              </a:spcAft>
              <a:buSzPct val="60000"/>
              <a:buFont typeface="+mj-lt"/>
              <a:buAutoNum type="arabicPeriod"/>
            </a:pPr>
            <a:r>
              <a:rPr lang="en-US" sz="2800" dirty="0">
                <a:solidFill>
                  <a:srgbClr val="000000"/>
                </a:solidFill>
                <a:ea typeface="Titillium Light" charset="0"/>
                <a:cs typeface="Titillium Light" charset="0"/>
              </a:rPr>
              <a:t>Detroit Spotlight</a:t>
            </a:r>
          </a:p>
          <a:p>
            <a:pPr marL="731520" indent="-457200">
              <a:spcAft>
                <a:spcPts val="3000"/>
              </a:spcAft>
              <a:buSzPct val="60000"/>
              <a:buFont typeface="+mj-lt"/>
              <a:buAutoNum type="arabicPeriod"/>
            </a:pPr>
            <a:r>
              <a:rPr lang="en-US" sz="2800" dirty="0">
                <a:solidFill>
                  <a:srgbClr val="000000"/>
                </a:solidFill>
                <a:ea typeface="Titillium Light" charset="0"/>
                <a:cs typeface="Titillium Light" charset="0"/>
              </a:rPr>
              <a:t>New Technologies Emerging</a:t>
            </a:r>
          </a:p>
        </p:txBody>
      </p:sp>
      <p:grpSp>
        <p:nvGrpSpPr>
          <p:cNvPr id="12" name="Group 11"/>
          <p:cNvGrpSpPr/>
          <p:nvPr/>
        </p:nvGrpSpPr>
        <p:grpSpPr>
          <a:xfrm>
            <a:off x="492810" y="436450"/>
            <a:ext cx="457200" cy="149901"/>
            <a:chOff x="685800" y="1144249"/>
            <a:chExt cx="457200" cy="149901"/>
          </a:xfrm>
          <a:solidFill>
            <a:schemeClr val="bg1"/>
          </a:solidFill>
        </p:grpSpPr>
        <p:sp>
          <p:nvSpPr>
            <p:cNvPr id="13" name="Rectangle 12"/>
            <p:cNvSpPr/>
            <p:nvPr userDrawn="1"/>
          </p:nvSpPr>
          <p:spPr>
            <a:xfrm>
              <a:off x="685800" y="1144249"/>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userDrawn="1"/>
          </p:nvSpPr>
          <p:spPr>
            <a:xfrm>
              <a:off x="91440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userDrawn="1"/>
          </p:nvSpPr>
          <p:spPr>
            <a:xfrm>
              <a:off x="685800" y="1244183"/>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userDrawn="1"/>
          </p:nvSpPr>
          <p:spPr>
            <a:xfrm>
              <a:off x="91440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36" name="Picture Placeholder 35">
            <a:extLst>
              <a:ext uri="{FF2B5EF4-FFF2-40B4-BE49-F238E27FC236}">
                <a16:creationId xmlns:a16="http://schemas.microsoft.com/office/drawing/2014/main" id="{4D8BCFA0-DD39-4E47-B433-89D3F7F6E46D}"/>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t="7813" b="7813"/>
          <a:stretch>
            <a:fillRect/>
          </a:stretch>
        </p:blipFill>
        <p:spPr/>
      </p:pic>
    </p:spTree>
    <p:extLst>
      <p:ext uri="{BB962C8B-B14F-4D97-AF65-F5344CB8AC3E}">
        <p14:creationId xmlns:p14="http://schemas.microsoft.com/office/powerpoint/2010/main" val="1128534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F5C326-FA8A-6B41-BD41-92D0C487D71C}"/>
              </a:ext>
            </a:extLst>
          </p:cNvPr>
          <p:cNvSpPr/>
          <p:nvPr/>
        </p:nvSpPr>
        <p:spPr>
          <a:xfrm>
            <a:off x="1886466" y="6278128"/>
            <a:ext cx="8789772" cy="230832"/>
          </a:xfrm>
          <a:prstGeom prst="rect">
            <a:avLst/>
          </a:prstGeom>
        </p:spPr>
        <p:txBody>
          <a:bodyPr wrap="square">
            <a:spAutoFit/>
          </a:bodyPr>
          <a:lstStyle/>
          <a:p>
            <a:pPr algn="ctr"/>
            <a:r>
              <a:rPr lang="en-US" sz="900" dirty="0">
                <a:solidFill>
                  <a:srgbClr val="000000"/>
                </a:solidFill>
                <a:latin typeface="Calibri Light" panose="020F0302020204030204"/>
                <a:ea typeface="Calibri Light" charset="0"/>
                <a:cs typeface="Calibri Light" charset="0"/>
              </a:rPr>
              <a:t>Source: Yardi® Matrix</a:t>
            </a:r>
          </a:p>
        </p:txBody>
      </p:sp>
      <p:sp>
        <p:nvSpPr>
          <p:cNvPr id="6" name="TextBox 5">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Office Sales Volume Dropping in Each Market Category</a:t>
            </a:r>
          </a:p>
        </p:txBody>
      </p:sp>
      <p:graphicFrame>
        <p:nvGraphicFramePr>
          <p:cNvPr id="11" name="Chart 10"/>
          <p:cNvGraphicFramePr>
            <a:graphicFrameLocks/>
          </p:cNvGraphicFramePr>
          <p:nvPr>
            <p:extLst>
              <p:ext uri="{D42A27DB-BD31-4B8C-83A1-F6EECF244321}">
                <p14:modId xmlns:p14="http://schemas.microsoft.com/office/powerpoint/2010/main" val="1713338674"/>
              </p:ext>
            </p:extLst>
          </p:nvPr>
        </p:nvGraphicFramePr>
        <p:xfrm>
          <a:off x="683741" y="1161535"/>
          <a:ext cx="10816281" cy="48603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2387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04D071C-F879-694F-B7C4-5065811E103E}"/>
              </a:ext>
            </a:extLst>
          </p:cNvPr>
          <p:cNvGraphicFramePr>
            <a:graphicFrameLocks/>
          </p:cNvGraphicFramePr>
          <p:nvPr>
            <p:extLst/>
          </p:nvPr>
        </p:nvGraphicFramePr>
        <p:xfrm>
          <a:off x="683741" y="1145059"/>
          <a:ext cx="10816281" cy="46359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43AB8D9-2E6E-1046-8308-0F7811DC4ED6}"/>
              </a:ext>
            </a:extLst>
          </p:cNvPr>
          <p:cNvSpPr/>
          <p:nvPr/>
        </p:nvSpPr>
        <p:spPr>
          <a:xfrm>
            <a:off x="1924594" y="6276544"/>
            <a:ext cx="8752115"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*12-month rolling avg. sales price per sq. ft. index 2008 = 100</a:t>
            </a:r>
          </a:p>
          <a:p>
            <a:pPr algn="ctr"/>
            <a:r>
              <a:rPr lang="en-US" sz="900" dirty="0">
                <a:solidFill>
                  <a:srgbClr val="000000"/>
                </a:solidFill>
                <a:latin typeface="Calibri Light" charset="0"/>
                <a:ea typeface="Calibri Light" charset="0"/>
                <a:cs typeface="Calibri Light" charset="0"/>
              </a:rPr>
              <a:t>Source: Yardi® Matrix</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solidFill>
                  <a:srgbClr val="000000"/>
                </a:solidFill>
              </a:rPr>
              <a:t>Since the Recession, Class A Has Outperformed B/C</a:t>
            </a:r>
          </a:p>
        </p:txBody>
      </p:sp>
    </p:spTree>
    <p:extLst>
      <p:ext uri="{BB962C8B-B14F-4D97-AF65-F5344CB8AC3E}">
        <p14:creationId xmlns:p14="http://schemas.microsoft.com/office/powerpoint/2010/main" val="209733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674587100"/>
              </p:ext>
            </p:extLst>
          </p:nvPr>
        </p:nvGraphicFramePr>
        <p:xfrm>
          <a:off x="683740" y="1662112"/>
          <a:ext cx="10816281" cy="431855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43AB8D9-2E6E-1046-8308-0F7811DC4ED6}"/>
              </a:ext>
            </a:extLst>
          </p:cNvPr>
          <p:cNvSpPr/>
          <p:nvPr/>
        </p:nvSpPr>
        <p:spPr>
          <a:xfrm>
            <a:off x="1919416" y="6291184"/>
            <a:ext cx="8773298" cy="553998"/>
          </a:xfrm>
          <a:prstGeom prst="rect">
            <a:avLst/>
          </a:prstGeom>
        </p:spPr>
        <p:txBody>
          <a:bodyPr wrap="square">
            <a:spAutoFit/>
          </a:bodyPr>
          <a:lstStyle/>
          <a:p>
            <a:pPr algn="ctr"/>
            <a:r>
              <a:rPr lang="fr" sz="1200" b="1" dirty="0">
                <a:solidFill>
                  <a:srgbClr val="000000"/>
                </a:solidFill>
                <a:ea typeface="Calibri Light" charset="0"/>
                <a:cs typeface="Calibri Light" charset="0"/>
              </a:rPr>
              <a:t>*Index 2000 = 100</a:t>
            </a:r>
          </a:p>
          <a:p>
            <a:pPr algn="ctr"/>
            <a:r>
              <a:rPr lang="fr" sz="900" dirty="0">
                <a:solidFill>
                  <a:srgbClr val="000000"/>
                </a:solidFill>
                <a:latin typeface="Calibri Light" charset="0"/>
                <a:ea typeface="Calibri Light" charset="0"/>
                <a:cs typeface="Calibri Light" charset="0"/>
              </a:rPr>
              <a:t>Source: Yardi® Matrix</a:t>
            </a:r>
          </a:p>
          <a:p>
            <a:pPr algn="ctr"/>
            <a:endParaRPr lang="fr" sz="900" dirty="0">
              <a:solidFill>
                <a:srgbClr val="000000"/>
              </a:solidFill>
              <a:latin typeface="Calibri Light" charset="0"/>
              <a:ea typeface="Calibri Light" charset="0"/>
              <a:cs typeface="Calibri Light" charset="0"/>
            </a:endParaRPr>
          </a:p>
        </p:txBody>
      </p:sp>
      <p:sp>
        <p:nvSpPr>
          <p:cNvPr id="7" name="Text Placeholder 1">
            <a:extLst>
              <a:ext uri="{FF2B5EF4-FFF2-40B4-BE49-F238E27FC236}">
                <a16:creationId xmlns:a16="http://schemas.microsoft.com/office/drawing/2014/main" id="{987911F6-7415-DB45-8A57-C2C30A87B11C}"/>
              </a:ext>
            </a:extLst>
          </p:cNvPr>
          <p:cNvSpPr txBox="1">
            <a:spLocks/>
          </p:cNvSpPr>
          <p:nvPr/>
        </p:nvSpPr>
        <p:spPr>
          <a:xfrm>
            <a:off x="9511200" y="1694360"/>
            <a:ext cx="1712113" cy="489011"/>
          </a:xfrm>
          <a:prstGeom prst="rect">
            <a:avLst/>
          </a:prstGeom>
          <a:solidFill>
            <a:schemeClr val="bg1">
              <a:lumMod val="95000"/>
            </a:schemeClr>
          </a:solidFill>
          <a:ln>
            <a:solidFill>
              <a:schemeClr val="tx1"/>
            </a:solid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lvl="1" indent="0" algn="ctr">
              <a:spcBef>
                <a:spcPts val="0"/>
              </a:spcBef>
              <a:buClrTx/>
              <a:buFont typeface="Lucida Grande"/>
              <a:buNone/>
            </a:pPr>
            <a:r>
              <a:rPr lang="en-US" sz="1400" dirty="0">
                <a:solidFill>
                  <a:prstClr val="black"/>
                </a:solidFill>
              </a:rPr>
              <a:t>Gateway Markets 18-Year CAGR: </a:t>
            </a:r>
            <a:r>
              <a:rPr lang="en-US" sz="1400" b="1" dirty="0">
                <a:solidFill>
                  <a:prstClr val="black"/>
                </a:solidFill>
              </a:rPr>
              <a:t>4.5%</a:t>
            </a:r>
          </a:p>
        </p:txBody>
      </p:sp>
      <p:sp>
        <p:nvSpPr>
          <p:cNvPr id="8" name="Text Placeholder 1">
            <a:extLst>
              <a:ext uri="{FF2B5EF4-FFF2-40B4-BE49-F238E27FC236}">
                <a16:creationId xmlns:a16="http://schemas.microsoft.com/office/drawing/2014/main" id="{9E55068D-F013-364D-97A5-48C300A58603}"/>
              </a:ext>
            </a:extLst>
          </p:cNvPr>
          <p:cNvSpPr txBox="1">
            <a:spLocks/>
          </p:cNvSpPr>
          <p:nvPr/>
        </p:nvSpPr>
        <p:spPr>
          <a:xfrm>
            <a:off x="9627848" y="3437236"/>
            <a:ext cx="1712113" cy="490229"/>
          </a:xfrm>
          <a:prstGeom prst="rect">
            <a:avLst/>
          </a:prstGeom>
          <a:solidFill>
            <a:schemeClr val="bg1">
              <a:lumMod val="95000"/>
            </a:schemeClr>
          </a:solidFill>
          <a:ln>
            <a:solidFill>
              <a:schemeClr val="tx1"/>
            </a:solid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lvl="1" indent="0" algn="ctr">
              <a:spcBef>
                <a:spcPts val="0"/>
              </a:spcBef>
              <a:buClrTx/>
              <a:buFont typeface="Lucida Grande"/>
              <a:buNone/>
            </a:pPr>
            <a:r>
              <a:rPr lang="en-US" sz="1400" dirty="0">
                <a:solidFill>
                  <a:prstClr val="black"/>
                </a:solidFill>
              </a:rPr>
              <a:t>Tech Hub Markets 18-Year CAGR: </a:t>
            </a:r>
            <a:r>
              <a:rPr lang="en-US" sz="1400" b="1" dirty="0">
                <a:solidFill>
                  <a:prstClr val="black"/>
                </a:solidFill>
              </a:rPr>
              <a:t>3.6%</a:t>
            </a:r>
          </a:p>
        </p:txBody>
      </p:sp>
      <p:sp>
        <p:nvSpPr>
          <p:cNvPr id="9" name="TextBox 8">
            <a:extLst>
              <a:ext uri="{FF2B5EF4-FFF2-40B4-BE49-F238E27FC236}">
                <a16:creationId xmlns:a16="http://schemas.microsoft.com/office/drawing/2014/main" id="{853C5F32-642E-634E-A1B2-FC4622AB793F}"/>
              </a:ext>
            </a:extLst>
          </p:cNvPr>
          <p:cNvSpPr txBox="1"/>
          <p:nvPr/>
        </p:nvSpPr>
        <p:spPr>
          <a:xfrm>
            <a:off x="5602147" y="6667018"/>
            <a:ext cx="65" cy="423514"/>
          </a:xfrm>
          <a:prstGeom prst="rect">
            <a:avLst/>
          </a:prstGeom>
          <a:noFill/>
        </p:spPr>
        <p:txBody>
          <a:bodyPr wrap="none" lIns="0" rIns="0" rtlCol="0">
            <a:spAutoFit/>
          </a:bodyPr>
          <a:lstStyle/>
          <a:p>
            <a:pPr>
              <a:lnSpc>
                <a:spcPct val="150000"/>
              </a:lnSpc>
              <a:spcBef>
                <a:spcPts val="600"/>
              </a:spcBef>
              <a:spcAft>
                <a:spcPts val="1200"/>
              </a:spcAft>
            </a:pPr>
            <a:endParaRPr lang="en-US" sz="1600" dirty="0">
              <a:solidFill>
                <a:srgbClr val="000000">
                  <a:alpha val="70000"/>
                </a:srgbClr>
              </a:solidFill>
            </a:endParaRPr>
          </a:p>
        </p:txBody>
      </p:sp>
      <p:sp>
        <p:nvSpPr>
          <p:cNvPr id="10" name="TextBox 9">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t>Office Assets in Gateway Markets </a:t>
            </a:r>
          </a:p>
          <a:p>
            <a:pPr algn="ctr"/>
            <a:r>
              <a:rPr lang="en-US" sz="3200" dirty="0"/>
              <a:t>Have Outperformed Since 2000, but…</a:t>
            </a:r>
          </a:p>
        </p:txBody>
      </p:sp>
    </p:spTree>
    <p:extLst>
      <p:ext uri="{BB962C8B-B14F-4D97-AF65-F5344CB8AC3E}">
        <p14:creationId xmlns:p14="http://schemas.microsoft.com/office/powerpoint/2010/main" val="4111768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873072217"/>
              </p:ext>
            </p:extLst>
          </p:nvPr>
        </p:nvGraphicFramePr>
        <p:xfrm>
          <a:off x="683741" y="1606378"/>
          <a:ext cx="10824518" cy="432486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443AB8D9-2E6E-1046-8308-0F7811DC4ED6}"/>
              </a:ext>
            </a:extLst>
          </p:cNvPr>
          <p:cNvSpPr/>
          <p:nvPr/>
        </p:nvSpPr>
        <p:spPr>
          <a:xfrm>
            <a:off x="1935892" y="6291184"/>
            <a:ext cx="8740346" cy="553998"/>
          </a:xfrm>
          <a:prstGeom prst="rect">
            <a:avLst/>
          </a:prstGeom>
        </p:spPr>
        <p:txBody>
          <a:bodyPr wrap="square">
            <a:spAutoFit/>
          </a:bodyPr>
          <a:lstStyle/>
          <a:p>
            <a:pPr algn="ctr"/>
            <a:r>
              <a:rPr lang="fr" sz="1200" b="1" dirty="0">
                <a:solidFill>
                  <a:srgbClr val="000000"/>
                </a:solidFill>
                <a:ea typeface="Calibri Light" charset="0"/>
                <a:cs typeface="Calibri Light" charset="0"/>
              </a:rPr>
              <a:t>*Index 2009 = 100</a:t>
            </a:r>
          </a:p>
          <a:p>
            <a:pPr algn="ctr"/>
            <a:r>
              <a:rPr lang="fr" sz="900" dirty="0">
                <a:solidFill>
                  <a:srgbClr val="000000"/>
                </a:solidFill>
                <a:latin typeface="Calibri Light" charset="0"/>
                <a:ea typeface="Calibri Light" charset="0"/>
                <a:cs typeface="Calibri Light" charset="0"/>
              </a:rPr>
              <a:t>Source: Yardi® Matrix</a:t>
            </a:r>
          </a:p>
          <a:p>
            <a:pPr algn="ctr"/>
            <a:endParaRPr lang="fr" sz="900" dirty="0">
              <a:solidFill>
                <a:srgbClr val="000000"/>
              </a:solidFill>
              <a:latin typeface="Calibri Light" charset="0"/>
              <a:ea typeface="Calibri Light" charset="0"/>
              <a:cs typeface="Calibri Light" charset="0"/>
            </a:endParaRPr>
          </a:p>
        </p:txBody>
      </p:sp>
      <p:sp>
        <p:nvSpPr>
          <p:cNvPr id="9" name="TextBox 8">
            <a:extLst>
              <a:ext uri="{FF2B5EF4-FFF2-40B4-BE49-F238E27FC236}">
                <a16:creationId xmlns:a16="http://schemas.microsoft.com/office/drawing/2014/main" id="{853C5F32-642E-634E-A1B2-FC4622AB793F}"/>
              </a:ext>
            </a:extLst>
          </p:cNvPr>
          <p:cNvSpPr txBox="1"/>
          <p:nvPr/>
        </p:nvSpPr>
        <p:spPr>
          <a:xfrm>
            <a:off x="5602147" y="6667018"/>
            <a:ext cx="65" cy="423514"/>
          </a:xfrm>
          <a:prstGeom prst="rect">
            <a:avLst/>
          </a:prstGeom>
          <a:noFill/>
        </p:spPr>
        <p:txBody>
          <a:bodyPr wrap="none" lIns="0" rIns="0" rtlCol="0">
            <a:spAutoFit/>
          </a:bodyPr>
          <a:lstStyle/>
          <a:p>
            <a:pPr>
              <a:lnSpc>
                <a:spcPct val="150000"/>
              </a:lnSpc>
              <a:spcBef>
                <a:spcPts val="600"/>
              </a:spcBef>
              <a:spcAft>
                <a:spcPts val="1200"/>
              </a:spcAft>
            </a:pPr>
            <a:endParaRPr lang="en-US" sz="1600" dirty="0">
              <a:solidFill>
                <a:srgbClr val="000000">
                  <a:alpha val="70000"/>
                </a:srgbClr>
              </a:solidFill>
            </a:endParaRPr>
          </a:p>
        </p:txBody>
      </p:sp>
      <p:sp>
        <p:nvSpPr>
          <p:cNvPr id="13" name="Text Placeholder 1">
            <a:extLst>
              <a:ext uri="{FF2B5EF4-FFF2-40B4-BE49-F238E27FC236}">
                <a16:creationId xmlns:a16="http://schemas.microsoft.com/office/drawing/2014/main" id="{3A2E4343-1134-3F44-AE6C-BA953898FC6A}"/>
              </a:ext>
            </a:extLst>
          </p:cNvPr>
          <p:cNvSpPr txBox="1">
            <a:spLocks/>
          </p:cNvSpPr>
          <p:nvPr/>
        </p:nvSpPr>
        <p:spPr>
          <a:xfrm>
            <a:off x="9701178" y="3219885"/>
            <a:ext cx="1715813" cy="520094"/>
          </a:xfrm>
          <a:prstGeom prst="rect">
            <a:avLst/>
          </a:prstGeom>
          <a:solidFill>
            <a:schemeClr val="bg1">
              <a:lumMod val="95000"/>
            </a:schemeClr>
          </a:solidFill>
          <a:ln>
            <a:solidFill>
              <a:schemeClr val="tx1"/>
            </a:solid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lvl="1" indent="0" algn="ctr">
              <a:spcBef>
                <a:spcPts val="0"/>
              </a:spcBef>
              <a:buClrTx/>
              <a:buFont typeface="Lucida Grande"/>
              <a:buNone/>
            </a:pPr>
            <a:r>
              <a:rPr lang="en-US" sz="1400" dirty="0">
                <a:solidFill>
                  <a:prstClr val="black"/>
                </a:solidFill>
              </a:rPr>
              <a:t>Gateway Markets </a:t>
            </a:r>
          </a:p>
          <a:p>
            <a:pPr marL="0" lvl="1" indent="0" algn="ctr">
              <a:spcBef>
                <a:spcPts val="0"/>
              </a:spcBef>
              <a:buClrTx/>
              <a:buFont typeface="Lucida Grande"/>
              <a:buNone/>
            </a:pPr>
            <a:r>
              <a:rPr lang="en-US" sz="1400" dirty="0">
                <a:solidFill>
                  <a:prstClr val="black"/>
                </a:solidFill>
              </a:rPr>
              <a:t>10-Year CAGR: </a:t>
            </a:r>
            <a:r>
              <a:rPr lang="en-US" sz="1400" b="1" dirty="0">
                <a:solidFill>
                  <a:prstClr val="black"/>
                </a:solidFill>
              </a:rPr>
              <a:t>4.9%</a:t>
            </a:r>
          </a:p>
        </p:txBody>
      </p:sp>
      <p:sp>
        <p:nvSpPr>
          <p:cNvPr id="14" name="Text Placeholder 1">
            <a:extLst>
              <a:ext uri="{FF2B5EF4-FFF2-40B4-BE49-F238E27FC236}">
                <a16:creationId xmlns:a16="http://schemas.microsoft.com/office/drawing/2014/main" id="{8984FE8D-935B-6643-A671-C8884B8E2184}"/>
              </a:ext>
            </a:extLst>
          </p:cNvPr>
          <p:cNvSpPr txBox="1">
            <a:spLocks/>
          </p:cNvSpPr>
          <p:nvPr/>
        </p:nvSpPr>
        <p:spPr>
          <a:xfrm>
            <a:off x="9490619" y="1900193"/>
            <a:ext cx="1715813" cy="513493"/>
          </a:xfrm>
          <a:prstGeom prst="rect">
            <a:avLst/>
          </a:prstGeom>
          <a:solidFill>
            <a:schemeClr val="bg1">
              <a:lumMod val="95000"/>
            </a:schemeClr>
          </a:solidFill>
          <a:ln>
            <a:solidFill>
              <a:schemeClr val="tx1"/>
            </a:solid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lvl="1" indent="0" algn="ctr">
              <a:spcBef>
                <a:spcPts val="0"/>
              </a:spcBef>
              <a:buClrTx/>
              <a:buFont typeface="Lucida Grande"/>
              <a:buNone/>
            </a:pPr>
            <a:r>
              <a:rPr lang="en-US" sz="1400" dirty="0">
                <a:solidFill>
                  <a:prstClr val="black"/>
                </a:solidFill>
              </a:rPr>
              <a:t>Tech Hub Markets 10-Year CAGR: </a:t>
            </a:r>
            <a:r>
              <a:rPr lang="en-US" sz="1400" b="1" dirty="0">
                <a:solidFill>
                  <a:prstClr val="black"/>
                </a:solidFill>
              </a:rPr>
              <a:t>4.9%</a:t>
            </a:r>
          </a:p>
        </p:txBody>
      </p:sp>
      <p:sp>
        <p:nvSpPr>
          <p:cNvPr id="8" name="TextBox 7">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t>Office Assets in Tech Hub Markets Have </a:t>
            </a:r>
          </a:p>
          <a:p>
            <a:pPr algn="ctr"/>
            <a:r>
              <a:rPr lang="en-US" sz="3200" dirty="0"/>
              <a:t>Performed In Line with Gateway Markets Since 2009</a:t>
            </a:r>
          </a:p>
        </p:txBody>
      </p:sp>
    </p:spTree>
    <p:extLst>
      <p:ext uri="{BB962C8B-B14F-4D97-AF65-F5344CB8AC3E}">
        <p14:creationId xmlns:p14="http://schemas.microsoft.com/office/powerpoint/2010/main" val="3120294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C90212-DE62-D84C-BA1B-05D60E3F23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044" y="898807"/>
            <a:ext cx="8890381" cy="5080217"/>
          </a:xfrm>
          <a:prstGeom prst="rect">
            <a:avLst/>
          </a:prstGeom>
        </p:spPr>
      </p:pic>
      <p:sp>
        <p:nvSpPr>
          <p:cNvPr id="4" name="Rectangle 3">
            <a:extLst>
              <a:ext uri="{FF2B5EF4-FFF2-40B4-BE49-F238E27FC236}">
                <a16:creationId xmlns:a16="http://schemas.microsoft.com/office/drawing/2014/main" id="{47CD402A-82F0-7F4E-9451-A28195D22B55}"/>
              </a:ext>
            </a:extLst>
          </p:cNvPr>
          <p:cNvSpPr/>
          <p:nvPr/>
        </p:nvSpPr>
        <p:spPr>
          <a:xfrm>
            <a:off x="1952368" y="6104380"/>
            <a:ext cx="8740346"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*2018 transactions do not include portfolio sales or foreclosures that do not have an associated purchase price</a:t>
            </a:r>
          </a:p>
          <a:p>
            <a:pPr algn="ctr"/>
            <a:r>
              <a:rPr lang="en-US" sz="900" dirty="0">
                <a:solidFill>
                  <a:srgbClr val="000000"/>
                </a:solidFill>
                <a:latin typeface="Calibri Light" charset="0"/>
                <a:ea typeface="Calibri Light" charset="0"/>
                <a:cs typeface="Calibri Light" charset="0"/>
              </a:rPr>
              <a:t>Source: Yardi® Matrix; Tableau</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Office Transactions in 2018</a:t>
            </a:r>
          </a:p>
        </p:txBody>
      </p:sp>
      <p:sp>
        <p:nvSpPr>
          <p:cNvPr id="2" name="Rectangle 1"/>
          <p:cNvSpPr/>
          <p:nvPr/>
        </p:nvSpPr>
        <p:spPr>
          <a:xfrm>
            <a:off x="7125731" y="2141838"/>
            <a:ext cx="1005016" cy="4777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77516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22" y="1078128"/>
            <a:ext cx="5711640" cy="4638929"/>
          </a:xfrm>
          <a:prstGeom prst="rect">
            <a:avLst/>
          </a:prstGeom>
          <a:ln>
            <a:solidFill>
              <a:schemeClr val="tx1"/>
            </a:solidFill>
          </a:ln>
        </p:spPr>
      </p:pic>
      <p:sp>
        <p:nvSpPr>
          <p:cNvPr id="9" name="TextBox 8">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Detroit’s Office Transaction Composition in 2018</a:t>
            </a:r>
          </a:p>
        </p:txBody>
      </p:sp>
      <p:sp>
        <p:nvSpPr>
          <p:cNvPr id="21" name="Text Placeholder 1"/>
          <p:cNvSpPr txBox="1">
            <a:spLocks/>
          </p:cNvSpPr>
          <p:nvPr/>
        </p:nvSpPr>
        <p:spPr>
          <a:xfrm>
            <a:off x="685393" y="5672906"/>
            <a:ext cx="5707170" cy="475487"/>
          </a:xfrm>
          <a:prstGeom prst="rect">
            <a:avLst/>
          </a:prstGeom>
          <a:noFill/>
          <a:ln>
            <a:noFill/>
          </a:ln>
        </p:spPr>
        <p:txBody>
          <a:bodyPr vert="horz"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800" b="1" i="0" u="sng" strike="noStrike" kern="0" cap="none" spc="0" normalizeH="0" baseline="0" noProof="0" dirty="0">
                <a:ln>
                  <a:noFill/>
                </a:ln>
                <a:solidFill>
                  <a:prstClr val="black"/>
                </a:solidFill>
                <a:effectLst/>
                <a:uLnTx/>
                <a:uFillTx/>
                <a:latin typeface="Calibri" panose="020F0502020204030204"/>
                <a:ea typeface="+mn-ea"/>
                <a:cs typeface="+mn-cs"/>
              </a:rPr>
              <a:t>Building Class:</a:t>
            </a:r>
          </a:p>
        </p:txBody>
      </p:sp>
      <p:pic>
        <p:nvPicPr>
          <p:cNvPr id="23" name="Picture 2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949" y="5771743"/>
            <a:ext cx="1066949" cy="362001"/>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416549105"/>
              </p:ext>
            </p:extLst>
          </p:nvPr>
        </p:nvGraphicFramePr>
        <p:xfrm>
          <a:off x="6886736" y="1072693"/>
          <a:ext cx="4143729" cy="1858942"/>
        </p:xfrm>
        <a:graphic>
          <a:graphicData uri="http://schemas.openxmlformats.org/drawingml/2006/table">
            <a:tbl>
              <a:tblPr firstRow="1" bandRow="1"/>
              <a:tblGrid>
                <a:gridCol w="1758035">
                  <a:extLst>
                    <a:ext uri="{9D8B030D-6E8A-4147-A177-3AD203B41FA5}">
                      <a16:colId xmlns:a16="http://schemas.microsoft.com/office/drawing/2014/main" val="20000"/>
                    </a:ext>
                  </a:extLst>
                </a:gridCol>
                <a:gridCol w="1233216">
                  <a:extLst>
                    <a:ext uri="{9D8B030D-6E8A-4147-A177-3AD203B41FA5}">
                      <a16:colId xmlns:a16="http://schemas.microsoft.com/office/drawing/2014/main" val="20001"/>
                    </a:ext>
                  </a:extLst>
                </a:gridCol>
                <a:gridCol w="1152478">
                  <a:extLst>
                    <a:ext uri="{9D8B030D-6E8A-4147-A177-3AD203B41FA5}">
                      <a16:colId xmlns:a16="http://schemas.microsoft.com/office/drawing/2014/main" val="20002"/>
                    </a:ext>
                  </a:extLst>
                </a:gridCol>
              </a:tblGrid>
              <a:tr h="516373">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2018 Transactions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hMerge="1">
                  <a:txBody>
                    <a:bodyPr/>
                    <a:lstStyle/>
                    <a:p>
                      <a:endParaRPr lang="en-US"/>
                    </a:p>
                  </a:txBody>
                  <a:tcPr/>
                </a:tc>
                <a:tc hMerge="1">
                  <a:txBody>
                    <a:bodyPr/>
                    <a:lstStyle/>
                    <a:p>
                      <a:pPr algn="ctr"/>
                      <a:endParaRPr lang="en-US" sz="2400"/>
                    </a:p>
                  </a:txBody>
                  <a:tcPr/>
                </a:tc>
                <a:extLst>
                  <a:ext uri="{0D108BD9-81ED-4DB2-BD59-A6C34878D82A}">
                    <a16:rowId xmlns:a16="http://schemas.microsoft.com/office/drawing/2014/main" val="10000"/>
                  </a:ext>
                </a:extLst>
              </a:tr>
              <a:tr h="4475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endParaRPr lang="en-US" sz="1600"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tx1"/>
                          </a:solidFill>
                        </a:rPr>
                        <a: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tx1"/>
                          </a:solidFill>
                        </a:rPr>
                        <a:t>% of</a:t>
                      </a:r>
                      <a:r>
                        <a:rPr lang="en-US" sz="1600" b="1" baseline="0" dirty="0">
                          <a:solidFill>
                            <a:schemeClr val="tx1"/>
                          </a:solidFill>
                        </a:rPr>
                        <a:t> Stock</a:t>
                      </a:r>
                      <a:endParaRPr lang="en-US" sz="1600" b="1" dirty="0">
                        <a:solidFill>
                          <a:schemeClr val="tx1"/>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3"/>
                  </a:ext>
                </a:extLst>
              </a:tr>
              <a:tr h="4475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a:solidFill>
                            <a:schemeClr val="tx1"/>
                          </a:solidFill>
                        </a:rPr>
                        <a:t>Properties Sold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solidFill>
                            <a:schemeClr val="tx1"/>
                          </a:solidFill>
                        </a:rPr>
                        <a:t>19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0" dirty="0">
                          <a:solidFill>
                            <a:schemeClr val="tx1"/>
                          </a:solidFill>
                        </a:rPr>
                        <a:t>2.8%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1"/>
                  </a:ext>
                </a:extLst>
              </a:tr>
              <a:tr h="4475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dirty="0">
                          <a:solidFill>
                            <a:schemeClr val="tx1"/>
                          </a:solidFill>
                        </a:rPr>
                        <a:t>Sq. Ft. Sold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3,134,772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2.8%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236988008"/>
              </p:ext>
            </p:extLst>
          </p:nvPr>
        </p:nvGraphicFramePr>
        <p:xfrm>
          <a:off x="6874145" y="3041890"/>
          <a:ext cx="4172796" cy="2701256"/>
        </p:xfrm>
        <a:graphic>
          <a:graphicData uri="http://schemas.openxmlformats.org/drawingml/2006/table">
            <a:tbl>
              <a:tblPr firstRow="1" bandRow="1"/>
              <a:tblGrid>
                <a:gridCol w="2821790">
                  <a:extLst>
                    <a:ext uri="{9D8B030D-6E8A-4147-A177-3AD203B41FA5}">
                      <a16:colId xmlns:a16="http://schemas.microsoft.com/office/drawing/2014/main" val="20000"/>
                    </a:ext>
                  </a:extLst>
                </a:gridCol>
                <a:gridCol w="1351006">
                  <a:extLst>
                    <a:ext uri="{9D8B030D-6E8A-4147-A177-3AD203B41FA5}">
                      <a16:colId xmlns:a16="http://schemas.microsoft.com/office/drawing/2014/main" val="20001"/>
                    </a:ext>
                  </a:extLst>
                </a:gridCol>
              </a:tblGrid>
              <a:tr h="516373">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t>2018 Sales Prices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hMerge="1">
                  <a:txBody>
                    <a:bodyPr/>
                    <a:lstStyle/>
                    <a:p>
                      <a:endParaRPr lang="en-US"/>
                    </a:p>
                  </a:txBody>
                  <a:tcPr/>
                </a:tc>
                <a:extLst>
                  <a:ext uri="{0D108BD9-81ED-4DB2-BD59-A6C34878D82A}">
                    <a16:rowId xmlns:a16="http://schemas.microsoft.com/office/drawing/2014/main" val="10000"/>
                  </a:ext>
                </a:extLst>
              </a:tr>
              <a:tr h="4475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solidFill>
                            <a:schemeClr val="tx1"/>
                          </a:solidFill>
                          <a:latin typeface="+mn-lt"/>
                        </a:rPr>
                        <a:t>Avg.</a:t>
                      </a:r>
                      <a:r>
                        <a:rPr lang="en-US" sz="1600" baseline="0" dirty="0">
                          <a:solidFill>
                            <a:schemeClr val="tx1"/>
                          </a:solidFill>
                          <a:latin typeface="+mn-lt"/>
                        </a:rPr>
                        <a:t> Sales Price per Sq. Ft.</a:t>
                      </a:r>
                      <a:endParaRPr lang="en-US" sz="1600" dirty="0">
                        <a:solidFill>
                          <a:schemeClr val="tx1"/>
                        </a:solidFill>
                        <a:latin typeface="+mn-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$83.43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1"/>
                  </a:ext>
                </a:extLst>
              </a:tr>
              <a:tr h="4475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Avg.</a:t>
                      </a:r>
                      <a:r>
                        <a:rPr lang="en-US" sz="1600" baseline="0" dirty="0">
                          <a:solidFill>
                            <a:schemeClr val="tx1"/>
                          </a:solidFill>
                          <a:latin typeface="+mn-lt"/>
                        </a:rPr>
                        <a:t> Sales Price per Sq. Ft.</a:t>
                      </a:r>
                      <a:endParaRPr lang="en-US" sz="1600" dirty="0">
                        <a:solidFill>
                          <a:schemeClr val="tx1"/>
                        </a:solidFill>
                        <a:latin typeface="+mn-lt"/>
                      </a:endParaRPr>
                    </a:p>
                    <a:p>
                      <a:pPr algn="l"/>
                      <a:r>
                        <a:rPr lang="en-US" sz="1600" dirty="0">
                          <a:solidFill>
                            <a:schemeClr val="tx1"/>
                          </a:solidFill>
                          <a:latin typeface="+mn-lt"/>
                        </a:rPr>
                        <a:t>for Class A+/A Assets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0" i="0" u="none" strike="noStrike" dirty="0">
                          <a:solidFill>
                            <a:schemeClr val="tx1"/>
                          </a:solidFill>
                          <a:effectLst/>
                          <a:latin typeface="+mn-lt"/>
                        </a:rPr>
                        <a:t>$88.79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3"/>
                  </a:ext>
                </a:extLst>
              </a:tr>
              <a:tr h="4475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solidFill>
                            <a:schemeClr val="tx1"/>
                          </a:solidFill>
                          <a:latin typeface="+mn-lt"/>
                        </a:rPr>
                        <a:t>1-Year Sales Price per Sq. Ft. Growth</a:t>
                      </a:r>
                      <a:r>
                        <a:rPr lang="en-US" sz="1600" baseline="0" dirty="0">
                          <a:solidFill>
                            <a:schemeClr val="tx1"/>
                          </a:solidFill>
                          <a:latin typeface="+mn-lt"/>
                        </a:rPr>
                        <a:t> for Class A+/A Assets</a:t>
                      </a:r>
                      <a:endParaRPr lang="en-US" sz="160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-20.2%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2"/>
                  </a:ext>
                </a:extLst>
              </a:tr>
              <a:tr h="4475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dirty="0">
                          <a:solidFill>
                            <a:schemeClr val="tx1"/>
                          </a:solidFill>
                          <a:latin typeface="+mn-lt"/>
                        </a:rPr>
                        <a:t>5-Year Sales Price per Sq. Ft. Growth</a:t>
                      </a:r>
                      <a:r>
                        <a:rPr lang="en-US" sz="1600" baseline="0" dirty="0">
                          <a:solidFill>
                            <a:schemeClr val="tx1"/>
                          </a:solidFill>
                          <a:latin typeface="+mn-lt"/>
                        </a:rPr>
                        <a:t> for Class A+/A Assets</a:t>
                      </a:r>
                      <a:endParaRPr lang="en-US" sz="1600" dirty="0">
                        <a:solidFill>
                          <a:schemeClr val="tx1"/>
                        </a:solidFill>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-15.8%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47CD402A-82F0-7F4E-9451-A28195D22B55}"/>
              </a:ext>
            </a:extLst>
          </p:cNvPr>
          <p:cNvSpPr/>
          <p:nvPr/>
        </p:nvSpPr>
        <p:spPr>
          <a:xfrm>
            <a:off x="1944130" y="6203234"/>
            <a:ext cx="8740346"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*2018 transactions do not include portfolio sales or foreclosures that do not have an associated purchase price</a:t>
            </a:r>
          </a:p>
          <a:p>
            <a:pPr algn="ctr"/>
            <a:r>
              <a:rPr lang="en-US" sz="900" dirty="0">
                <a:solidFill>
                  <a:srgbClr val="000000"/>
                </a:solidFill>
                <a:latin typeface="Calibri Light" charset="0"/>
                <a:ea typeface="Calibri Light" charset="0"/>
                <a:cs typeface="Calibri Light" charset="0"/>
              </a:rPr>
              <a:t>Source: Yardi® Matrix; Tableau</a:t>
            </a:r>
          </a:p>
        </p:txBody>
      </p:sp>
    </p:spTree>
    <p:extLst>
      <p:ext uri="{BB962C8B-B14F-4D97-AF65-F5344CB8AC3E}">
        <p14:creationId xmlns:p14="http://schemas.microsoft.com/office/powerpoint/2010/main" val="420571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ACC42B-6304-2445-A5D3-6FE2AEC63596}"/>
              </a:ext>
            </a:extLst>
          </p:cNvPr>
          <p:cNvSpPr/>
          <p:nvPr/>
        </p:nvSpPr>
        <p:spPr>
          <a:xfrm>
            <a:off x="1919415" y="6137462"/>
            <a:ext cx="8798011"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*As of Feb. 2019</a:t>
            </a:r>
          </a:p>
          <a:p>
            <a:pPr algn="ctr"/>
            <a:r>
              <a:rPr lang="en-US" sz="900" dirty="0">
                <a:solidFill>
                  <a:srgbClr val="000000"/>
                </a:solidFill>
                <a:latin typeface="Calibri Light" charset="0"/>
                <a:ea typeface="Calibri Light" charset="0"/>
                <a:cs typeface="Calibri Light" charset="0"/>
              </a:rPr>
              <a:t>Source: Yardi® Matrix</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Office Fundamentals Improving in Tech Hub Markets</a:t>
            </a:r>
          </a:p>
        </p:txBody>
      </p:sp>
      <p:graphicFrame>
        <p:nvGraphicFramePr>
          <p:cNvPr id="9" name="Table 8"/>
          <p:cNvGraphicFramePr>
            <a:graphicFrameLocks noGrp="1"/>
          </p:cNvGraphicFramePr>
          <p:nvPr>
            <p:extLst>
              <p:ext uri="{D42A27DB-BD31-4B8C-83A1-F6EECF244321}">
                <p14:modId xmlns:p14="http://schemas.microsoft.com/office/powerpoint/2010/main" val="806877200"/>
              </p:ext>
            </p:extLst>
          </p:nvPr>
        </p:nvGraphicFramePr>
        <p:xfrm>
          <a:off x="964388" y="1037972"/>
          <a:ext cx="10255547" cy="4857943"/>
        </p:xfrm>
        <a:graphic>
          <a:graphicData uri="http://schemas.openxmlformats.org/drawingml/2006/table">
            <a:tbl>
              <a:tblPr firstRow="1" bandRow="1"/>
              <a:tblGrid>
                <a:gridCol w="2076014">
                  <a:extLst>
                    <a:ext uri="{9D8B030D-6E8A-4147-A177-3AD203B41FA5}">
                      <a16:colId xmlns:a16="http://schemas.microsoft.com/office/drawing/2014/main" val="20000"/>
                    </a:ext>
                  </a:extLst>
                </a:gridCol>
                <a:gridCol w="1970284">
                  <a:extLst>
                    <a:ext uri="{9D8B030D-6E8A-4147-A177-3AD203B41FA5}">
                      <a16:colId xmlns:a16="http://schemas.microsoft.com/office/drawing/2014/main" val="20001"/>
                    </a:ext>
                  </a:extLst>
                </a:gridCol>
                <a:gridCol w="1678995">
                  <a:extLst>
                    <a:ext uri="{9D8B030D-6E8A-4147-A177-3AD203B41FA5}">
                      <a16:colId xmlns:a16="http://schemas.microsoft.com/office/drawing/2014/main" val="20002"/>
                    </a:ext>
                  </a:extLst>
                </a:gridCol>
                <a:gridCol w="1970284">
                  <a:extLst>
                    <a:ext uri="{9D8B030D-6E8A-4147-A177-3AD203B41FA5}">
                      <a16:colId xmlns:a16="http://schemas.microsoft.com/office/drawing/2014/main" val="20003"/>
                    </a:ext>
                  </a:extLst>
                </a:gridCol>
                <a:gridCol w="1095999">
                  <a:extLst>
                    <a:ext uri="{9D8B030D-6E8A-4147-A177-3AD203B41FA5}">
                      <a16:colId xmlns:a16="http://schemas.microsoft.com/office/drawing/2014/main" val="20004"/>
                    </a:ext>
                  </a:extLst>
                </a:gridCol>
                <a:gridCol w="1463971">
                  <a:extLst>
                    <a:ext uri="{9D8B030D-6E8A-4147-A177-3AD203B41FA5}">
                      <a16:colId xmlns:a16="http://schemas.microsoft.com/office/drawing/2014/main" val="20005"/>
                    </a:ext>
                  </a:extLst>
                </a:gridCol>
              </a:tblGrid>
              <a:tr h="560169">
                <a:tc gridSpan="6">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2800" b="1" i="0" u="none" strike="noStrike" dirty="0">
                          <a:solidFill>
                            <a:schemeClr val="bg1"/>
                          </a:solidFill>
                          <a:effectLst/>
                          <a:latin typeface="+mn-lt"/>
                        </a:rPr>
                        <a:t>Top 10 Markets</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5496"/>
                    </a:solidFill>
                  </a:tcPr>
                </a:tc>
                <a:tc hMerge="1">
                  <a:txBody>
                    <a:bodyPr/>
                    <a:lstStyle/>
                    <a:p>
                      <a:pPr algn="ctr" fontAlgn="b"/>
                      <a:endParaRPr lang="en-US" sz="1800" b="1" i="0" u="none" strike="noStrike">
                        <a:solidFill>
                          <a:schemeClr val="bg1"/>
                        </a:solidFill>
                        <a:effectLst/>
                        <a:latin typeface="+mn-lt"/>
                      </a:endParaRPr>
                    </a:p>
                  </a:txBody>
                  <a:tcPr marL="9525" marR="9525" marT="9525" marB="0" anchor="ctr"/>
                </a:tc>
                <a:tc hMerge="1">
                  <a:txBody>
                    <a:bodyPr/>
                    <a:lstStyle/>
                    <a:p>
                      <a:pPr algn="ctr" fontAlgn="b"/>
                      <a:endParaRPr lang="en-US" sz="1800" b="1" i="0" u="none" strike="noStrike">
                        <a:solidFill>
                          <a:schemeClr val="bg1"/>
                        </a:solidFill>
                        <a:effectLst/>
                        <a:latin typeface="+mn-lt"/>
                      </a:endParaRPr>
                    </a:p>
                  </a:txBody>
                  <a:tcPr marL="9525" marR="9525" marT="9525" marB="0" anchor="ctr"/>
                </a:tc>
                <a:tc hMerge="1">
                  <a:txBody>
                    <a:bodyPr/>
                    <a:lstStyle/>
                    <a:p>
                      <a:pPr algn="ctr" fontAlgn="b"/>
                      <a:endParaRPr lang="en-US" sz="1800" b="1" i="0" u="none" strike="noStrike" dirty="0">
                        <a:solidFill>
                          <a:schemeClr val="bg1"/>
                        </a:solidFill>
                        <a:effectLst/>
                        <a:latin typeface="+mn-lt"/>
                      </a:endParaRPr>
                    </a:p>
                  </a:txBody>
                  <a:tcPr marL="9525" marR="9525" marT="9525" marB="0" anchor="ctr"/>
                </a:tc>
                <a:tc hMerge="1">
                  <a:txBody>
                    <a:bodyPr/>
                    <a:lstStyle/>
                    <a:p>
                      <a:pPr algn="ctr" fontAlgn="b"/>
                      <a:endParaRPr lang="en-US" sz="1800" b="1" i="0" u="none" strike="noStrike" dirty="0">
                        <a:solidFill>
                          <a:schemeClr val="bg1"/>
                        </a:solidFill>
                        <a:effectLst/>
                        <a:latin typeface="+mn-lt"/>
                      </a:endParaRPr>
                    </a:p>
                  </a:txBody>
                  <a:tcPr marL="9525" marR="9525" marT="9525" marB="0" anchor="ct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val="10006"/>
                  </a:ext>
                </a:extLst>
              </a:tr>
              <a:tr h="91000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Market</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6-Month Change in </a:t>
                      </a:r>
                    </a:p>
                    <a:p>
                      <a:pPr algn="ctr" fontAlgn="b"/>
                      <a:r>
                        <a:rPr lang="en-US" sz="1600" b="1" i="0" u="none" strike="noStrike" dirty="0">
                          <a:solidFill>
                            <a:schemeClr val="bg1"/>
                          </a:solidFill>
                          <a:effectLst/>
                          <a:latin typeface="+mn-lt"/>
                        </a:rPr>
                        <a:t>Full-Service Equivalent</a:t>
                      </a:r>
                      <a:endParaRPr lang="en-US" sz="1600" b="1" i="0" u="none" strike="noStrike" baseline="0" dirty="0">
                        <a:solidFill>
                          <a:schemeClr val="bg1"/>
                        </a:solidFill>
                        <a:effectLst/>
                        <a:latin typeface="+mn-lt"/>
                      </a:endParaRPr>
                    </a:p>
                    <a:p>
                      <a:pPr algn="ctr" fontAlgn="b"/>
                      <a:r>
                        <a:rPr lang="en-US" sz="1600" b="1" i="0" u="none" strike="noStrike" dirty="0">
                          <a:solidFill>
                            <a:schemeClr val="bg1"/>
                          </a:solidFill>
                          <a:effectLst/>
                          <a:latin typeface="+mn-lt"/>
                        </a:rPr>
                        <a:t>Asking</a:t>
                      </a:r>
                      <a:r>
                        <a:rPr lang="en-US" sz="1600" b="1" i="0" u="none" strike="noStrike" baseline="0" dirty="0">
                          <a:solidFill>
                            <a:schemeClr val="bg1"/>
                          </a:solidFill>
                          <a:effectLst/>
                          <a:latin typeface="+mn-lt"/>
                        </a:rPr>
                        <a:t> Rents</a:t>
                      </a:r>
                      <a:endParaRPr lang="en-US" sz="1600" b="1" i="0" u="none" strike="noStrike" dirty="0">
                        <a:solidFill>
                          <a:schemeClr val="bg1"/>
                        </a:solidFill>
                        <a:effectLst/>
                        <a:latin typeface="+mn-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6-Month</a:t>
                      </a:r>
                      <a:r>
                        <a:rPr lang="en-US" sz="1600" b="1" i="0" u="none" strike="noStrike" baseline="0" dirty="0">
                          <a:solidFill>
                            <a:schemeClr val="bg1"/>
                          </a:solidFill>
                          <a:effectLst/>
                          <a:latin typeface="+mn-lt"/>
                        </a:rPr>
                        <a:t> Change in</a:t>
                      </a:r>
                    </a:p>
                    <a:p>
                      <a:pPr algn="ctr" fontAlgn="b"/>
                      <a:r>
                        <a:rPr lang="en-US" sz="1600" b="1" i="0" u="none" strike="noStrike" baseline="0" dirty="0">
                          <a:solidFill>
                            <a:schemeClr val="bg1"/>
                          </a:solidFill>
                          <a:effectLst/>
                          <a:latin typeface="+mn-lt"/>
                        </a:rPr>
                        <a:t>Availability Rate</a:t>
                      </a:r>
                      <a:endParaRPr lang="en-US" sz="1600" b="1" i="0" u="none" strike="noStrike" dirty="0">
                        <a:solidFill>
                          <a:schemeClr val="bg1"/>
                        </a:solidFill>
                        <a:effectLst/>
                        <a:latin typeface="+mn-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February</a:t>
                      </a:r>
                      <a:endParaRPr lang="en-US" sz="1600" b="1" i="0" u="none" strike="noStrike" baseline="0" dirty="0">
                        <a:solidFill>
                          <a:schemeClr val="bg1"/>
                        </a:solidFill>
                        <a:effectLst/>
                        <a:latin typeface="+mn-lt"/>
                      </a:endParaRPr>
                    </a:p>
                    <a:p>
                      <a:pPr algn="ctr" fontAlgn="b"/>
                      <a:r>
                        <a:rPr lang="en-US" sz="1600" b="1" i="0" u="none" strike="noStrike" baseline="0" dirty="0">
                          <a:solidFill>
                            <a:schemeClr val="bg1"/>
                          </a:solidFill>
                          <a:effectLst/>
                          <a:latin typeface="+mn-lt"/>
                        </a:rPr>
                        <a:t>Full-Service Equivalent</a:t>
                      </a:r>
                    </a:p>
                    <a:p>
                      <a:pPr algn="ctr" fontAlgn="b"/>
                      <a:r>
                        <a:rPr lang="en-US" sz="1600" b="1" i="0" u="none" strike="noStrike" baseline="0" dirty="0">
                          <a:solidFill>
                            <a:schemeClr val="bg1"/>
                          </a:solidFill>
                          <a:effectLst/>
                          <a:latin typeface="+mn-lt"/>
                        </a:rPr>
                        <a:t>Asking Rent</a:t>
                      </a:r>
                      <a:endParaRPr lang="en-US" sz="1600" b="1" i="0" u="none" strike="noStrike" dirty="0">
                        <a:solidFill>
                          <a:schemeClr val="bg1"/>
                        </a:solidFill>
                        <a:effectLst/>
                        <a:latin typeface="+mn-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February</a:t>
                      </a:r>
                    </a:p>
                    <a:p>
                      <a:pPr algn="ctr" fontAlgn="b"/>
                      <a:r>
                        <a:rPr lang="en-US" sz="1600" b="1" i="0" u="none" strike="noStrike" dirty="0">
                          <a:solidFill>
                            <a:schemeClr val="bg1"/>
                          </a:solidFill>
                          <a:effectLst/>
                          <a:latin typeface="+mn-lt"/>
                        </a:rPr>
                        <a:t>Availability</a:t>
                      </a:r>
                    </a:p>
                    <a:p>
                      <a:pPr algn="ctr" fontAlgn="b"/>
                      <a:r>
                        <a:rPr lang="en-US" sz="1600" b="1" i="0" u="none" strike="noStrike" dirty="0">
                          <a:solidFill>
                            <a:schemeClr val="bg1"/>
                          </a:solidFill>
                          <a:effectLst/>
                          <a:latin typeface="+mn-lt"/>
                        </a:rPr>
                        <a:t>Rate</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rPr>
                        <a:t>New Supply as</a:t>
                      </a:r>
                      <a:r>
                        <a:rPr lang="en-US" sz="1600" b="1" i="0" u="none" strike="noStrike" baseline="0" dirty="0">
                          <a:solidFill>
                            <a:schemeClr val="bg1"/>
                          </a:solidFill>
                          <a:effectLst/>
                          <a:latin typeface="+mn-lt"/>
                        </a:rPr>
                        <a:t> a</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chemeClr val="bg1"/>
                          </a:solidFill>
                          <a:effectLst/>
                          <a:latin typeface="+mn-lt"/>
                        </a:rPr>
                        <a:t>% of Stock Last</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chemeClr val="bg1"/>
                          </a:solidFill>
                          <a:effectLst/>
                          <a:latin typeface="+mn-lt"/>
                        </a:rPr>
                        <a:t>12 months</a:t>
                      </a:r>
                      <a:endParaRPr lang="en-US" sz="1600" b="1" i="0" u="none" strike="noStrike" dirty="0">
                        <a:solidFill>
                          <a:schemeClr val="bg1"/>
                        </a:solidFill>
                        <a:effectLst/>
                        <a:latin typeface="+mn-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338777">
                <a:tc>
                  <a:txBody>
                    <a:bodyPr/>
                    <a:lstStyle/>
                    <a:p>
                      <a:pPr algn="l" fontAlgn="b"/>
                      <a:r>
                        <a:rPr lang="en-US" sz="1600" b="0" i="0" u="none" strike="noStrike" dirty="0">
                          <a:solidFill>
                            <a:srgbClr val="000000"/>
                          </a:solidFill>
                          <a:effectLst/>
                          <a:latin typeface="+mn-lt"/>
                        </a:rPr>
                        <a:t>Southwest Florida Coast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11.0%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$25.76</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11.1%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1"/>
                  </a:ext>
                </a:extLst>
              </a:tr>
              <a:tr h="338777">
                <a:tc>
                  <a:txBody>
                    <a:bodyPr/>
                    <a:lstStyle/>
                    <a:p>
                      <a:pPr algn="l" fontAlgn="b"/>
                      <a:r>
                        <a:rPr lang="en-US" sz="1600" b="0" i="0" u="none" strike="noStrike" dirty="0">
                          <a:solidFill>
                            <a:srgbClr val="000000"/>
                          </a:solidFill>
                          <a:effectLst/>
                          <a:latin typeface="+mn-lt"/>
                        </a:rPr>
                        <a:t>Bay Area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9.9%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$45.59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15.1%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2"/>
                  </a:ext>
                </a:extLst>
              </a:tr>
              <a:tr h="338777">
                <a:tc>
                  <a:txBody>
                    <a:bodyPr/>
                    <a:lstStyle/>
                    <a:p>
                      <a:pPr algn="l" fontAlgn="b"/>
                      <a:r>
                        <a:rPr lang="en-US" sz="1600" b="0" i="0" u="none" strike="noStrike" dirty="0">
                          <a:solidFill>
                            <a:srgbClr val="000000"/>
                          </a:solidFill>
                          <a:effectLst/>
                          <a:latin typeface="+mn-lt"/>
                        </a:rPr>
                        <a:t>Boston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8.1%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$37.85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9.9%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3"/>
                  </a:ext>
                </a:extLst>
              </a:tr>
              <a:tr h="338777">
                <a:tc>
                  <a:txBody>
                    <a:bodyPr/>
                    <a:lstStyle/>
                    <a:p>
                      <a:pPr algn="l" fontAlgn="b"/>
                      <a:r>
                        <a:rPr lang="en-US" sz="1600" b="0" i="0" u="none" strike="noStrike" dirty="0">
                          <a:solidFill>
                            <a:srgbClr val="000000"/>
                          </a:solidFill>
                          <a:effectLst/>
                          <a:latin typeface="+mn-lt"/>
                        </a:rPr>
                        <a:t>Jacksonville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6.5%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$21.63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14.9%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4"/>
                  </a:ext>
                </a:extLst>
              </a:tr>
              <a:tr h="338777">
                <a:tc>
                  <a:txBody>
                    <a:bodyPr/>
                    <a:lstStyle/>
                    <a:p>
                      <a:pPr algn="l" fontAlgn="b"/>
                      <a:r>
                        <a:rPr lang="en-US" sz="1600" b="0" i="0" u="none" strike="noStrike" dirty="0">
                          <a:solidFill>
                            <a:srgbClr val="000000"/>
                          </a:solidFill>
                          <a:effectLst/>
                          <a:latin typeface="+mn-lt"/>
                        </a:rPr>
                        <a:t>Philadelphia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6.4%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$29.37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12.7%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1.6%</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5"/>
                  </a:ext>
                </a:extLst>
              </a:tr>
              <a:tr h="338777">
                <a:tc>
                  <a:txBody>
                    <a:bodyPr/>
                    <a:lstStyle/>
                    <a:p>
                      <a:pPr algn="l" fontAlgn="b"/>
                      <a:r>
                        <a:rPr lang="en-US" sz="1600" b="0" i="0" u="none" strike="noStrike" dirty="0">
                          <a:solidFill>
                            <a:srgbClr val="000000"/>
                          </a:solidFill>
                          <a:effectLst/>
                          <a:latin typeface="+mn-lt"/>
                        </a:rPr>
                        <a:t>San Francisco</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4.9%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$58.87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9.0%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3.1%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9"/>
                  </a:ext>
                </a:extLst>
              </a:tr>
              <a:tr h="338777">
                <a:tc>
                  <a:txBody>
                    <a:bodyPr/>
                    <a:lstStyle/>
                    <a:p>
                      <a:pPr algn="l" fontAlgn="b"/>
                      <a:r>
                        <a:rPr lang="en-US" sz="1600" b="0" i="0" u="none" strike="noStrike" dirty="0">
                          <a:solidFill>
                            <a:srgbClr val="000000"/>
                          </a:solidFill>
                          <a:effectLst/>
                          <a:latin typeface="+mn-lt"/>
                        </a:rPr>
                        <a:t>Central Valley</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4.3%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$25.57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9.4%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0"/>
                  </a:ext>
                </a:extLst>
              </a:tr>
              <a:tr h="338777">
                <a:tc>
                  <a:txBody>
                    <a:bodyPr/>
                    <a:lstStyle/>
                    <a:p>
                      <a:pPr algn="l" fontAlgn="b"/>
                      <a:r>
                        <a:rPr lang="en-US" sz="1600" b="0" i="0" u="none" strike="noStrike" dirty="0">
                          <a:solidFill>
                            <a:srgbClr val="000000"/>
                          </a:solidFill>
                          <a:effectLst/>
                          <a:latin typeface="+mn-lt"/>
                        </a:rPr>
                        <a:t>Los Angeles</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4.3%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$37.69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13.1%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11"/>
                  </a:ext>
                </a:extLst>
              </a:tr>
              <a:tr h="338777">
                <a:tc>
                  <a:txBody>
                    <a:bodyPr/>
                    <a:lstStyle/>
                    <a:p>
                      <a:pPr algn="l" fontAlgn="b"/>
                      <a:r>
                        <a:rPr lang="en-US" sz="1600" b="0" i="0" u="none" strike="noStrike" dirty="0">
                          <a:solidFill>
                            <a:srgbClr val="000000"/>
                          </a:solidFill>
                          <a:effectLst/>
                          <a:latin typeface="+mn-lt"/>
                        </a:rPr>
                        <a:t>Nashville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$28.12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11.1%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0.6%</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2"/>
                  </a:ext>
                </a:extLst>
              </a:tr>
              <a:tr h="338777">
                <a:tc>
                  <a:txBody>
                    <a:bodyPr/>
                    <a:lstStyle/>
                    <a:p>
                      <a:pPr algn="l" fontAlgn="b"/>
                      <a:r>
                        <a:rPr lang="en-US" sz="1600" b="0" i="0" u="none" strike="noStrike" dirty="0">
                          <a:solidFill>
                            <a:srgbClr val="000000"/>
                          </a:solidFill>
                          <a:effectLst/>
                          <a:latin typeface="+mn-lt"/>
                        </a:rPr>
                        <a:t>Atlanta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$26.01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16.5%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24663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10548593"/>
              </p:ext>
            </p:extLst>
          </p:nvPr>
        </p:nvGraphicFramePr>
        <p:xfrm>
          <a:off x="964388" y="1037972"/>
          <a:ext cx="10255547" cy="4857943"/>
        </p:xfrm>
        <a:graphic>
          <a:graphicData uri="http://schemas.openxmlformats.org/drawingml/2006/table">
            <a:tbl>
              <a:tblPr firstRow="1" bandRow="1"/>
              <a:tblGrid>
                <a:gridCol w="2076014">
                  <a:extLst>
                    <a:ext uri="{9D8B030D-6E8A-4147-A177-3AD203B41FA5}">
                      <a16:colId xmlns:a16="http://schemas.microsoft.com/office/drawing/2014/main" val="20000"/>
                    </a:ext>
                  </a:extLst>
                </a:gridCol>
                <a:gridCol w="1970284">
                  <a:extLst>
                    <a:ext uri="{9D8B030D-6E8A-4147-A177-3AD203B41FA5}">
                      <a16:colId xmlns:a16="http://schemas.microsoft.com/office/drawing/2014/main" val="20001"/>
                    </a:ext>
                  </a:extLst>
                </a:gridCol>
                <a:gridCol w="1678995">
                  <a:extLst>
                    <a:ext uri="{9D8B030D-6E8A-4147-A177-3AD203B41FA5}">
                      <a16:colId xmlns:a16="http://schemas.microsoft.com/office/drawing/2014/main" val="20002"/>
                    </a:ext>
                  </a:extLst>
                </a:gridCol>
                <a:gridCol w="1970284">
                  <a:extLst>
                    <a:ext uri="{9D8B030D-6E8A-4147-A177-3AD203B41FA5}">
                      <a16:colId xmlns:a16="http://schemas.microsoft.com/office/drawing/2014/main" val="20003"/>
                    </a:ext>
                  </a:extLst>
                </a:gridCol>
                <a:gridCol w="1095999">
                  <a:extLst>
                    <a:ext uri="{9D8B030D-6E8A-4147-A177-3AD203B41FA5}">
                      <a16:colId xmlns:a16="http://schemas.microsoft.com/office/drawing/2014/main" val="20004"/>
                    </a:ext>
                  </a:extLst>
                </a:gridCol>
                <a:gridCol w="1463971">
                  <a:extLst>
                    <a:ext uri="{9D8B030D-6E8A-4147-A177-3AD203B41FA5}">
                      <a16:colId xmlns:a16="http://schemas.microsoft.com/office/drawing/2014/main" val="20005"/>
                    </a:ext>
                  </a:extLst>
                </a:gridCol>
              </a:tblGrid>
              <a:tr h="560169">
                <a:tc gridSpan="6">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2800" b="1" i="0" u="none" strike="noStrike" dirty="0">
                          <a:solidFill>
                            <a:schemeClr val="bg1"/>
                          </a:solidFill>
                          <a:effectLst/>
                          <a:latin typeface="+mn-lt"/>
                        </a:rPr>
                        <a:t>Bottom 10 Markets</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5496"/>
                    </a:solidFill>
                  </a:tcPr>
                </a:tc>
                <a:tc hMerge="1">
                  <a:txBody>
                    <a:bodyPr/>
                    <a:lstStyle/>
                    <a:p>
                      <a:pPr algn="ctr" fontAlgn="b"/>
                      <a:endParaRPr lang="en-US" sz="1800" b="1" i="0" u="none" strike="noStrike">
                        <a:solidFill>
                          <a:schemeClr val="bg1"/>
                        </a:solidFill>
                        <a:effectLst/>
                        <a:latin typeface="+mn-lt"/>
                      </a:endParaRPr>
                    </a:p>
                  </a:txBody>
                  <a:tcPr marL="9525" marR="9525" marT="9525" marB="0" anchor="ctr"/>
                </a:tc>
                <a:tc hMerge="1">
                  <a:txBody>
                    <a:bodyPr/>
                    <a:lstStyle/>
                    <a:p>
                      <a:pPr algn="ctr" fontAlgn="b"/>
                      <a:endParaRPr lang="en-US" sz="1800" b="1" i="0" u="none" strike="noStrike">
                        <a:solidFill>
                          <a:schemeClr val="bg1"/>
                        </a:solidFill>
                        <a:effectLst/>
                        <a:latin typeface="+mn-lt"/>
                      </a:endParaRPr>
                    </a:p>
                  </a:txBody>
                  <a:tcPr marL="9525" marR="9525" marT="9525" marB="0" anchor="ctr"/>
                </a:tc>
                <a:tc hMerge="1">
                  <a:txBody>
                    <a:bodyPr/>
                    <a:lstStyle/>
                    <a:p>
                      <a:pPr algn="ctr" fontAlgn="b"/>
                      <a:endParaRPr lang="en-US" sz="1800" b="1" i="0" u="none" strike="noStrike" dirty="0">
                        <a:solidFill>
                          <a:schemeClr val="bg1"/>
                        </a:solidFill>
                        <a:effectLst/>
                        <a:latin typeface="+mn-lt"/>
                      </a:endParaRPr>
                    </a:p>
                  </a:txBody>
                  <a:tcPr marL="9525" marR="9525" marT="9525" marB="0" anchor="ctr"/>
                </a:tc>
                <a:tc hMerge="1">
                  <a:txBody>
                    <a:bodyPr/>
                    <a:lstStyle/>
                    <a:p>
                      <a:pPr algn="ctr" fontAlgn="b"/>
                      <a:endParaRPr lang="en-US" sz="1800" b="1" i="0" u="none" strike="noStrike" dirty="0">
                        <a:solidFill>
                          <a:schemeClr val="bg1"/>
                        </a:solidFill>
                        <a:effectLst/>
                        <a:latin typeface="+mn-lt"/>
                      </a:endParaRPr>
                    </a:p>
                  </a:txBody>
                  <a:tcPr marL="9525" marR="9525" marT="9525" marB="0" anchor="ct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1"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val="10006"/>
                  </a:ext>
                </a:extLst>
              </a:tr>
              <a:tr h="91000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Market</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6-Month Change in </a:t>
                      </a:r>
                    </a:p>
                    <a:p>
                      <a:pPr algn="ctr" fontAlgn="b"/>
                      <a:r>
                        <a:rPr lang="en-US" sz="1600" b="1" i="0" u="none" strike="noStrike" dirty="0">
                          <a:solidFill>
                            <a:schemeClr val="bg1"/>
                          </a:solidFill>
                          <a:effectLst/>
                          <a:latin typeface="+mn-lt"/>
                        </a:rPr>
                        <a:t>Full-Service Equivalent</a:t>
                      </a:r>
                      <a:endParaRPr lang="en-US" sz="1600" b="1" i="0" u="none" strike="noStrike" baseline="0" dirty="0">
                        <a:solidFill>
                          <a:schemeClr val="bg1"/>
                        </a:solidFill>
                        <a:effectLst/>
                        <a:latin typeface="+mn-lt"/>
                      </a:endParaRPr>
                    </a:p>
                    <a:p>
                      <a:pPr algn="ctr" fontAlgn="b"/>
                      <a:r>
                        <a:rPr lang="en-US" sz="1600" b="1" i="0" u="none" strike="noStrike" dirty="0">
                          <a:solidFill>
                            <a:schemeClr val="bg1"/>
                          </a:solidFill>
                          <a:effectLst/>
                          <a:latin typeface="+mn-lt"/>
                        </a:rPr>
                        <a:t>Asking</a:t>
                      </a:r>
                      <a:r>
                        <a:rPr lang="en-US" sz="1600" b="1" i="0" u="none" strike="noStrike" baseline="0" dirty="0">
                          <a:solidFill>
                            <a:schemeClr val="bg1"/>
                          </a:solidFill>
                          <a:effectLst/>
                          <a:latin typeface="+mn-lt"/>
                        </a:rPr>
                        <a:t> Rents</a:t>
                      </a:r>
                      <a:endParaRPr lang="en-US" sz="1600" b="1" i="0" u="none" strike="noStrike" dirty="0">
                        <a:solidFill>
                          <a:schemeClr val="bg1"/>
                        </a:solidFill>
                        <a:effectLst/>
                        <a:latin typeface="+mn-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6-Month</a:t>
                      </a:r>
                      <a:r>
                        <a:rPr lang="en-US" sz="1600" b="1" i="0" u="none" strike="noStrike" baseline="0" dirty="0">
                          <a:solidFill>
                            <a:schemeClr val="bg1"/>
                          </a:solidFill>
                          <a:effectLst/>
                          <a:latin typeface="+mn-lt"/>
                        </a:rPr>
                        <a:t> Change in</a:t>
                      </a:r>
                    </a:p>
                    <a:p>
                      <a:pPr algn="ctr" fontAlgn="b"/>
                      <a:r>
                        <a:rPr lang="en-US" sz="1600" b="1" i="0" u="none" strike="noStrike" baseline="0" dirty="0">
                          <a:solidFill>
                            <a:schemeClr val="bg1"/>
                          </a:solidFill>
                          <a:effectLst/>
                          <a:latin typeface="+mn-lt"/>
                        </a:rPr>
                        <a:t>Availability Rate</a:t>
                      </a:r>
                      <a:endParaRPr lang="en-US" sz="1600" b="1" i="0" u="none" strike="noStrike" dirty="0">
                        <a:solidFill>
                          <a:schemeClr val="bg1"/>
                        </a:solidFill>
                        <a:effectLst/>
                        <a:latin typeface="+mn-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February</a:t>
                      </a:r>
                      <a:endParaRPr lang="en-US" sz="1600" b="1" i="0" u="none" strike="noStrike" baseline="0" dirty="0">
                        <a:solidFill>
                          <a:schemeClr val="bg1"/>
                        </a:solidFill>
                        <a:effectLst/>
                        <a:latin typeface="+mn-lt"/>
                      </a:endParaRPr>
                    </a:p>
                    <a:p>
                      <a:pPr algn="ctr" fontAlgn="b"/>
                      <a:r>
                        <a:rPr lang="en-US" sz="1600" b="1" i="0" u="none" strike="noStrike" baseline="0" dirty="0">
                          <a:solidFill>
                            <a:schemeClr val="bg1"/>
                          </a:solidFill>
                          <a:effectLst/>
                          <a:latin typeface="+mn-lt"/>
                        </a:rPr>
                        <a:t>Full-Service Equivalent</a:t>
                      </a:r>
                    </a:p>
                    <a:p>
                      <a:pPr algn="ctr" fontAlgn="b"/>
                      <a:r>
                        <a:rPr lang="en-US" sz="1600" b="1" i="0" u="none" strike="noStrike" baseline="0" dirty="0">
                          <a:solidFill>
                            <a:schemeClr val="bg1"/>
                          </a:solidFill>
                          <a:effectLst/>
                          <a:latin typeface="+mn-lt"/>
                        </a:rPr>
                        <a:t>Asking Rent</a:t>
                      </a:r>
                      <a:endParaRPr lang="en-US" sz="1600" b="1" i="0" u="none" strike="noStrike" dirty="0">
                        <a:solidFill>
                          <a:schemeClr val="bg1"/>
                        </a:solidFill>
                        <a:effectLst/>
                        <a:latin typeface="+mn-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1600" b="1" i="0" u="none" strike="noStrike" dirty="0">
                          <a:solidFill>
                            <a:schemeClr val="bg1"/>
                          </a:solidFill>
                          <a:effectLst/>
                          <a:latin typeface="+mn-lt"/>
                        </a:rPr>
                        <a:t>February</a:t>
                      </a:r>
                    </a:p>
                    <a:p>
                      <a:pPr algn="ctr" fontAlgn="b"/>
                      <a:r>
                        <a:rPr lang="en-US" sz="1600" b="1" i="0" u="none" strike="noStrike" dirty="0">
                          <a:solidFill>
                            <a:schemeClr val="bg1"/>
                          </a:solidFill>
                          <a:effectLst/>
                          <a:latin typeface="+mn-lt"/>
                        </a:rPr>
                        <a:t>Availability</a:t>
                      </a:r>
                    </a:p>
                    <a:p>
                      <a:pPr algn="ctr" fontAlgn="b"/>
                      <a:r>
                        <a:rPr lang="en-US" sz="1600" b="1" i="0" u="none" strike="noStrike" dirty="0">
                          <a:solidFill>
                            <a:schemeClr val="bg1"/>
                          </a:solidFill>
                          <a:effectLst/>
                          <a:latin typeface="+mn-lt"/>
                        </a:rPr>
                        <a:t>Rate</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mn-lt"/>
                        </a:rPr>
                        <a:t>New Supply as</a:t>
                      </a:r>
                      <a:r>
                        <a:rPr lang="en-US" sz="1600" b="1" i="0" u="none" strike="noStrike" baseline="0" dirty="0">
                          <a:solidFill>
                            <a:schemeClr val="bg1"/>
                          </a:solidFill>
                          <a:effectLst/>
                          <a:latin typeface="+mn-lt"/>
                        </a:rPr>
                        <a:t> a</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chemeClr val="bg1"/>
                          </a:solidFill>
                          <a:effectLst/>
                          <a:latin typeface="+mn-lt"/>
                        </a:rPr>
                        <a:t>% of Stock Last</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baseline="0" dirty="0">
                          <a:solidFill>
                            <a:schemeClr val="bg1"/>
                          </a:solidFill>
                          <a:effectLst/>
                          <a:latin typeface="+mn-lt"/>
                        </a:rPr>
                        <a:t>12 months</a:t>
                      </a:r>
                      <a:endParaRPr lang="en-US" sz="1600" b="1" i="0" u="none" strike="noStrike" dirty="0">
                        <a:solidFill>
                          <a:schemeClr val="bg1"/>
                        </a:solidFill>
                        <a:effectLst/>
                        <a:latin typeface="+mn-lt"/>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338777">
                <a:tc>
                  <a:txBody>
                    <a:bodyPr/>
                    <a:lstStyle/>
                    <a:p>
                      <a:pPr algn="l" fontAlgn="b"/>
                      <a:r>
                        <a:rPr lang="en-US" sz="1600" b="0" i="0" u="none" strike="noStrike" dirty="0">
                          <a:solidFill>
                            <a:srgbClr val="000000"/>
                          </a:solidFill>
                          <a:effectLst/>
                          <a:latin typeface="+mn-lt"/>
                        </a:rPr>
                        <a:t>Brooklyn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-18.2%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$47.66</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7.9%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1"/>
                  </a:ext>
                </a:extLst>
              </a:tr>
              <a:tr h="338777">
                <a:tc>
                  <a:txBody>
                    <a:bodyPr/>
                    <a:lstStyle/>
                    <a:p>
                      <a:pPr algn="l" fontAlgn="b"/>
                      <a:r>
                        <a:rPr lang="en-US" sz="1600" b="0" i="0" u="none" strike="noStrike" dirty="0">
                          <a:solidFill>
                            <a:srgbClr val="000000"/>
                          </a:solidFill>
                          <a:effectLst/>
                          <a:latin typeface="+mn-lt"/>
                        </a:rPr>
                        <a:t>Winston-Salem</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-7.4%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$17.27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17.4%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2"/>
                  </a:ext>
                </a:extLst>
              </a:tr>
              <a:tr h="338777">
                <a:tc>
                  <a:txBody>
                    <a:bodyPr/>
                    <a:lstStyle/>
                    <a:p>
                      <a:pPr algn="l" fontAlgn="b"/>
                      <a:r>
                        <a:rPr lang="en-US" sz="1600" b="0" i="0" u="none" strike="noStrike" dirty="0">
                          <a:solidFill>
                            <a:srgbClr val="000000"/>
                          </a:solidFill>
                          <a:effectLst/>
                          <a:latin typeface="+mn-lt"/>
                        </a:rPr>
                        <a:t>Portland</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-3.5%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$28.10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13.0%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3"/>
                  </a:ext>
                </a:extLst>
              </a:tr>
              <a:tr h="338777">
                <a:tc>
                  <a:txBody>
                    <a:bodyPr/>
                    <a:lstStyle/>
                    <a:p>
                      <a:pPr algn="l" fontAlgn="b"/>
                      <a:r>
                        <a:rPr lang="en-US" sz="1600" b="0" i="0" u="none" strike="noStrike" dirty="0">
                          <a:solidFill>
                            <a:srgbClr val="000000"/>
                          </a:solidFill>
                          <a:effectLst/>
                          <a:latin typeface="+mn-lt"/>
                        </a:rPr>
                        <a:t>Orlando</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-3.2%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1.6%</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$21.01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13.6%</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4"/>
                  </a:ext>
                </a:extLst>
              </a:tr>
              <a:tr h="338777">
                <a:tc>
                  <a:txBody>
                    <a:bodyPr/>
                    <a:lstStyle/>
                    <a:p>
                      <a:pPr algn="l" fontAlgn="b"/>
                      <a:r>
                        <a:rPr lang="en-US" sz="1600" b="0" i="0" u="none" strike="noStrike" dirty="0">
                          <a:solidFill>
                            <a:srgbClr val="000000"/>
                          </a:solidFill>
                          <a:effectLst/>
                          <a:latin typeface="+mn-lt"/>
                        </a:rPr>
                        <a:t>Pittsburgh</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$23.13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14.5%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5"/>
                  </a:ext>
                </a:extLst>
              </a:tr>
              <a:tr h="338777">
                <a:tc>
                  <a:txBody>
                    <a:bodyPr/>
                    <a:lstStyle/>
                    <a:p>
                      <a:pPr algn="l" fontAlgn="b"/>
                      <a:r>
                        <a:rPr lang="en-US" sz="1600" b="0" i="0" u="none" strike="noStrike" dirty="0">
                          <a:solidFill>
                            <a:srgbClr val="000000"/>
                          </a:solidFill>
                          <a:effectLst/>
                          <a:latin typeface="+mn-lt"/>
                        </a:rPr>
                        <a:t>Fort Lauderdale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$28.41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14.9%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9"/>
                  </a:ext>
                </a:extLst>
              </a:tr>
              <a:tr h="338777">
                <a:tc>
                  <a:txBody>
                    <a:bodyPr/>
                    <a:lstStyle/>
                    <a:p>
                      <a:pPr algn="l" fontAlgn="b"/>
                      <a:r>
                        <a:rPr lang="en-US" sz="1600" b="0" i="0" u="none" strike="noStrike" dirty="0">
                          <a:solidFill>
                            <a:srgbClr val="000000"/>
                          </a:solidFill>
                          <a:effectLst/>
                          <a:latin typeface="+mn-lt"/>
                        </a:rPr>
                        <a:t>Inland Empire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$22.55</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13.2%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0"/>
                  </a:ext>
                </a:extLst>
              </a:tr>
              <a:tr h="338777">
                <a:tc>
                  <a:txBody>
                    <a:bodyPr/>
                    <a:lstStyle/>
                    <a:p>
                      <a:pPr algn="l" fontAlgn="b"/>
                      <a:r>
                        <a:rPr lang="en-US" sz="1600" b="0" i="0" u="none" strike="noStrike" dirty="0">
                          <a:solidFill>
                            <a:srgbClr val="000000"/>
                          </a:solidFill>
                          <a:effectLst/>
                          <a:latin typeface="+mn-lt"/>
                        </a:rPr>
                        <a:t>Austin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$35.88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9.1%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3.4%</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11"/>
                  </a:ext>
                </a:extLst>
              </a:tr>
              <a:tr h="338777">
                <a:tc>
                  <a:txBody>
                    <a:bodyPr/>
                    <a:lstStyle/>
                    <a:p>
                      <a:pPr algn="l" fontAlgn="b"/>
                      <a:r>
                        <a:rPr lang="en-US" sz="1600" b="0" i="0" u="none" strike="noStrike" dirty="0">
                          <a:solidFill>
                            <a:srgbClr val="000000"/>
                          </a:solidFill>
                          <a:effectLst/>
                          <a:latin typeface="+mn-lt"/>
                        </a:rPr>
                        <a:t>Kansas City</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3.7%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$20.59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16.2%</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mn-lt"/>
                        </a:rPr>
                        <a:t>0.7%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12"/>
                  </a:ext>
                </a:extLst>
              </a:tr>
              <a:tr h="338777">
                <a:tc>
                  <a:txBody>
                    <a:bodyPr/>
                    <a:lstStyle/>
                    <a:p>
                      <a:pPr algn="l" fontAlgn="b"/>
                      <a:r>
                        <a:rPr lang="en-US" sz="1600" b="0" i="0" u="none" strike="noStrike" dirty="0">
                          <a:solidFill>
                            <a:srgbClr val="000000"/>
                          </a:solidFill>
                          <a:effectLst/>
                          <a:latin typeface="+mn-lt"/>
                        </a:rPr>
                        <a:t>Denver</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-1.8%</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-0.3%</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$27.90</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13.9%</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mn-lt"/>
                        </a:rPr>
                        <a:t>1.7%</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13"/>
                  </a:ext>
                </a:extLst>
              </a:tr>
            </a:tbl>
          </a:graphicData>
        </a:graphic>
      </p:graphicFrame>
      <p:sp>
        <p:nvSpPr>
          <p:cNvPr id="4" name="Rectangle 3">
            <a:extLst>
              <a:ext uri="{FF2B5EF4-FFF2-40B4-BE49-F238E27FC236}">
                <a16:creationId xmlns:a16="http://schemas.microsoft.com/office/drawing/2014/main" id="{79ACC42B-6304-2445-A5D3-6FE2AEC63596}"/>
              </a:ext>
            </a:extLst>
          </p:cNvPr>
          <p:cNvSpPr/>
          <p:nvPr/>
        </p:nvSpPr>
        <p:spPr>
          <a:xfrm>
            <a:off x="1894703" y="6137462"/>
            <a:ext cx="8789773"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*As of Feb. 2019</a:t>
            </a:r>
          </a:p>
          <a:p>
            <a:pPr algn="ctr"/>
            <a:r>
              <a:rPr lang="en-US" sz="900" dirty="0">
                <a:solidFill>
                  <a:srgbClr val="000000"/>
                </a:solidFill>
                <a:latin typeface="Calibri Light" charset="0"/>
                <a:ea typeface="Calibri Light" charset="0"/>
                <a:cs typeface="Calibri Light" charset="0"/>
              </a:rPr>
              <a:t>Source: Yardi® Matrix</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Office Fundamentals Improving in Tech Hub Markets</a:t>
            </a:r>
          </a:p>
        </p:txBody>
      </p:sp>
    </p:spTree>
    <p:extLst>
      <p:ext uri="{BB962C8B-B14F-4D97-AF65-F5344CB8AC3E}">
        <p14:creationId xmlns:p14="http://schemas.microsoft.com/office/powerpoint/2010/main" val="3294341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4B0553-3F9B-3C45-8094-7E83A7D2986D}"/>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8501" t="338" r="24759" b="-338"/>
          <a:stretch/>
        </p:blipFill>
        <p:spPr>
          <a:xfrm>
            <a:off x="7013575" y="1160463"/>
            <a:ext cx="4222750" cy="4222750"/>
          </a:xfrm>
        </p:spPr>
      </p:pic>
      <p:sp>
        <p:nvSpPr>
          <p:cNvPr id="8" name="TextBox 7">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Secular Pressures Continue to Alter the Office Market </a:t>
            </a:r>
          </a:p>
        </p:txBody>
      </p:sp>
      <p:sp>
        <p:nvSpPr>
          <p:cNvPr id="9" name="Rectangle 8"/>
          <p:cNvSpPr/>
          <p:nvPr/>
        </p:nvSpPr>
        <p:spPr>
          <a:xfrm>
            <a:off x="806848" y="1601267"/>
            <a:ext cx="6467163" cy="4616648"/>
          </a:xfrm>
          <a:prstGeom prst="rect">
            <a:avLst/>
          </a:prstGeom>
        </p:spPr>
        <p:txBody>
          <a:bodyPr wrap="square">
            <a:spAutoFit/>
          </a:bodyPr>
          <a:lstStyle/>
          <a:p>
            <a:pPr marL="285750" indent="-285750" fontAlgn="base">
              <a:lnSpc>
                <a:spcPct val="150000"/>
              </a:lnSpc>
              <a:spcAft>
                <a:spcPct val="0"/>
              </a:spcAft>
              <a:buFont typeface="Arial" panose="020B0604020202020204" pitchFamily="34" charset="0"/>
              <a:buChar char="•"/>
            </a:pPr>
            <a:r>
              <a:rPr lang="en-US" sz="1600" dirty="0">
                <a:solidFill>
                  <a:srgbClr val="000000"/>
                </a:solidFill>
              </a:rPr>
              <a:t>Talent pool for office-using employment – office is becoming more about the experience</a:t>
            </a:r>
          </a:p>
          <a:p>
            <a:pPr marL="742950" lvl="2" indent="-285750" fontAlgn="base">
              <a:lnSpc>
                <a:spcPct val="150000"/>
              </a:lnSpc>
              <a:spcAft>
                <a:spcPct val="0"/>
              </a:spcAft>
              <a:buSzPct val="90000"/>
              <a:buFont typeface="Courier New" panose="02070309020205020404" pitchFamily="49" charset="0"/>
              <a:buChar char="o"/>
            </a:pPr>
            <a:r>
              <a:rPr lang="en-US" sz="1600" dirty="0">
                <a:solidFill>
                  <a:srgbClr val="000000"/>
                </a:solidFill>
              </a:rPr>
              <a:t>Diversifying and moving to lower cost markets</a:t>
            </a:r>
          </a:p>
          <a:p>
            <a:pPr marL="285750" indent="-285750" fontAlgn="base">
              <a:lnSpc>
                <a:spcPct val="150000"/>
              </a:lnSpc>
              <a:spcAft>
                <a:spcPct val="0"/>
              </a:spcAft>
              <a:buFont typeface="Arial" panose="020B0604020202020204" pitchFamily="34" charset="0"/>
              <a:buChar char="•"/>
            </a:pPr>
            <a:r>
              <a:rPr lang="en-US" sz="1600" dirty="0">
                <a:solidFill>
                  <a:srgbClr val="000000"/>
                </a:solidFill>
              </a:rPr>
              <a:t>Coworking</a:t>
            </a:r>
          </a:p>
          <a:p>
            <a:pPr marL="742950" lvl="2" indent="-285750" fontAlgn="base">
              <a:lnSpc>
                <a:spcPct val="150000"/>
              </a:lnSpc>
              <a:spcAft>
                <a:spcPct val="0"/>
              </a:spcAft>
              <a:buSzPct val="90000"/>
              <a:buFont typeface="Courier New" panose="02070309020205020404" pitchFamily="49" charset="0"/>
              <a:buChar char="o"/>
            </a:pPr>
            <a:r>
              <a:rPr lang="en-US" sz="1600" dirty="0">
                <a:solidFill>
                  <a:srgbClr val="000000"/>
                </a:solidFill>
              </a:rPr>
              <a:t>Pulls roughly 1-3% of market demand from traditional office leases</a:t>
            </a:r>
          </a:p>
          <a:p>
            <a:pPr marL="742950" lvl="2" indent="-285750" fontAlgn="base">
              <a:lnSpc>
                <a:spcPct val="150000"/>
              </a:lnSpc>
              <a:spcAft>
                <a:spcPct val="0"/>
              </a:spcAft>
              <a:buSzPct val="90000"/>
              <a:buFont typeface="Courier New" panose="02070309020205020404" pitchFamily="49" charset="0"/>
              <a:buChar char="o"/>
            </a:pPr>
            <a:r>
              <a:rPr lang="en-US" sz="1600" dirty="0">
                <a:solidFill>
                  <a:srgbClr val="000000"/>
                </a:solidFill>
              </a:rPr>
              <a:t>More highly concentrated in dense, high cost gateway markets</a:t>
            </a:r>
          </a:p>
          <a:p>
            <a:pPr marL="285750" indent="-285750" fontAlgn="base">
              <a:lnSpc>
                <a:spcPct val="150000"/>
              </a:lnSpc>
              <a:spcAft>
                <a:spcPct val="0"/>
              </a:spcAft>
              <a:buFont typeface="Arial" panose="020B0604020202020204" pitchFamily="34" charset="0"/>
              <a:buChar char="•"/>
            </a:pPr>
            <a:r>
              <a:rPr lang="en-US" sz="1600" dirty="0">
                <a:solidFill>
                  <a:srgbClr val="000000"/>
                </a:solidFill>
              </a:rPr>
              <a:t>Decreasing square foot per employee</a:t>
            </a:r>
          </a:p>
          <a:p>
            <a:pPr marL="742950" lvl="2" indent="-285750" fontAlgn="base">
              <a:lnSpc>
                <a:spcPct val="150000"/>
              </a:lnSpc>
              <a:spcAft>
                <a:spcPct val="0"/>
              </a:spcAft>
              <a:buSzPct val="90000"/>
              <a:buFont typeface="Courier New" panose="02070309020205020404" pitchFamily="49" charset="0"/>
              <a:buChar char="o"/>
            </a:pPr>
            <a:r>
              <a:rPr lang="en-US" sz="1600" dirty="0">
                <a:solidFill>
                  <a:srgbClr val="000000"/>
                </a:solidFill>
              </a:rPr>
              <a:t>Specifically in CBD and high cost metros</a:t>
            </a:r>
          </a:p>
          <a:p>
            <a:pPr marL="285750" indent="-285750" fontAlgn="base">
              <a:lnSpc>
                <a:spcPct val="150000"/>
              </a:lnSpc>
              <a:spcAft>
                <a:spcPct val="0"/>
              </a:spcAft>
              <a:buFont typeface="Arial" panose="020B0604020202020204" pitchFamily="34" charset="0"/>
              <a:buChar char="•"/>
            </a:pPr>
            <a:r>
              <a:rPr lang="en-US" sz="1600" dirty="0">
                <a:solidFill>
                  <a:srgbClr val="000000"/>
                </a:solidFill>
              </a:rPr>
              <a:t>Capital expenditures are rising in office assets as the labor market tightens and office space becomes a draw for talent</a:t>
            </a:r>
          </a:p>
          <a:p>
            <a:pPr eaLnBrk="0" fontAlgn="base" hangingPunct="0">
              <a:spcAft>
                <a:spcPct val="0"/>
              </a:spcAft>
            </a:pPr>
            <a:endParaRPr lang="en-US" spc="-93" dirty="0">
              <a:solidFill>
                <a:prstClr val="black"/>
              </a:solidFill>
            </a:endParaRPr>
          </a:p>
          <a:p>
            <a:pPr marL="342900" indent="-342900" eaLnBrk="0" fontAlgn="base" hangingPunct="0">
              <a:spcAft>
                <a:spcPct val="0"/>
              </a:spcAft>
              <a:buFont typeface="Arial" panose="020B0604020202020204" pitchFamily="34" charset="0"/>
              <a:buChar char="•"/>
            </a:pPr>
            <a:endParaRPr lang="en-US" spc="-93" dirty="0">
              <a:solidFill>
                <a:prstClr val="black"/>
              </a:solidFill>
            </a:endParaRPr>
          </a:p>
          <a:p>
            <a:pPr eaLnBrk="0" fontAlgn="base" hangingPunct="0">
              <a:spcAft>
                <a:spcPct val="0"/>
              </a:spcAft>
            </a:pPr>
            <a:endParaRPr lang="en-US" spc="-93" dirty="0">
              <a:solidFill>
                <a:prstClr val="black"/>
              </a:solidFill>
            </a:endParaRPr>
          </a:p>
        </p:txBody>
      </p:sp>
      <p:sp>
        <p:nvSpPr>
          <p:cNvPr id="5" name="Rectangle 4">
            <a:extLst>
              <a:ext uri="{FF2B5EF4-FFF2-40B4-BE49-F238E27FC236}">
                <a16:creationId xmlns:a16="http://schemas.microsoft.com/office/drawing/2014/main" id="{FEF5C326-FA8A-6B41-BD41-92D0C487D71C}"/>
              </a:ext>
            </a:extLst>
          </p:cNvPr>
          <p:cNvSpPr/>
          <p:nvPr/>
        </p:nvSpPr>
        <p:spPr>
          <a:xfrm>
            <a:off x="1886466" y="6278128"/>
            <a:ext cx="8789772" cy="230832"/>
          </a:xfrm>
          <a:prstGeom prst="rect">
            <a:avLst/>
          </a:prstGeom>
        </p:spPr>
        <p:txBody>
          <a:bodyPr wrap="square">
            <a:spAutoFit/>
          </a:bodyPr>
          <a:lstStyle/>
          <a:p>
            <a:pPr algn="ctr"/>
            <a:r>
              <a:rPr lang="en-US" sz="900" dirty="0">
                <a:solidFill>
                  <a:srgbClr val="000000"/>
                </a:solidFill>
                <a:latin typeface="Calibri Light" panose="020F0302020204030204"/>
                <a:ea typeface="Calibri Light" charset="0"/>
                <a:cs typeface="Calibri Light" charset="0"/>
              </a:rPr>
              <a:t>Source: Yardi® Matrix</a:t>
            </a:r>
          </a:p>
        </p:txBody>
      </p:sp>
    </p:spTree>
    <p:extLst>
      <p:ext uri="{BB962C8B-B14F-4D97-AF65-F5344CB8AC3E}">
        <p14:creationId xmlns:p14="http://schemas.microsoft.com/office/powerpoint/2010/main" val="3642752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A3F5E4-41D6-0A40-8BDD-A6B539176F7C}"/>
              </a:ext>
            </a:extLst>
          </p:cNvPr>
          <p:cNvSpPr/>
          <p:nvPr/>
        </p:nvSpPr>
        <p:spPr>
          <a:xfrm>
            <a:off x="1911178" y="6311951"/>
            <a:ext cx="8789773"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*12 months ending Jan. 2019</a:t>
            </a:r>
          </a:p>
          <a:p>
            <a:pPr algn="ctr"/>
            <a:r>
              <a:rPr lang="en-US" sz="900" dirty="0">
                <a:solidFill>
                  <a:srgbClr val="000000"/>
                </a:solidFill>
                <a:latin typeface="Calibri Light" charset="0"/>
                <a:ea typeface="Calibri Light" charset="0"/>
                <a:cs typeface="Calibri Light" charset="0"/>
              </a:rPr>
              <a:t>Source: Yardi® Matrix Expert</a:t>
            </a:r>
          </a:p>
        </p:txBody>
      </p:sp>
      <p:sp>
        <p:nvSpPr>
          <p:cNvPr id="6" name="TextBox 5">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t>Capital Expenditures Rising as Office </a:t>
            </a:r>
          </a:p>
          <a:p>
            <a:pPr algn="ctr"/>
            <a:r>
              <a:rPr lang="en-US" sz="3200" dirty="0"/>
              <a:t>Space Becomes a Draw for Top Talent</a:t>
            </a:r>
          </a:p>
        </p:txBody>
      </p:sp>
      <p:graphicFrame>
        <p:nvGraphicFramePr>
          <p:cNvPr id="8" name="Table 7"/>
          <p:cNvGraphicFramePr>
            <a:graphicFrameLocks noGrp="1"/>
          </p:cNvGraphicFramePr>
          <p:nvPr>
            <p:extLst>
              <p:ext uri="{D42A27DB-BD31-4B8C-83A1-F6EECF244321}">
                <p14:modId xmlns:p14="http://schemas.microsoft.com/office/powerpoint/2010/main" val="1486666755"/>
              </p:ext>
            </p:extLst>
          </p:nvPr>
        </p:nvGraphicFramePr>
        <p:xfrm>
          <a:off x="868743" y="1470569"/>
          <a:ext cx="10441806" cy="2055223"/>
        </p:xfrm>
        <a:graphic>
          <a:graphicData uri="http://schemas.openxmlformats.org/drawingml/2006/table">
            <a:tbl>
              <a:tblPr firstRow="1" bandRow="1"/>
              <a:tblGrid>
                <a:gridCol w="2787623">
                  <a:extLst>
                    <a:ext uri="{9D8B030D-6E8A-4147-A177-3AD203B41FA5}">
                      <a16:colId xmlns:a16="http://schemas.microsoft.com/office/drawing/2014/main" val="20000"/>
                    </a:ext>
                  </a:extLst>
                </a:gridCol>
                <a:gridCol w="715519">
                  <a:extLst>
                    <a:ext uri="{9D8B030D-6E8A-4147-A177-3AD203B41FA5}">
                      <a16:colId xmlns:a16="http://schemas.microsoft.com/office/drawing/2014/main" val="20005"/>
                    </a:ext>
                  </a:extLst>
                </a:gridCol>
                <a:gridCol w="731695">
                  <a:extLst>
                    <a:ext uri="{9D8B030D-6E8A-4147-A177-3AD203B41FA5}">
                      <a16:colId xmlns:a16="http://schemas.microsoft.com/office/drawing/2014/main" val="20001"/>
                    </a:ext>
                  </a:extLst>
                </a:gridCol>
                <a:gridCol w="731695">
                  <a:extLst>
                    <a:ext uri="{9D8B030D-6E8A-4147-A177-3AD203B41FA5}">
                      <a16:colId xmlns:a16="http://schemas.microsoft.com/office/drawing/2014/main" val="20002"/>
                    </a:ext>
                  </a:extLst>
                </a:gridCol>
                <a:gridCol w="731695">
                  <a:extLst>
                    <a:ext uri="{9D8B030D-6E8A-4147-A177-3AD203B41FA5}">
                      <a16:colId xmlns:a16="http://schemas.microsoft.com/office/drawing/2014/main" val="20003"/>
                    </a:ext>
                  </a:extLst>
                </a:gridCol>
                <a:gridCol w="731695">
                  <a:extLst>
                    <a:ext uri="{9D8B030D-6E8A-4147-A177-3AD203B41FA5}">
                      <a16:colId xmlns:a16="http://schemas.microsoft.com/office/drawing/2014/main" val="20004"/>
                    </a:ext>
                  </a:extLst>
                </a:gridCol>
                <a:gridCol w="1084760">
                  <a:extLst>
                    <a:ext uri="{9D8B030D-6E8A-4147-A177-3AD203B41FA5}">
                      <a16:colId xmlns:a16="http://schemas.microsoft.com/office/drawing/2014/main" val="20006"/>
                    </a:ext>
                  </a:extLst>
                </a:gridCol>
                <a:gridCol w="731695">
                  <a:extLst>
                    <a:ext uri="{9D8B030D-6E8A-4147-A177-3AD203B41FA5}">
                      <a16:colId xmlns:a16="http://schemas.microsoft.com/office/drawing/2014/main" val="20007"/>
                    </a:ext>
                  </a:extLst>
                </a:gridCol>
                <a:gridCol w="1463734">
                  <a:extLst>
                    <a:ext uri="{9D8B030D-6E8A-4147-A177-3AD203B41FA5}">
                      <a16:colId xmlns:a16="http://schemas.microsoft.com/office/drawing/2014/main" val="20010"/>
                    </a:ext>
                  </a:extLst>
                </a:gridCol>
                <a:gridCol w="731695">
                  <a:extLst>
                    <a:ext uri="{9D8B030D-6E8A-4147-A177-3AD203B41FA5}">
                      <a16:colId xmlns:a16="http://schemas.microsoft.com/office/drawing/2014/main" val="20011"/>
                    </a:ext>
                  </a:extLst>
                </a:gridCol>
              </a:tblGrid>
              <a:tr h="6142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ctr"/>
                      <a:r>
                        <a:rPr lang="en-US" sz="2400" u="none" strike="noStrike" dirty="0">
                          <a:effectLst/>
                          <a:latin typeface="+mn-lt"/>
                        </a:rPr>
                        <a:t>OFFICE</a:t>
                      </a:r>
                      <a:endParaRPr lang="en-US" sz="2400" b="1" i="0" u="none" strike="noStrike" dirty="0">
                        <a:solidFill>
                          <a:schemeClr val="bg1"/>
                        </a:solidFill>
                        <a:effectLst/>
                        <a:latin typeface="+mn-lt"/>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5496"/>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Detroit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Denver</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Atlanta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Austin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Boston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Manhattan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Seattle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Washington DC</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Miami</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4803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dirty="0">
                          <a:solidFill>
                            <a:srgbClr val="000000"/>
                          </a:solidFill>
                          <a:effectLst/>
                          <a:latin typeface="+mn-lt"/>
                        </a:rPr>
                        <a:t>Net Operating Income</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$7.97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$12.89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$12.26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$18.42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$23.42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$31.19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$23.54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$21.25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$18.59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1"/>
                  </a:ext>
                </a:extLst>
              </a:tr>
              <a:tr h="4803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dirty="0">
                          <a:solidFill>
                            <a:srgbClr val="000000"/>
                          </a:solidFill>
                          <a:effectLst/>
                          <a:latin typeface="+mn-lt"/>
                        </a:rPr>
                        <a:t>CapEx</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$3.19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$3.73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$4.39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$3.77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$5.96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$6.62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$4.45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$4.22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$4.22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2"/>
                  </a:ext>
                </a:extLst>
              </a:tr>
              <a:tr h="4803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1" i="0" u="none" strike="noStrike" dirty="0">
                          <a:solidFill>
                            <a:srgbClr val="000000"/>
                          </a:solidFill>
                          <a:effectLst/>
                          <a:latin typeface="+mn-lt"/>
                        </a:rPr>
                        <a:t>CapEx</a:t>
                      </a:r>
                      <a:r>
                        <a:rPr lang="en-US" sz="1600" b="1" i="0" u="none" strike="noStrike" baseline="0" dirty="0">
                          <a:solidFill>
                            <a:srgbClr val="000000"/>
                          </a:solidFill>
                          <a:effectLst/>
                          <a:latin typeface="+mn-lt"/>
                        </a:rPr>
                        <a:t> as a % of NOI</a:t>
                      </a:r>
                      <a:endParaRPr lang="en-US" sz="1600" b="1" i="0" u="none" strike="noStrike" dirty="0">
                        <a:solidFill>
                          <a:srgbClr val="000000"/>
                        </a:solidFill>
                        <a:effectLst/>
                        <a:latin typeface="+mn-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40.0%</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28.9%</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35.8%</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20.5%</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25.4%</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21.2%</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18.9%</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19.9%</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22.7%</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88542250"/>
              </p:ext>
            </p:extLst>
          </p:nvPr>
        </p:nvGraphicFramePr>
        <p:xfrm>
          <a:off x="864625" y="3888375"/>
          <a:ext cx="10454163" cy="2055223"/>
        </p:xfrm>
        <a:graphic>
          <a:graphicData uri="http://schemas.openxmlformats.org/drawingml/2006/table">
            <a:tbl>
              <a:tblPr firstRow="1" bandRow="1"/>
              <a:tblGrid>
                <a:gridCol w="2611227">
                  <a:extLst>
                    <a:ext uri="{9D8B030D-6E8A-4147-A177-3AD203B41FA5}">
                      <a16:colId xmlns:a16="http://schemas.microsoft.com/office/drawing/2014/main" val="20000"/>
                    </a:ext>
                  </a:extLst>
                </a:gridCol>
                <a:gridCol w="707087">
                  <a:extLst>
                    <a:ext uri="{9D8B030D-6E8A-4147-A177-3AD203B41FA5}">
                      <a16:colId xmlns:a16="http://schemas.microsoft.com/office/drawing/2014/main" val="20005"/>
                    </a:ext>
                  </a:extLst>
                </a:gridCol>
                <a:gridCol w="814723">
                  <a:extLst>
                    <a:ext uri="{9D8B030D-6E8A-4147-A177-3AD203B41FA5}">
                      <a16:colId xmlns:a16="http://schemas.microsoft.com/office/drawing/2014/main" val="20001"/>
                    </a:ext>
                  </a:extLst>
                </a:gridCol>
                <a:gridCol w="707087">
                  <a:extLst>
                    <a:ext uri="{9D8B030D-6E8A-4147-A177-3AD203B41FA5}">
                      <a16:colId xmlns:a16="http://schemas.microsoft.com/office/drawing/2014/main" val="20002"/>
                    </a:ext>
                  </a:extLst>
                </a:gridCol>
                <a:gridCol w="707087">
                  <a:extLst>
                    <a:ext uri="{9D8B030D-6E8A-4147-A177-3AD203B41FA5}">
                      <a16:colId xmlns:a16="http://schemas.microsoft.com/office/drawing/2014/main" val="20003"/>
                    </a:ext>
                  </a:extLst>
                </a:gridCol>
                <a:gridCol w="814723">
                  <a:extLst>
                    <a:ext uri="{9D8B030D-6E8A-4147-A177-3AD203B41FA5}">
                      <a16:colId xmlns:a16="http://schemas.microsoft.com/office/drawing/2014/main" val="20004"/>
                    </a:ext>
                  </a:extLst>
                </a:gridCol>
                <a:gridCol w="1048278">
                  <a:extLst>
                    <a:ext uri="{9D8B030D-6E8A-4147-A177-3AD203B41FA5}">
                      <a16:colId xmlns:a16="http://schemas.microsoft.com/office/drawing/2014/main" val="20006"/>
                    </a:ext>
                  </a:extLst>
                </a:gridCol>
                <a:gridCol w="814723">
                  <a:extLst>
                    <a:ext uri="{9D8B030D-6E8A-4147-A177-3AD203B41FA5}">
                      <a16:colId xmlns:a16="http://schemas.microsoft.com/office/drawing/2014/main" val="20007"/>
                    </a:ext>
                  </a:extLst>
                </a:gridCol>
                <a:gridCol w="1414505">
                  <a:extLst>
                    <a:ext uri="{9D8B030D-6E8A-4147-A177-3AD203B41FA5}">
                      <a16:colId xmlns:a16="http://schemas.microsoft.com/office/drawing/2014/main" val="20010"/>
                    </a:ext>
                  </a:extLst>
                </a:gridCol>
                <a:gridCol w="814723">
                  <a:extLst>
                    <a:ext uri="{9D8B030D-6E8A-4147-A177-3AD203B41FA5}">
                      <a16:colId xmlns:a16="http://schemas.microsoft.com/office/drawing/2014/main" val="20011"/>
                    </a:ext>
                  </a:extLst>
                </a:gridCol>
              </a:tblGrid>
              <a:tr h="6142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ctr"/>
                      <a:r>
                        <a:rPr lang="en-US" sz="2400" u="none" strike="noStrike" dirty="0">
                          <a:effectLst/>
                          <a:latin typeface="+mn-lt"/>
                        </a:rPr>
                        <a:t>MULTIFAMILY</a:t>
                      </a:r>
                      <a:endParaRPr lang="en-US" sz="2400" b="1" i="0" u="none" strike="noStrike" dirty="0">
                        <a:solidFill>
                          <a:schemeClr val="bg1"/>
                        </a:solidFill>
                        <a:effectLst/>
                        <a:latin typeface="+mn-lt"/>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5496"/>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Detroit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Denver</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Atlanta</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Austin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Boston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Manhattan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Seattle</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Washington DC</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marL="0" algn="ctr" defTabSz="914400" rtl="0" eaLnBrk="1" fontAlgn="b" latinLnBrk="0" hangingPunct="1"/>
                      <a:r>
                        <a:rPr lang="en-US" sz="1600" b="1" u="none" strike="noStrike" kern="1200" dirty="0">
                          <a:solidFill>
                            <a:schemeClr val="lt1"/>
                          </a:solidFill>
                          <a:effectLst/>
                          <a:latin typeface="+mn-lt"/>
                          <a:ea typeface="+mn-ea"/>
                          <a:cs typeface="+mn-cs"/>
                        </a:rPr>
                        <a:t>Miami</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4803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dirty="0">
                          <a:solidFill>
                            <a:srgbClr val="000000"/>
                          </a:solidFill>
                          <a:effectLst/>
                          <a:latin typeface="+mn-lt"/>
                        </a:rPr>
                        <a:t>Net Operating Income</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$6,758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$11,314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$8,345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$7,128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$13,991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$19,503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$13,212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$10,947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$11,505 </a:t>
                      </a:r>
                    </a:p>
                  </a:txBody>
                  <a:tcPr marL="9525" marR="9525" marT="9525" marB="0" anchor="b">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1"/>
                  </a:ext>
                </a:extLst>
              </a:tr>
              <a:tr h="4803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0" i="0" u="none" strike="noStrike" dirty="0">
                          <a:solidFill>
                            <a:srgbClr val="000000"/>
                          </a:solidFill>
                          <a:effectLst/>
                          <a:latin typeface="+mn-lt"/>
                        </a:rPr>
                        <a:t>CapEx</a:t>
                      </a: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$1,519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$2,321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$1,946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$1,500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$1,762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$2,240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$1,395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$1,415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rgbClr val="000000"/>
                          </a:solidFill>
                          <a:effectLst/>
                          <a:latin typeface="Calibri" panose="020F0502020204030204" pitchFamily="34" charset="0"/>
                        </a:rPr>
                        <a:t>$1,230 </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2"/>
                  </a:ext>
                </a:extLst>
              </a:tr>
              <a:tr h="4803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1600" b="1" i="0" u="none" strike="noStrike" dirty="0">
                          <a:solidFill>
                            <a:srgbClr val="000000"/>
                          </a:solidFill>
                          <a:effectLst/>
                          <a:latin typeface="+mn-lt"/>
                        </a:rPr>
                        <a:t>CapEx</a:t>
                      </a:r>
                      <a:r>
                        <a:rPr lang="en-US" sz="1600" b="1" i="0" u="none" strike="noStrike" baseline="0" dirty="0">
                          <a:solidFill>
                            <a:srgbClr val="000000"/>
                          </a:solidFill>
                          <a:effectLst/>
                          <a:latin typeface="+mn-lt"/>
                        </a:rPr>
                        <a:t> as a % of NOI</a:t>
                      </a:r>
                      <a:endParaRPr lang="en-US" sz="1600" b="1" i="0" u="none" strike="noStrike" dirty="0">
                        <a:solidFill>
                          <a:srgbClr val="000000"/>
                        </a:solidFill>
                        <a:effectLst/>
                        <a:latin typeface="+mn-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22.5%</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20.5%</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23.3%</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21.0%</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12.6%</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11.5%</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10.6%</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12.9%</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p>
                      <a:pPr algn="ctr" fontAlgn="b"/>
                      <a:r>
                        <a:rPr lang="en-US" sz="1600" b="1" i="0" u="none" strike="noStrike" dirty="0">
                          <a:solidFill>
                            <a:srgbClr val="000000"/>
                          </a:solidFill>
                          <a:effectLst/>
                          <a:latin typeface="Calibri" panose="020F0502020204030204" pitchFamily="34" charset="0"/>
                        </a:rPr>
                        <a:t>10.7%</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906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97F85D-803C-5542-820D-BBDB6289006E}"/>
              </a:ext>
            </a:extLst>
          </p:cNvPr>
          <p:cNvSpPr txBox="1"/>
          <p:nvPr/>
        </p:nvSpPr>
        <p:spPr>
          <a:xfrm>
            <a:off x="939113" y="1027814"/>
            <a:ext cx="10906897" cy="1015663"/>
          </a:xfrm>
          <a:prstGeom prst="rect">
            <a:avLst/>
          </a:prstGeom>
          <a:noFill/>
          <a:ln>
            <a:noFill/>
          </a:ln>
        </p:spPr>
        <p:txBody>
          <a:bodyPr wrap="square" lIns="0" rIns="0" rtlCol="0">
            <a:spAutoFit/>
          </a:bodyPr>
          <a:lstStyle/>
          <a:p>
            <a:r>
              <a:rPr lang="en-US" b="1" dirty="0">
                <a:solidFill>
                  <a:srgbClr val="2F5496"/>
                </a:solidFill>
              </a:rPr>
              <a:t>ECONOMY</a:t>
            </a:r>
          </a:p>
          <a:p>
            <a:r>
              <a:rPr lang="en-US" sz="1400" dirty="0">
                <a:solidFill>
                  <a:srgbClr val="000000"/>
                </a:solidFill>
              </a:rPr>
              <a:t>The economy is in decent shape. GDP growth is decelerating but still north of 2%. Slow growth in China and Europe along with a drop in oil prices have brought inflation back to 2%. The yield curve almost inverted, but Fed easing has pulled us back from the brink. The labor market is extremely tight, and wages continue to rise. </a:t>
            </a:r>
          </a:p>
        </p:txBody>
      </p:sp>
      <p:sp>
        <p:nvSpPr>
          <p:cNvPr id="7" name="TextBox 6">
            <a:extLst>
              <a:ext uri="{FF2B5EF4-FFF2-40B4-BE49-F238E27FC236}">
                <a16:creationId xmlns:a16="http://schemas.microsoft.com/office/drawing/2014/main" id="{5614B237-9F7F-034C-B6F9-C4CA05314040}"/>
              </a:ext>
            </a:extLst>
          </p:cNvPr>
          <p:cNvSpPr txBox="1"/>
          <p:nvPr/>
        </p:nvSpPr>
        <p:spPr>
          <a:xfrm>
            <a:off x="947351" y="2135574"/>
            <a:ext cx="10906897" cy="1015663"/>
          </a:xfrm>
          <a:prstGeom prst="rect">
            <a:avLst/>
          </a:prstGeom>
          <a:noFill/>
          <a:ln>
            <a:noFill/>
          </a:ln>
        </p:spPr>
        <p:txBody>
          <a:bodyPr wrap="square" lIns="0" rIns="0" rtlCol="0">
            <a:spAutoFit/>
          </a:bodyPr>
          <a:lstStyle/>
          <a:p>
            <a:r>
              <a:rPr lang="en-US" b="1" dirty="0">
                <a:solidFill>
                  <a:srgbClr val="2F5496"/>
                </a:solidFill>
              </a:rPr>
              <a:t>COMMERCIAL MARKET</a:t>
            </a:r>
          </a:p>
          <a:p>
            <a:r>
              <a:rPr lang="en-US" sz="1400" dirty="0">
                <a:solidFill>
                  <a:srgbClr val="000000"/>
                </a:solidFill>
              </a:rPr>
              <a:t>Demand is steady with job growth in office-using industries outpacing other industries. Completions peaked in 2018, but a lot of markets still have room for absorption. </a:t>
            </a:r>
            <a:r>
              <a:rPr lang="en-US" sz="1400" kern="0" dirty="0">
                <a:solidFill>
                  <a:prstClr val="black"/>
                </a:solidFill>
              </a:rPr>
              <a:t>There are secular pressures that continue to alter the office market, such as decreasing square footage per employee, coworking, and a changing talent pool for office-using employment.</a:t>
            </a:r>
            <a:endParaRPr lang="en-US" sz="1400" dirty="0">
              <a:solidFill>
                <a:srgbClr val="000000"/>
              </a:solidFill>
            </a:endParaRPr>
          </a:p>
        </p:txBody>
      </p:sp>
      <p:sp>
        <p:nvSpPr>
          <p:cNvPr id="8" name="Shape 3637">
            <a:extLst>
              <a:ext uri="{FF2B5EF4-FFF2-40B4-BE49-F238E27FC236}">
                <a16:creationId xmlns:a16="http://schemas.microsoft.com/office/drawing/2014/main" id="{4FE35E23-F71F-6345-A69F-5A3BAD7F78CB}"/>
              </a:ext>
            </a:extLst>
          </p:cNvPr>
          <p:cNvSpPr/>
          <p:nvPr/>
        </p:nvSpPr>
        <p:spPr>
          <a:xfrm>
            <a:off x="392868" y="2192396"/>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11" name="TextBox 10">
            <a:extLst>
              <a:ext uri="{FF2B5EF4-FFF2-40B4-BE49-F238E27FC236}">
                <a16:creationId xmlns:a16="http://schemas.microsoft.com/office/drawing/2014/main" id="{46912D3F-C09C-6145-AC4B-983E9FD79289}"/>
              </a:ext>
            </a:extLst>
          </p:cNvPr>
          <p:cNvSpPr txBox="1"/>
          <p:nvPr/>
        </p:nvSpPr>
        <p:spPr>
          <a:xfrm>
            <a:off x="956531" y="3270945"/>
            <a:ext cx="10923373" cy="800219"/>
          </a:xfrm>
          <a:prstGeom prst="rect">
            <a:avLst/>
          </a:prstGeom>
          <a:noFill/>
          <a:ln>
            <a:noFill/>
          </a:ln>
        </p:spPr>
        <p:txBody>
          <a:bodyPr wrap="square" lIns="0" rIns="0" rtlCol="0">
            <a:spAutoFit/>
          </a:bodyPr>
          <a:lstStyle/>
          <a:p>
            <a:r>
              <a:rPr lang="en-US" b="1" dirty="0">
                <a:solidFill>
                  <a:srgbClr val="2F5496"/>
                </a:solidFill>
              </a:rPr>
              <a:t>LISTING RATE GROWTH</a:t>
            </a:r>
          </a:p>
          <a:p>
            <a:r>
              <a:rPr lang="en-US" sz="1400" dirty="0">
                <a:solidFill>
                  <a:srgbClr val="000000"/>
                </a:solidFill>
              </a:rPr>
              <a:t>Most Matrix markets showed moderate rate growth over the past six months, but some have seen lease rates fall – Brooklyn, Denver, Atlanta, Boston. Conditions are sufficient to maintain this pace of slow occupancy and lease rate growth in most markets. </a:t>
            </a:r>
          </a:p>
        </p:txBody>
      </p:sp>
      <p:sp>
        <p:nvSpPr>
          <p:cNvPr id="12" name="Shape 3619">
            <a:extLst>
              <a:ext uri="{FF2B5EF4-FFF2-40B4-BE49-F238E27FC236}">
                <a16:creationId xmlns:a16="http://schemas.microsoft.com/office/drawing/2014/main" id="{1F72AEE0-4959-8448-8815-30AB89806846}"/>
              </a:ext>
            </a:extLst>
          </p:cNvPr>
          <p:cNvSpPr/>
          <p:nvPr/>
        </p:nvSpPr>
        <p:spPr>
          <a:xfrm>
            <a:off x="375830" y="3289863"/>
            <a:ext cx="483866" cy="39589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14" name="TextBox 13">
            <a:extLst>
              <a:ext uri="{FF2B5EF4-FFF2-40B4-BE49-F238E27FC236}">
                <a16:creationId xmlns:a16="http://schemas.microsoft.com/office/drawing/2014/main" id="{93E17085-C15D-B441-BF47-780B40D84DAD}"/>
              </a:ext>
            </a:extLst>
          </p:cNvPr>
          <p:cNvSpPr txBox="1"/>
          <p:nvPr/>
        </p:nvSpPr>
        <p:spPr>
          <a:xfrm>
            <a:off x="939114" y="4197751"/>
            <a:ext cx="10906896" cy="800219"/>
          </a:xfrm>
          <a:prstGeom prst="rect">
            <a:avLst/>
          </a:prstGeom>
          <a:noFill/>
          <a:ln>
            <a:noFill/>
          </a:ln>
        </p:spPr>
        <p:txBody>
          <a:bodyPr wrap="square" lIns="0" rIns="0" rtlCol="0">
            <a:spAutoFit/>
          </a:bodyPr>
          <a:lstStyle/>
          <a:p>
            <a:r>
              <a:rPr lang="en-US" b="1" dirty="0">
                <a:solidFill>
                  <a:srgbClr val="2F5496"/>
                </a:solidFill>
              </a:rPr>
              <a:t>TRANSACTIONS</a:t>
            </a:r>
          </a:p>
          <a:p>
            <a:r>
              <a:rPr lang="en-US" sz="1400" dirty="0">
                <a:solidFill>
                  <a:srgbClr val="000000"/>
                </a:solidFill>
              </a:rPr>
              <a:t>Sales volume peaked in 2015 and has been dropping ever since. This is across all markets categories. However, sales prices per sq. ft. have increased nationally since 2000, with tech hub markets having the most growth over the past ten years.</a:t>
            </a:r>
          </a:p>
        </p:txBody>
      </p:sp>
      <p:sp>
        <p:nvSpPr>
          <p:cNvPr id="15" name="Shape 3827">
            <a:extLst>
              <a:ext uri="{FF2B5EF4-FFF2-40B4-BE49-F238E27FC236}">
                <a16:creationId xmlns:a16="http://schemas.microsoft.com/office/drawing/2014/main" id="{65D89809-E757-8E40-B27B-72450F26EFFE}"/>
              </a:ext>
            </a:extLst>
          </p:cNvPr>
          <p:cNvSpPr/>
          <p:nvPr/>
        </p:nvSpPr>
        <p:spPr>
          <a:xfrm>
            <a:off x="358412" y="4164594"/>
            <a:ext cx="480932" cy="48093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1949" y="13581"/>
                </a:moveTo>
                <a:cubicBezTo>
                  <a:pt x="11701" y="13785"/>
                  <a:pt x="11474" y="13902"/>
                  <a:pt x="11085" y="13931"/>
                </a:cubicBezTo>
                <a:lnTo>
                  <a:pt x="11085" y="11339"/>
                </a:lnTo>
                <a:cubicBezTo>
                  <a:pt x="11251" y="11384"/>
                  <a:pt x="11321" y="11436"/>
                  <a:pt x="11479" y="11494"/>
                </a:cubicBezTo>
                <a:cubicBezTo>
                  <a:pt x="11638" y="11555"/>
                  <a:pt x="11780" y="11632"/>
                  <a:pt x="11906" y="11728"/>
                </a:cubicBezTo>
                <a:cubicBezTo>
                  <a:pt x="12032" y="11825"/>
                  <a:pt x="12133" y="11944"/>
                  <a:pt x="12208" y="12085"/>
                </a:cubicBezTo>
                <a:cubicBezTo>
                  <a:pt x="12284" y="12225"/>
                  <a:pt x="12322" y="12399"/>
                  <a:pt x="12322" y="12607"/>
                </a:cubicBezTo>
                <a:cubicBezTo>
                  <a:pt x="12322" y="13052"/>
                  <a:pt x="12198" y="13376"/>
                  <a:pt x="11949" y="13581"/>
                </a:cubicBezTo>
                <a:moveTo>
                  <a:pt x="10437" y="9837"/>
                </a:moveTo>
                <a:cubicBezTo>
                  <a:pt x="10286" y="9800"/>
                  <a:pt x="10228" y="9754"/>
                  <a:pt x="10081" y="9698"/>
                </a:cubicBezTo>
                <a:cubicBezTo>
                  <a:pt x="9933" y="9643"/>
                  <a:pt x="9803" y="9570"/>
                  <a:pt x="9692" y="9482"/>
                </a:cubicBezTo>
                <a:cubicBezTo>
                  <a:pt x="9581" y="9392"/>
                  <a:pt x="9489" y="9285"/>
                  <a:pt x="9417" y="9159"/>
                </a:cubicBezTo>
                <a:cubicBezTo>
                  <a:pt x="9345" y="9033"/>
                  <a:pt x="9309" y="8880"/>
                  <a:pt x="9309" y="8702"/>
                </a:cubicBezTo>
                <a:cubicBezTo>
                  <a:pt x="9309" y="8310"/>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8"/>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8"/>
                  <a:pt x="12200" y="6833"/>
                  <a:pt x="11911" y="6744"/>
                </a:cubicBezTo>
                <a:cubicBezTo>
                  <a:pt x="11623" y="6656"/>
                  <a:pt x="11410" y="6611"/>
                  <a:pt x="11085" y="6611"/>
                </a:cubicBezTo>
                <a:lnTo>
                  <a:pt x="11085" y="5881"/>
                </a:lnTo>
                <a:lnTo>
                  <a:pt x="10437" y="5881"/>
                </a:lnTo>
                <a:lnTo>
                  <a:pt x="10437" y="6611"/>
                </a:lnTo>
                <a:cubicBezTo>
                  <a:pt x="10113" y="6611"/>
                  <a:pt x="9895" y="6660"/>
                  <a:pt x="9600" y="6756"/>
                </a:cubicBezTo>
                <a:cubicBezTo>
                  <a:pt x="9305" y="6853"/>
                  <a:pt x="9044" y="6992"/>
                  <a:pt x="8817" y="7173"/>
                </a:cubicBezTo>
                <a:cubicBezTo>
                  <a:pt x="8590" y="7355"/>
                  <a:pt x="8410" y="7581"/>
                  <a:pt x="8277" y="7852"/>
                </a:cubicBezTo>
                <a:cubicBezTo>
                  <a:pt x="8144" y="8122"/>
                  <a:pt x="8077" y="8436"/>
                  <a:pt x="8077" y="8791"/>
                </a:cubicBezTo>
                <a:cubicBezTo>
                  <a:pt x="8077" y="9200"/>
                  <a:pt x="8150" y="9541"/>
                  <a:pt x="8293" y="9815"/>
                </a:cubicBezTo>
                <a:cubicBezTo>
                  <a:pt x="8438" y="10090"/>
                  <a:pt x="8626" y="10318"/>
                  <a:pt x="8860" y="10499"/>
                </a:cubicBezTo>
                <a:cubicBezTo>
                  <a:pt x="9094" y="10681"/>
                  <a:pt x="9357" y="10829"/>
                  <a:pt x="9649" y="10944"/>
                </a:cubicBezTo>
                <a:cubicBezTo>
                  <a:pt x="9940" y="11059"/>
                  <a:pt x="10142" y="11158"/>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2"/>
                  <a:pt x="8094" y="13430"/>
                </a:cubicBezTo>
                <a:cubicBezTo>
                  <a:pt x="8220" y="13749"/>
                  <a:pt x="8397" y="14018"/>
                  <a:pt x="8628" y="14236"/>
                </a:cubicBezTo>
                <a:cubicBezTo>
                  <a:pt x="8858" y="14456"/>
                  <a:pt x="9136" y="14625"/>
                  <a:pt x="9460" y="14743"/>
                </a:cubicBezTo>
                <a:cubicBezTo>
                  <a:pt x="9784" y="14862"/>
                  <a:pt x="10048" y="14925"/>
                  <a:pt x="10437" y="14932"/>
                </a:cubicBezTo>
                <a:lnTo>
                  <a:pt x="10437" y="15693"/>
                </a:lnTo>
                <a:lnTo>
                  <a:pt x="11085" y="15693"/>
                </a:lnTo>
                <a:lnTo>
                  <a:pt x="11085" y="14932"/>
                </a:lnTo>
                <a:cubicBezTo>
                  <a:pt x="11446" y="14917"/>
                  <a:pt x="11688" y="14856"/>
                  <a:pt x="11998" y="14748"/>
                </a:cubicBezTo>
                <a:cubicBezTo>
                  <a:pt x="12307" y="14641"/>
                  <a:pt x="12578" y="14486"/>
                  <a:pt x="12808" y="14281"/>
                </a:cubicBezTo>
                <a:cubicBezTo>
                  <a:pt x="13038" y="14077"/>
                  <a:pt x="13220" y="13821"/>
                  <a:pt x="13353" y="13513"/>
                </a:cubicBezTo>
                <a:cubicBezTo>
                  <a:pt x="13486" y="13206"/>
                  <a:pt x="13553" y="12844"/>
                  <a:pt x="13553" y="12429"/>
                </a:cubicBezTo>
                <a:cubicBezTo>
                  <a:pt x="13553" y="12028"/>
                  <a:pt x="13481" y="11692"/>
                  <a:pt x="13337" y="11417"/>
                </a:cubicBezTo>
                <a:cubicBezTo>
                  <a:pt x="13193" y="11142"/>
                  <a:pt x="13002" y="10912"/>
                  <a:pt x="12765" y="10727"/>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16" name="Shape 3834">
            <a:extLst>
              <a:ext uri="{FF2B5EF4-FFF2-40B4-BE49-F238E27FC236}">
                <a16:creationId xmlns:a16="http://schemas.microsoft.com/office/drawing/2014/main" id="{DEF30CFA-E14D-EA49-AEEB-469273146E0B}"/>
              </a:ext>
            </a:extLst>
          </p:cNvPr>
          <p:cNvSpPr/>
          <p:nvPr/>
        </p:nvSpPr>
        <p:spPr>
          <a:xfrm>
            <a:off x="394101" y="1089294"/>
            <a:ext cx="449410" cy="387797"/>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30"/>
                  <a:pt x="9939" y="12055"/>
                  <a:pt x="9982" y="12159"/>
                </a:cubicBezTo>
                <a:cubicBezTo>
                  <a:pt x="10026" y="12263"/>
                  <a:pt x="10082" y="12352"/>
                  <a:pt x="10151" y="12426"/>
                </a:cubicBezTo>
                <a:cubicBezTo>
                  <a:pt x="10219" y="12498"/>
                  <a:pt x="10298" y="12557"/>
                  <a:pt x="10388" y="12604"/>
                </a:cubicBezTo>
                <a:cubicBezTo>
                  <a:pt x="10478" y="12650"/>
                  <a:pt x="10513" y="12688"/>
                  <a:pt x="10605" y="12718"/>
                </a:cubicBezTo>
                <a:lnTo>
                  <a:pt x="10605" y="10883"/>
                </a:lnTo>
                <a:cubicBezTo>
                  <a:pt x="10368" y="10883"/>
                  <a:pt x="10241" y="10952"/>
                  <a:pt x="10111" y="11090"/>
                </a:cubicBezTo>
                <a:cubicBezTo>
                  <a:pt x="9981" y="11227"/>
                  <a:pt x="9916" y="11458"/>
                  <a:pt x="9916" y="11782"/>
                </a:cubicBezTo>
                <a:moveTo>
                  <a:pt x="11501" y="14279"/>
                </a:moveTo>
                <a:cubicBezTo>
                  <a:pt x="11425" y="14199"/>
                  <a:pt x="11338" y="14135"/>
                  <a:pt x="11242" y="14087"/>
                </a:cubicBezTo>
                <a:cubicBezTo>
                  <a:pt x="11145" y="14037"/>
                  <a:pt x="11102" y="13994"/>
                  <a:pt x="11001" y="13957"/>
                </a:cubicBezTo>
                <a:lnTo>
                  <a:pt x="11001" y="16096"/>
                </a:lnTo>
                <a:cubicBezTo>
                  <a:pt x="11238" y="16071"/>
                  <a:pt x="11377" y="15976"/>
                  <a:pt x="11528" y="15807"/>
                </a:cubicBezTo>
                <a:cubicBezTo>
                  <a:pt x="11680" y="15638"/>
                  <a:pt x="11756" y="15371"/>
                  <a:pt x="11756" y="15004"/>
                </a:cubicBezTo>
                <a:cubicBezTo>
                  <a:pt x="11756" y="14833"/>
                  <a:pt x="11733" y="14689"/>
                  <a:pt x="11686" y="14572"/>
                </a:cubicBezTo>
                <a:cubicBezTo>
                  <a:pt x="11640" y="14456"/>
                  <a:pt x="11579" y="14358"/>
                  <a:pt x="11501" y="14279"/>
                </a:cubicBezTo>
                <a:moveTo>
                  <a:pt x="12385" y="15752"/>
                </a:moveTo>
                <a:cubicBezTo>
                  <a:pt x="12304" y="16006"/>
                  <a:pt x="12193" y="16217"/>
                  <a:pt x="12052" y="16385"/>
                </a:cubicBezTo>
                <a:cubicBezTo>
                  <a:pt x="11911" y="16553"/>
                  <a:pt x="11747" y="16681"/>
                  <a:pt x="11558" y="16770"/>
                </a:cubicBezTo>
                <a:cubicBezTo>
                  <a:pt x="11369" y="16859"/>
                  <a:pt x="11221" y="16909"/>
                  <a:pt x="11001" y="16922"/>
                </a:cubicBezTo>
                <a:lnTo>
                  <a:pt x="11001" y="17549"/>
                </a:lnTo>
                <a:lnTo>
                  <a:pt x="10605" y="17549"/>
                </a:lnTo>
                <a:lnTo>
                  <a:pt x="10605" y="16922"/>
                </a:lnTo>
                <a:cubicBezTo>
                  <a:pt x="10368" y="16915"/>
                  <a:pt x="10206" y="16863"/>
                  <a:pt x="10009" y="16766"/>
                </a:cubicBezTo>
                <a:cubicBezTo>
                  <a:pt x="9811" y="16668"/>
                  <a:pt x="9642" y="16528"/>
                  <a:pt x="9501" y="16348"/>
                </a:cubicBezTo>
                <a:cubicBezTo>
                  <a:pt x="9361" y="16168"/>
                  <a:pt x="9252" y="15946"/>
                  <a:pt x="9175" y="15683"/>
                </a:cubicBezTo>
                <a:cubicBezTo>
                  <a:pt x="9098" y="15420"/>
                  <a:pt x="9062" y="15118"/>
                  <a:pt x="9066" y="14775"/>
                </a:cubicBezTo>
                <a:lnTo>
                  <a:pt x="9818" y="14775"/>
                </a:lnTo>
                <a:cubicBezTo>
                  <a:pt x="9813" y="15178"/>
                  <a:pt x="9877" y="15496"/>
                  <a:pt x="10009" y="15729"/>
                </a:cubicBezTo>
                <a:cubicBezTo>
                  <a:pt x="10140" y="15961"/>
                  <a:pt x="10302" y="16084"/>
                  <a:pt x="10605" y="16096"/>
                </a:cubicBezTo>
                <a:lnTo>
                  <a:pt x="10605" y="13874"/>
                </a:lnTo>
                <a:cubicBezTo>
                  <a:pt x="10425" y="13807"/>
                  <a:pt x="10302" y="13727"/>
                  <a:pt x="10124" y="13632"/>
                </a:cubicBezTo>
                <a:cubicBezTo>
                  <a:pt x="9946" y="13537"/>
                  <a:pt x="9786" y="13414"/>
                  <a:pt x="9643" y="13264"/>
                </a:cubicBezTo>
                <a:cubicBezTo>
                  <a:pt x="9500" y="13115"/>
                  <a:pt x="9385" y="12927"/>
                  <a:pt x="9297" y="12700"/>
                </a:cubicBezTo>
                <a:cubicBezTo>
                  <a:pt x="9209" y="12474"/>
                  <a:pt x="9165" y="12192"/>
                  <a:pt x="9165" y="11856"/>
                </a:cubicBezTo>
                <a:cubicBezTo>
                  <a:pt x="9165" y="11562"/>
                  <a:pt x="9206" y="11304"/>
                  <a:pt x="9287" y="11081"/>
                </a:cubicBezTo>
                <a:cubicBezTo>
                  <a:pt x="9369" y="10857"/>
                  <a:pt x="9478" y="10671"/>
                  <a:pt x="9617" y="10521"/>
                </a:cubicBezTo>
                <a:cubicBezTo>
                  <a:pt x="9755" y="10370"/>
                  <a:pt x="9914" y="10256"/>
                  <a:pt x="10094" y="10176"/>
                </a:cubicBezTo>
                <a:cubicBezTo>
                  <a:pt x="10274" y="10097"/>
                  <a:pt x="10407" y="10058"/>
                  <a:pt x="10605" y="10058"/>
                </a:cubicBezTo>
                <a:lnTo>
                  <a:pt x="10605" y="9455"/>
                </a:lnTo>
                <a:lnTo>
                  <a:pt x="11001" y="9455"/>
                </a:lnTo>
                <a:lnTo>
                  <a:pt x="11001" y="10058"/>
                </a:lnTo>
                <a:cubicBezTo>
                  <a:pt x="11199" y="10058"/>
                  <a:pt x="11329" y="10093"/>
                  <a:pt x="11505" y="10167"/>
                </a:cubicBezTo>
                <a:cubicBezTo>
                  <a:pt x="11681" y="10241"/>
                  <a:pt x="11834" y="10350"/>
                  <a:pt x="11963" y="10498"/>
                </a:cubicBezTo>
                <a:cubicBezTo>
                  <a:pt x="12093" y="10644"/>
                  <a:pt x="12196" y="10832"/>
                  <a:pt x="12273" y="11057"/>
                </a:cubicBezTo>
                <a:cubicBezTo>
                  <a:pt x="12350" y="11284"/>
                  <a:pt x="12388" y="11548"/>
                  <a:pt x="12388" y="11847"/>
                </a:cubicBezTo>
                <a:lnTo>
                  <a:pt x="11637" y="11847"/>
                </a:lnTo>
                <a:cubicBezTo>
                  <a:pt x="11628" y="11534"/>
                  <a:pt x="11570" y="11296"/>
                  <a:pt x="11463" y="11131"/>
                </a:cubicBezTo>
                <a:cubicBezTo>
                  <a:pt x="11355" y="10966"/>
                  <a:pt x="11238" y="10883"/>
                  <a:pt x="11001" y="10883"/>
                </a:cubicBezTo>
                <a:lnTo>
                  <a:pt x="11001" y="12820"/>
                </a:lnTo>
                <a:cubicBezTo>
                  <a:pt x="11199" y="12894"/>
                  <a:pt x="11336" y="12978"/>
                  <a:pt x="11525" y="13077"/>
                </a:cubicBezTo>
                <a:cubicBezTo>
                  <a:pt x="11714" y="13176"/>
                  <a:pt x="11881" y="13300"/>
                  <a:pt x="12026" y="13453"/>
                </a:cubicBezTo>
                <a:cubicBezTo>
                  <a:pt x="12171" y="13605"/>
                  <a:pt x="12287" y="13795"/>
                  <a:pt x="12375" y="14022"/>
                </a:cubicBezTo>
                <a:cubicBezTo>
                  <a:pt x="12463" y="14248"/>
                  <a:pt x="12507" y="14527"/>
                  <a:pt x="12507" y="14857"/>
                </a:cubicBezTo>
                <a:cubicBezTo>
                  <a:pt x="12507" y="15199"/>
                  <a:pt x="12466" y="15497"/>
                  <a:pt x="12385" y="15752"/>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8"/>
                  <a:pt x="18745" y="20250"/>
                </a:cubicBezTo>
                <a:lnTo>
                  <a:pt x="2855" y="20250"/>
                </a:lnTo>
                <a:cubicBezTo>
                  <a:pt x="2910" y="20038"/>
                  <a:pt x="2945" y="19814"/>
                  <a:pt x="2945" y="19575"/>
                </a:cubicBezTo>
                <a:cubicBezTo>
                  <a:pt x="2945" y="18457"/>
                  <a:pt x="2286" y="17550"/>
                  <a:pt x="1473" y="17550"/>
                </a:cubicBezTo>
                <a:cubicBezTo>
                  <a:pt x="1300" y="17550"/>
                  <a:pt x="1136" y="17599"/>
                  <a:pt x="982" y="17674"/>
                </a:cubicBezTo>
                <a:lnTo>
                  <a:pt x="982" y="9326"/>
                </a:lnTo>
                <a:cubicBezTo>
                  <a:pt x="1136" y="9401"/>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1"/>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18" name="TextBox 17">
            <a:extLst>
              <a:ext uri="{FF2B5EF4-FFF2-40B4-BE49-F238E27FC236}">
                <a16:creationId xmlns:a16="http://schemas.microsoft.com/office/drawing/2014/main" id="{0FB101FA-1F2F-9C4E-A666-071D72211FEF}"/>
              </a:ext>
            </a:extLst>
          </p:cNvPr>
          <p:cNvSpPr txBox="1"/>
          <p:nvPr/>
        </p:nvSpPr>
        <p:spPr>
          <a:xfrm>
            <a:off x="939585" y="5098742"/>
            <a:ext cx="10923372" cy="800219"/>
          </a:xfrm>
          <a:prstGeom prst="rect">
            <a:avLst/>
          </a:prstGeom>
          <a:noFill/>
          <a:ln>
            <a:noFill/>
          </a:ln>
        </p:spPr>
        <p:txBody>
          <a:bodyPr wrap="square" lIns="0" rIns="0" rtlCol="0">
            <a:spAutoFit/>
          </a:bodyPr>
          <a:lstStyle/>
          <a:p>
            <a:r>
              <a:rPr lang="en-US" b="1" dirty="0">
                <a:solidFill>
                  <a:srgbClr val="2F5496"/>
                </a:solidFill>
              </a:rPr>
              <a:t>DEMOGRAPHIC SHIFTS</a:t>
            </a:r>
          </a:p>
          <a:p>
            <a:r>
              <a:rPr lang="en-US" sz="1400" dirty="0">
                <a:solidFill>
                  <a:srgbClr val="000000"/>
                </a:solidFill>
              </a:rPr>
              <a:t>As companies and people look for lower cost alternate cities, they drive a shift of both jobs and population to tech hub cities previously not considered.  When this happens, real estate will follow. We see this shift happening from urban cores to urbanized suburbs or intellectual capital nodes.  </a:t>
            </a:r>
          </a:p>
        </p:txBody>
      </p:sp>
      <p:sp>
        <p:nvSpPr>
          <p:cNvPr id="21" name="Shape 3690">
            <a:extLst>
              <a:ext uri="{FF2B5EF4-FFF2-40B4-BE49-F238E27FC236}">
                <a16:creationId xmlns:a16="http://schemas.microsoft.com/office/drawing/2014/main" id="{900B0352-2AEB-354E-B8A4-FF9AA129D3C8}"/>
              </a:ext>
            </a:extLst>
          </p:cNvPr>
          <p:cNvSpPr/>
          <p:nvPr/>
        </p:nvSpPr>
        <p:spPr>
          <a:xfrm>
            <a:off x="364187" y="5089308"/>
            <a:ext cx="483866" cy="39593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100" tIns="38100" rIns="38100" bIns="38100" anchor="ctr"/>
          <a:lstStyle/>
          <a:p>
            <a:endParaRPr dirty="0">
              <a:solidFill>
                <a:srgbClr val="000000"/>
              </a:solidFill>
            </a:endParaRPr>
          </a:p>
        </p:txBody>
      </p:sp>
      <p:sp>
        <p:nvSpPr>
          <p:cNvPr id="22" name="TextBox 21">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solidFill>
                  <a:srgbClr val="000000"/>
                </a:solidFill>
              </a:rPr>
              <a:t>KEY TAKEAWAYS</a:t>
            </a:r>
          </a:p>
        </p:txBody>
      </p:sp>
      <p:sp>
        <p:nvSpPr>
          <p:cNvPr id="13" name="Rectangle 12">
            <a:extLst>
              <a:ext uri="{FF2B5EF4-FFF2-40B4-BE49-F238E27FC236}">
                <a16:creationId xmlns:a16="http://schemas.microsoft.com/office/drawing/2014/main" id="{C59D9ABF-8FEE-F04B-80D4-A8F7EFD88B36}"/>
              </a:ext>
            </a:extLst>
          </p:cNvPr>
          <p:cNvSpPr/>
          <p:nvPr/>
        </p:nvSpPr>
        <p:spPr>
          <a:xfrm>
            <a:off x="1935892" y="6219182"/>
            <a:ext cx="8748584"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spTree>
    <p:extLst>
      <p:ext uri="{BB962C8B-B14F-4D97-AF65-F5344CB8AC3E}">
        <p14:creationId xmlns:p14="http://schemas.microsoft.com/office/powerpoint/2010/main" val="3609806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31534" y="1966870"/>
            <a:ext cx="3590988" cy="3285836"/>
          </a:xfrm>
          <a:prstGeom prst="rect">
            <a:avLst/>
          </a:prstGeom>
          <a:noFill/>
        </p:spPr>
        <p:txBody>
          <a:bodyPr wrap="square" lIns="0" tIns="0" rIns="91440" bIns="0" rtlCol="0">
            <a:spAutoFit/>
          </a:bodyPr>
          <a:lstStyle/>
          <a:p>
            <a:pPr>
              <a:lnSpc>
                <a:spcPct val="150000"/>
              </a:lnSpc>
            </a:pPr>
            <a:r>
              <a:rPr lang="en-US" sz="1600" b="1" dirty="0">
                <a:solidFill>
                  <a:srgbClr val="000000"/>
                </a:solidFill>
                <a:ea typeface="Roboto Slab Light" charset="0"/>
              </a:rPr>
              <a:t>Telecommuting</a:t>
            </a:r>
          </a:p>
          <a:p>
            <a:pPr marL="285750" indent="-285750">
              <a:lnSpc>
                <a:spcPct val="150000"/>
              </a:lnSpc>
              <a:buFont typeface="Arial" panose="020B0604020202020204" pitchFamily="34" charset="0"/>
              <a:buChar char="•"/>
            </a:pPr>
            <a:r>
              <a:rPr lang="en-US" sz="1600" dirty="0">
                <a:solidFill>
                  <a:srgbClr val="000000"/>
                </a:solidFill>
                <a:ea typeface="Roboto Slab Light" charset="0"/>
              </a:rPr>
              <a:t>Work-at-home population has grown by 115% since 2005</a:t>
            </a:r>
          </a:p>
          <a:p>
            <a:pPr marL="742950" lvl="1" indent="-285750">
              <a:lnSpc>
                <a:spcPct val="150000"/>
              </a:lnSpc>
              <a:buFont typeface="Courier New" panose="02070309020205020404" pitchFamily="49" charset="0"/>
              <a:buChar char="o"/>
            </a:pPr>
            <a:r>
              <a:rPr lang="en-US" sz="1600" dirty="0">
                <a:solidFill>
                  <a:srgbClr val="000000"/>
                </a:solidFill>
                <a:ea typeface="Roboto Slab Light" charset="0"/>
              </a:rPr>
              <a:t>Nearly 10x faster than the rest of the workforce</a:t>
            </a:r>
          </a:p>
          <a:p>
            <a:pPr marL="285750" indent="-285750">
              <a:lnSpc>
                <a:spcPct val="150000"/>
              </a:lnSpc>
              <a:buFont typeface="Arial" panose="020B0604020202020204" pitchFamily="34" charset="0"/>
              <a:buChar char="•"/>
            </a:pPr>
            <a:r>
              <a:rPr lang="en-US" sz="1600" dirty="0">
                <a:solidFill>
                  <a:srgbClr val="000000"/>
                </a:solidFill>
                <a:ea typeface="Roboto Slab Light" charset="0"/>
              </a:rPr>
              <a:t>3.7 million employees (2.8% of workforce) now work from home at least half the time</a:t>
            </a:r>
          </a:p>
          <a:p>
            <a:pPr marL="285750" indent="-285750">
              <a:lnSpc>
                <a:spcPct val="150000"/>
              </a:lnSpc>
              <a:buFont typeface="Arial" panose="020B0604020202020204" pitchFamily="34" charset="0"/>
              <a:buChar char="•"/>
            </a:pPr>
            <a:endParaRPr lang="en-US" sz="1600" dirty="0">
              <a:solidFill>
                <a:srgbClr val="000000"/>
              </a:solidFill>
              <a:ea typeface="Roboto Slab Light" charset="0"/>
            </a:endParaRPr>
          </a:p>
        </p:txBody>
      </p:sp>
      <p:sp>
        <p:nvSpPr>
          <p:cNvPr id="14" name="TextBox 13"/>
          <p:cNvSpPr txBox="1"/>
          <p:nvPr/>
        </p:nvSpPr>
        <p:spPr>
          <a:xfrm>
            <a:off x="6766560" y="1966870"/>
            <a:ext cx="3590988" cy="1808508"/>
          </a:xfrm>
          <a:prstGeom prst="rect">
            <a:avLst/>
          </a:prstGeom>
          <a:noFill/>
        </p:spPr>
        <p:txBody>
          <a:bodyPr wrap="square" lIns="0" tIns="0" rIns="91440" bIns="0" rtlCol="0">
            <a:spAutoFit/>
          </a:bodyPr>
          <a:lstStyle/>
          <a:p>
            <a:pPr>
              <a:lnSpc>
                <a:spcPct val="150000"/>
              </a:lnSpc>
            </a:pPr>
            <a:r>
              <a:rPr lang="en-US" sz="1600" b="1" dirty="0">
                <a:solidFill>
                  <a:srgbClr val="000000"/>
                </a:solidFill>
                <a:ea typeface="Roboto Slab Light" charset="0"/>
              </a:rPr>
              <a:t>Outsourcing</a:t>
            </a:r>
          </a:p>
          <a:p>
            <a:pPr marL="285750" indent="-285750">
              <a:lnSpc>
                <a:spcPct val="150000"/>
              </a:lnSpc>
              <a:buFont typeface="Arial" panose="020B0604020202020204" pitchFamily="34" charset="0"/>
              <a:buChar char="•"/>
            </a:pPr>
            <a:r>
              <a:rPr lang="en-US" sz="1600" dirty="0">
                <a:solidFill>
                  <a:srgbClr val="000000"/>
                </a:solidFill>
                <a:ea typeface="Roboto Slab Light" charset="0"/>
              </a:rPr>
              <a:t>Companies outsource to cut costs, focus on core business and solve capacity issues</a:t>
            </a:r>
          </a:p>
          <a:p>
            <a:pPr>
              <a:lnSpc>
                <a:spcPct val="150000"/>
              </a:lnSpc>
            </a:pPr>
            <a:endParaRPr lang="en-US" sz="1600" dirty="0">
              <a:solidFill>
                <a:srgbClr val="000000"/>
              </a:solidFill>
              <a:ea typeface="Roboto Slab Light" charset="0"/>
            </a:endParaRPr>
          </a:p>
        </p:txBody>
      </p:sp>
      <p:sp>
        <p:nvSpPr>
          <p:cNvPr id="3" name="Rectangle 2">
            <a:extLst>
              <a:ext uri="{FF2B5EF4-FFF2-40B4-BE49-F238E27FC236}">
                <a16:creationId xmlns:a16="http://schemas.microsoft.com/office/drawing/2014/main" id="{92EB2E95-BB2E-7C42-BD00-5D8951A231D5}"/>
              </a:ext>
            </a:extLst>
          </p:cNvPr>
          <p:cNvSpPr/>
          <p:nvPr/>
        </p:nvSpPr>
        <p:spPr>
          <a:xfrm>
            <a:off x="1318435" y="1261337"/>
            <a:ext cx="8380243" cy="461665"/>
          </a:xfrm>
          <a:prstGeom prst="rect">
            <a:avLst/>
          </a:prstGeom>
        </p:spPr>
        <p:txBody>
          <a:bodyPr wrap="none">
            <a:spAutoFit/>
          </a:bodyPr>
          <a:lstStyle/>
          <a:p>
            <a:r>
              <a:rPr lang="en-US" sz="2400" spc="300" dirty="0">
                <a:solidFill>
                  <a:srgbClr val="007FFF"/>
                </a:solidFill>
              </a:rPr>
              <a:t>COWORKING, TELECOMMUTING AND OUTSOURCING</a:t>
            </a:r>
          </a:p>
        </p:txBody>
      </p:sp>
      <p:cxnSp>
        <p:nvCxnSpPr>
          <p:cNvPr id="5" name="Straight Connector 4">
            <a:extLst>
              <a:ext uri="{FF2B5EF4-FFF2-40B4-BE49-F238E27FC236}">
                <a16:creationId xmlns:a16="http://schemas.microsoft.com/office/drawing/2014/main" id="{4B7342C0-38AD-284A-A5BA-7C42C0A1D73B}"/>
              </a:ext>
            </a:extLst>
          </p:cNvPr>
          <p:cNvCxnSpPr/>
          <p:nvPr/>
        </p:nvCxnSpPr>
        <p:spPr>
          <a:xfrm>
            <a:off x="5888736" y="2155336"/>
            <a:ext cx="0" cy="3568298"/>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596546F-9D20-4145-833D-CD39FEE9FDDC}"/>
              </a:ext>
            </a:extLst>
          </p:cNvPr>
          <p:cNvSpPr/>
          <p:nvPr/>
        </p:nvSpPr>
        <p:spPr>
          <a:xfrm>
            <a:off x="1358385" y="5138859"/>
            <a:ext cx="3055116" cy="584775"/>
          </a:xfrm>
          <a:prstGeom prst="rect">
            <a:avLst/>
          </a:prstGeom>
        </p:spPr>
        <p:txBody>
          <a:bodyPr wrap="square">
            <a:spAutoFit/>
          </a:bodyPr>
          <a:lstStyle/>
          <a:p>
            <a:pPr algn="ctr"/>
            <a:r>
              <a:rPr lang="en-US" sz="1600" dirty="0">
                <a:solidFill>
                  <a:prstClr val="black"/>
                </a:solidFill>
                <a:ea typeface="Calibri Light" charset="0"/>
                <a:cs typeface="Calibri Light" charset="0"/>
              </a:rPr>
              <a:t>Small but growing</a:t>
            </a:r>
          </a:p>
          <a:p>
            <a:pPr algn="ctr"/>
            <a:r>
              <a:rPr lang="en-US" sz="1600" dirty="0">
                <a:solidFill>
                  <a:prstClr val="black"/>
                </a:solidFill>
                <a:ea typeface="Calibri Light" charset="0"/>
                <a:cs typeface="Calibri Light" charset="0"/>
              </a:rPr>
              <a:t>Impacts demand at the margins</a:t>
            </a:r>
          </a:p>
        </p:txBody>
      </p:sp>
      <p:sp>
        <p:nvSpPr>
          <p:cNvPr id="7" name="Rectangle 6">
            <a:extLst>
              <a:ext uri="{FF2B5EF4-FFF2-40B4-BE49-F238E27FC236}">
                <a16:creationId xmlns:a16="http://schemas.microsoft.com/office/drawing/2014/main" id="{5CABDA48-36A2-C345-BBBD-2C9A6F99B890}"/>
              </a:ext>
            </a:extLst>
          </p:cNvPr>
          <p:cNvSpPr/>
          <p:nvPr/>
        </p:nvSpPr>
        <p:spPr>
          <a:xfrm>
            <a:off x="1431534" y="5102283"/>
            <a:ext cx="2933202" cy="702471"/>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12" name="Picture 11" descr="Screen Clipping">
            <a:extLst>
              <a:ext uri="{FF2B5EF4-FFF2-40B4-BE49-F238E27FC236}">
                <a16:creationId xmlns:a16="http://schemas.microsoft.com/office/drawing/2014/main" id="{66256DB9-F381-C044-B14C-7A7046575E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5647" y="3637432"/>
            <a:ext cx="2495026" cy="2167322"/>
          </a:xfrm>
          <a:prstGeom prst="rect">
            <a:avLst/>
          </a:prstGeom>
        </p:spPr>
      </p:pic>
      <p:sp>
        <p:nvSpPr>
          <p:cNvPr id="8" name="Rectangle 7">
            <a:extLst>
              <a:ext uri="{FF2B5EF4-FFF2-40B4-BE49-F238E27FC236}">
                <a16:creationId xmlns:a16="http://schemas.microsoft.com/office/drawing/2014/main" id="{28DCF120-E4ED-3945-8B7A-2CAA181FFBD1}"/>
              </a:ext>
            </a:extLst>
          </p:cNvPr>
          <p:cNvSpPr/>
          <p:nvPr/>
        </p:nvSpPr>
        <p:spPr>
          <a:xfrm>
            <a:off x="9231954" y="4182484"/>
            <a:ext cx="2622598" cy="1077218"/>
          </a:xfrm>
          <a:prstGeom prst="rect">
            <a:avLst/>
          </a:prstGeom>
        </p:spPr>
        <p:txBody>
          <a:bodyPr wrap="square">
            <a:spAutoFit/>
          </a:bodyPr>
          <a:lstStyle/>
          <a:p>
            <a:r>
              <a:rPr lang="en-US" sz="1600" dirty="0">
                <a:solidFill>
                  <a:prstClr val="black"/>
                </a:solidFill>
                <a:ea typeface="Calibri Light" charset="0"/>
                <a:cs typeface="Calibri Light" charset="0"/>
              </a:rPr>
              <a:t>What are your current and future outsourcing strategies for the various business functions?</a:t>
            </a:r>
          </a:p>
        </p:txBody>
      </p:sp>
      <p:sp>
        <p:nvSpPr>
          <p:cNvPr id="9" name="Rectangle 8">
            <a:extLst>
              <a:ext uri="{FF2B5EF4-FFF2-40B4-BE49-F238E27FC236}">
                <a16:creationId xmlns:a16="http://schemas.microsoft.com/office/drawing/2014/main" id="{8B6EBD8A-52FE-9E41-BF55-6AE7AF4CE89E}"/>
              </a:ext>
            </a:extLst>
          </p:cNvPr>
          <p:cNvSpPr/>
          <p:nvPr/>
        </p:nvSpPr>
        <p:spPr>
          <a:xfrm>
            <a:off x="1894703" y="6187154"/>
            <a:ext cx="8806248" cy="415498"/>
          </a:xfrm>
          <a:prstGeom prst="rect">
            <a:avLst/>
          </a:prstGeom>
        </p:spPr>
        <p:txBody>
          <a:bodyPr wrap="square">
            <a:spAutoFit/>
          </a:bodyPr>
          <a:lstStyle/>
          <a:p>
            <a:pPr algn="ctr"/>
            <a:r>
              <a:rPr lang="en-US" sz="1200" b="1" dirty="0">
                <a:solidFill>
                  <a:prstClr val="black"/>
                </a:solidFill>
                <a:ea typeface="Calibri Light" charset="0"/>
                <a:cs typeface="Calibri Light" charset="0"/>
              </a:rPr>
              <a:t>*Telecommuting data as of June 2017 *Outsourcing data as of Jan. 2016</a:t>
            </a:r>
          </a:p>
          <a:p>
            <a:pPr algn="ctr"/>
            <a:r>
              <a:rPr lang="en-US" sz="900" dirty="0">
                <a:solidFill>
                  <a:srgbClr val="000000"/>
                </a:solidFill>
                <a:latin typeface="Calibri Light" charset="0"/>
                <a:ea typeface="Calibri Light" charset="0"/>
                <a:cs typeface="Calibri Light" charset="0"/>
              </a:rPr>
              <a:t>Source: Yardi® Matrix; GlobalWorkplaceAnalytics.com; 2016 Global Outsourcing Survey by Deloitte</a:t>
            </a:r>
          </a:p>
        </p:txBody>
      </p:sp>
      <p:sp>
        <p:nvSpPr>
          <p:cNvPr id="15" name="TextBox 1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Coworking Trend Reducing Demand for Office Space</a:t>
            </a:r>
          </a:p>
        </p:txBody>
      </p:sp>
    </p:spTree>
    <p:extLst>
      <p:ext uri="{BB962C8B-B14F-4D97-AF65-F5344CB8AC3E}">
        <p14:creationId xmlns:p14="http://schemas.microsoft.com/office/powerpoint/2010/main" val="3099276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8A6D1EB-14ED-314F-8E28-FF6904DE29D4}"/>
              </a:ext>
            </a:extLst>
          </p:cNvPr>
          <p:cNvGraphicFramePr>
            <a:graphicFrameLocks/>
          </p:cNvGraphicFramePr>
          <p:nvPr>
            <p:extLst>
              <p:ext uri="{D42A27DB-BD31-4B8C-83A1-F6EECF244321}">
                <p14:modId xmlns:p14="http://schemas.microsoft.com/office/powerpoint/2010/main" val="2735430953"/>
              </p:ext>
            </p:extLst>
          </p:nvPr>
        </p:nvGraphicFramePr>
        <p:xfrm>
          <a:off x="675503" y="1499285"/>
          <a:ext cx="10832756" cy="45802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E55C061E-8B51-304B-BE93-F7675A2A16F3}"/>
              </a:ext>
            </a:extLst>
          </p:cNvPr>
          <p:cNvSpPr txBox="1"/>
          <p:nvPr/>
        </p:nvSpPr>
        <p:spPr>
          <a:xfrm>
            <a:off x="1865114" y="2441228"/>
            <a:ext cx="1662657" cy="523220"/>
          </a:xfrm>
          <a:prstGeom prst="rect">
            <a:avLst/>
          </a:prstGeom>
          <a:solidFill>
            <a:schemeClr val="bg1">
              <a:lumMod val="85000"/>
            </a:schemeClr>
          </a:solidFill>
          <a:ln>
            <a:solidFill>
              <a:sysClr val="windowText" lastClr="00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ysClr val="windowText" lastClr="000000"/>
                </a:solidFill>
              </a:rPr>
              <a:t>Higher Vacancy, Lower % Coworking</a:t>
            </a:r>
          </a:p>
        </p:txBody>
      </p:sp>
      <p:sp>
        <p:nvSpPr>
          <p:cNvPr id="6" name="TextBox 1">
            <a:extLst>
              <a:ext uri="{FF2B5EF4-FFF2-40B4-BE49-F238E27FC236}">
                <a16:creationId xmlns:a16="http://schemas.microsoft.com/office/drawing/2014/main" id="{D687BA62-598F-8F46-83BE-C625FD9B7934}"/>
              </a:ext>
            </a:extLst>
          </p:cNvPr>
          <p:cNvSpPr txBox="1"/>
          <p:nvPr/>
        </p:nvSpPr>
        <p:spPr>
          <a:xfrm>
            <a:off x="7879607" y="4759939"/>
            <a:ext cx="1712201" cy="523220"/>
          </a:xfrm>
          <a:prstGeom prst="rect">
            <a:avLst/>
          </a:prstGeom>
          <a:solidFill>
            <a:schemeClr val="bg1">
              <a:lumMod val="85000"/>
            </a:schemeClr>
          </a:solidFill>
          <a:ln>
            <a:solidFill>
              <a:sysClr val="windowText" lastClr="00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ysClr val="windowText" lastClr="000000"/>
                </a:solidFill>
              </a:rPr>
              <a:t>Lower Vacancy, Higher % Coworking</a:t>
            </a:r>
          </a:p>
        </p:txBody>
      </p:sp>
      <p:sp>
        <p:nvSpPr>
          <p:cNvPr id="7" name="Rectangle 6">
            <a:extLst>
              <a:ext uri="{FF2B5EF4-FFF2-40B4-BE49-F238E27FC236}">
                <a16:creationId xmlns:a16="http://schemas.microsoft.com/office/drawing/2014/main" id="{F3F8F14A-24FC-7A4B-8B6F-70ECBB6F2DC2}"/>
              </a:ext>
            </a:extLst>
          </p:cNvPr>
          <p:cNvSpPr/>
          <p:nvPr/>
        </p:nvSpPr>
        <p:spPr>
          <a:xfrm>
            <a:off x="1902940" y="6328910"/>
            <a:ext cx="8773297"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*As of December 2018</a:t>
            </a:r>
          </a:p>
          <a:p>
            <a:pPr algn="ctr"/>
            <a:r>
              <a:rPr lang="en-US" sz="900" dirty="0">
                <a:solidFill>
                  <a:srgbClr val="000000"/>
                </a:solidFill>
                <a:latin typeface="Calibri Light" charset="0"/>
                <a:ea typeface="Calibri Light" charset="0"/>
                <a:cs typeface="Calibri Light" charset="0"/>
              </a:rPr>
              <a:t>Source: Yardi® Matrix</a:t>
            </a:r>
          </a:p>
        </p:txBody>
      </p:sp>
      <p:sp>
        <p:nvSpPr>
          <p:cNvPr id="8" name="TextBox 7">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t>Markets With Lower Vacancy Rates Have </a:t>
            </a:r>
          </a:p>
          <a:p>
            <a:pPr algn="ctr"/>
            <a:r>
              <a:rPr lang="en-US" sz="3200" dirty="0"/>
              <a:t>Higher Proportion of Coworking Space</a:t>
            </a:r>
          </a:p>
        </p:txBody>
      </p:sp>
    </p:spTree>
    <p:extLst>
      <p:ext uri="{BB962C8B-B14F-4D97-AF65-F5344CB8AC3E}">
        <p14:creationId xmlns:p14="http://schemas.microsoft.com/office/powerpoint/2010/main" val="3897741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A84F838-C78C-D344-8D45-69660F036C59}"/>
              </a:ext>
            </a:extLst>
          </p:cNvPr>
          <p:cNvGraphicFramePr>
            <a:graphicFrameLocks/>
          </p:cNvGraphicFramePr>
          <p:nvPr>
            <p:extLst>
              <p:ext uri="{D42A27DB-BD31-4B8C-83A1-F6EECF244321}">
                <p14:modId xmlns:p14="http://schemas.microsoft.com/office/powerpoint/2010/main" val="690460211"/>
              </p:ext>
            </p:extLst>
          </p:nvPr>
        </p:nvGraphicFramePr>
        <p:xfrm>
          <a:off x="687730" y="1629863"/>
          <a:ext cx="5292940" cy="4177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C9CECAE4-A90D-E34E-8012-7631B30093FE}"/>
              </a:ext>
            </a:extLst>
          </p:cNvPr>
          <p:cNvGraphicFramePr>
            <a:graphicFrameLocks/>
          </p:cNvGraphicFramePr>
          <p:nvPr>
            <p:extLst>
              <p:ext uri="{D42A27DB-BD31-4B8C-83A1-F6EECF244321}">
                <p14:modId xmlns:p14="http://schemas.microsoft.com/office/powerpoint/2010/main" val="2179922568"/>
              </p:ext>
            </p:extLst>
          </p:nvPr>
        </p:nvGraphicFramePr>
        <p:xfrm>
          <a:off x="6211330" y="1631092"/>
          <a:ext cx="5362832" cy="4168346"/>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276B3C68-313A-264C-B53D-ACDBB21127F2}"/>
              </a:ext>
            </a:extLst>
          </p:cNvPr>
          <p:cNvCxnSpPr/>
          <p:nvPr/>
        </p:nvCxnSpPr>
        <p:spPr>
          <a:xfrm>
            <a:off x="6090398" y="1753431"/>
            <a:ext cx="0" cy="3671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59D9ABF-8FEE-F04B-80D4-A8F7EFD88B36}"/>
              </a:ext>
            </a:extLst>
          </p:cNvPr>
          <p:cNvSpPr/>
          <p:nvPr/>
        </p:nvSpPr>
        <p:spPr>
          <a:xfrm>
            <a:off x="1927654" y="6219182"/>
            <a:ext cx="8765060"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*As of January 2018</a:t>
            </a:r>
          </a:p>
          <a:p>
            <a:pPr algn="ctr"/>
            <a:r>
              <a:rPr lang="en-US" sz="900" dirty="0">
                <a:solidFill>
                  <a:srgbClr val="000000"/>
                </a:solidFill>
                <a:latin typeface="Calibri Light" charset="0"/>
                <a:ea typeface="Calibri Light" charset="0"/>
                <a:cs typeface="Calibri Light" charset="0"/>
              </a:rPr>
              <a:t>Source: Yardi® Matrix</a:t>
            </a:r>
          </a:p>
        </p:txBody>
      </p:sp>
      <p:sp>
        <p:nvSpPr>
          <p:cNvPr id="8" name="TextBox 7">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t>Two Industry Giants Dominate Coworking, </a:t>
            </a:r>
          </a:p>
          <a:p>
            <a:pPr algn="ctr"/>
            <a:r>
              <a:rPr lang="en-US" sz="3200" dirty="0"/>
              <a:t>but CBRE Just Entered with Hana</a:t>
            </a:r>
          </a:p>
        </p:txBody>
      </p:sp>
    </p:spTree>
    <p:extLst>
      <p:ext uri="{BB962C8B-B14F-4D97-AF65-F5344CB8AC3E}">
        <p14:creationId xmlns:p14="http://schemas.microsoft.com/office/powerpoint/2010/main" val="3365540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8530" y="1943499"/>
            <a:ext cx="2850755" cy="3389662"/>
            <a:chOff x="1790700" y="2104244"/>
            <a:chExt cx="2480753" cy="3389662"/>
          </a:xfrm>
        </p:grpSpPr>
        <p:sp>
          <p:nvSpPr>
            <p:cNvPr id="6" name="TextBox 5"/>
            <p:cNvSpPr txBox="1"/>
            <p:nvPr/>
          </p:nvSpPr>
          <p:spPr>
            <a:xfrm>
              <a:off x="2389159" y="2416140"/>
              <a:ext cx="1882294" cy="3077766"/>
            </a:xfrm>
            <a:prstGeom prst="rect">
              <a:avLst/>
            </a:prstGeom>
            <a:noFill/>
          </p:spPr>
          <p:txBody>
            <a:bodyPr wrap="square" lIns="0" tIns="0" rIns="91440" bIns="0" rtlCol="0">
              <a:spAutoFit/>
            </a:bodyPr>
            <a:lstStyle/>
            <a:p>
              <a:pPr>
                <a:spcAft>
                  <a:spcPts val="1200"/>
                </a:spcAft>
              </a:pPr>
              <a:r>
                <a:rPr lang="en-US" dirty="0">
                  <a:solidFill>
                    <a:srgbClr val="000000"/>
                  </a:solidFill>
                  <a:ea typeface="Titillium" charset="0"/>
                  <a:cs typeface="Titillium" charset="0"/>
                </a:rPr>
                <a:t>New supply peaked in 2018, and various factors are reducing demand for office space</a:t>
              </a:r>
            </a:p>
            <a:p>
              <a:pPr marL="285750" indent="-285750">
                <a:spcAft>
                  <a:spcPts val="1200"/>
                </a:spcAft>
                <a:buFont typeface="Courier New" panose="02070309020205020404" pitchFamily="49" charset="0"/>
                <a:buChar char="o"/>
              </a:pPr>
              <a:r>
                <a:rPr lang="en-US" dirty="0">
                  <a:solidFill>
                    <a:srgbClr val="000000"/>
                  </a:solidFill>
                  <a:ea typeface="Titillium" charset="0"/>
                  <a:cs typeface="Titillium" charset="0"/>
                </a:rPr>
                <a:t>Coworking, telecommuting, outsourcing</a:t>
              </a:r>
            </a:p>
            <a:p>
              <a:endParaRPr lang="en-US" dirty="0">
                <a:solidFill>
                  <a:srgbClr val="000000"/>
                </a:solidFill>
                <a:ea typeface="Titillium" charset="0"/>
                <a:cs typeface="Titillium" charset="0"/>
              </a:endParaRPr>
            </a:p>
            <a:p>
              <a:endParaRPr lang="en-US" dirty="0">
                <a:solidFill>
                  <a:srgbClr val="000000"/>
                </a:solidFill>
                <a:ea typeface="Titillium" charset="0"/>
                <a:cs typeface="Titillium" charset="0"/>
              </a:endParaRPr>
            </a:p>
          </p:txBody>
        </p:sp>
        <p:sp>
          <p:nvSpPr>
            <p:cNvPr id="7" name="TextBox 6"/>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ea typeface="Titillium Thin" charset="0"/>
                  <a:cs typeface="Titillium Thin" charset="0"/>
                </a:rPr>
                <a:t>1</a:t>
              </a:r>
            </a:p>
          </p:txBody>
        </p:sp>
      </p:grpSp>
      <p:grpSp>
        <p:nvGrpSpPr>
          <p:cNvPr id="27" name="Group 26">
            <a:extLst>
              <a:ext uri="{FF2B5EF4-FFF2-40B4-BE49-F238E27FC236}">
                <a16:creationId xmlns:a16="http://schemas.microsoft.com/office/drawing/2014/main" id="{F4053F9D-347B-EF47-AA4A-E8223F595A40}"/>
              </a:ext>
            </a:extLst>
          </p:cNvPr>
          <p:cNvGrpSpPr/>
          <p:nvPr/>
        </p:nvGrpSpPr>
        <p:grpSpPr>
          <a:xfrm>
            <a:off x="4085968" y="1951737"/>
            <a:ext cx="3163329" cy="2820740"/>
            <a:chOff x="1790700" y="2104244"/>
            <a:chExt cx="2738725" cy="2820740"/>
          </a:xfrm>
        </p:grpSpPr>
        <p:sp>
          <p:nvSpPr>
            <p:cNvPr id="28" name="TextBox 27">
              <a:extLst>
                <a:ext uri="{FF2B5EF4-FFF2-40B4-BE49-F238E27FC236}">
                  <a16:creationId xmlns:a16="http://schemas.microsoft.com/office/drawing/2014/main" id="{E8558EBC-5DF6-DC48-842E-AE44146E7346}"/>
                </a:ext>
              </a:extLst>
            </p:cNvPr>
            <p:cNvSpPr txBox="1"/>
            <p:nvPr/>
          </p:nvSpPr>
          <p:spPr>
            <a:xfrm>
              <a:off x="2409218" y="2431994"/>
              <a:ext cx="2120207" cy="2492990"/>
            </a:xfrm>
            <a:prstGeom prst="rect">
              <a:avLst/>
            </a:prstGeom>
            <a:noFill/>
          </p:spPr>
          <p:txBody>
            <a:bodyPr wrap="square" lIns="0" tIns="0" rIns="91440" bIns="0" rtlCol="0">
              <a:spAutoFit/>
            </a:bodyPr>
            <a:lstStyle/>
            <a:p>
              <a:r>
                <a:rPr lang="en-US" dirty="0">
                  <a:solidFill>
                    <a:srgbClr val="000000"/>
                  </a:solidFill>
                  <a:ea typeface="Titillium" charset="0"/>
                  <a:cs typeface="Titillium" charset="0"/>
                </a:rPr>
                <a:t>Tech hub markets have outperformed over the past six months, with rising asking rents in markets such as Salt Lake City, Bay Area, </a:t>
              </a:r>
              <a:br>
                <a:rPr lang="en-US" dirty="0">
                  <a:solidFill>
                    <a:srgbClr val="000000"/>
                  </a:solidFill>
                  <a:ea typeface="Titillium" charset="0"/>
                  <a:cs typeface="Titillium" charset="0"/>
                </a:rPr>
              </a:br>
              <a:r>
                <a:rPr lang="en-US" dirty="0">
                  <a:solidFill>
                    <a:srgbClr val="000000"/>
                  </a:solidFill>
                  <a:ea typeface="Titillium" charset="0"/>
                  <a:cs typeface="Titillium" charset="0"/>
                </a:rPr>
                <a:t>San Francisco, Seattle and Atlanta</a:t>
              </a:r>
            </a:p>
          </p:txBody>
        </p:sp>
        <p:sp>
          <p:nvSpPr>
            <p:cNvPr id="29" name="TextBox 28">
              <a:extLst>
                <a:ext uri="{FF2B5EF4-FFF2-40B4-BE49-F238E27FC236}">
                  <a16:creationId xmlns:a16="http://schemas.microsoft.com/office/drawing/2014/main" id="{5B0766DC-6090-3742-B603-5C10A92361A3}"/>
                </a:ext>
              </a:extLst>
            </p:cNvPr>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rPr>
                <a:t>2</a:t>
              </a:r>
            </a:p>
          </p:txBody>
        </p:sp>
      </p:grpSp>
      <p:grpSp>
        <p:nvGrpSpPr>
          <p:cNvPr id="31" name="Group 30">
            <a:extLst>
              <a:ext uri="{FF2B5EF4-FFF2-40B4-BE49-F238E27FC236}">
                <a16:creationId xmlns:a16="http://schemas.microsoft.com/office/drawing/2014/main" id="{C4C93D0F-7DA4-234B-902D-DBD247E1DA85}"/>
              </a:ext>
            </a:extLst>
          </p:cNvPr>
          <p:cNvGrpSpPr/>
          <p:nvPr/>
        </p:nvGrpSpPr>
        <p:grpSpPr>
          <a:xfrm>
            <a:off x="7603524" y="1935260"/>
            <a:ext cx="3900218" cy="3959513"/>
            <a:chOff x="1790700" y="2104244"/>
            <a:chExt cx="2971304" cy="3959513"/>
          </a:xfrm>
        </p:grpSpPr>
        <p:sp>
          <p:nvSpPr>
            <p:cNvPr id="32" name="TextBox 31">
              <a:extLst>
                <a:ext uri="{FF2B5EF4-FFF2-40B4-BE49-F238E27FC236}">
                  <a16:creationId xmlns:a16="http://schemas.microsoft.com/office/drawing/2014/main" id="{9B20E3EC-7519-1F41-81C7-64E6561F4E80}"/>
                </a:ext>
              </a:extLst>
            </p:cNvPr>
            <p:cNvSpPr txBox="1"/>
            <p:nvPr/>
          </p:nvSpPr>
          <p:spPr>
            <a:xfrm>
              <a:off x="2402018" y="2431994"/>
              <a:ext cx="2359986" cy="3631763"/>
            </a:xfrm>
            <a:prstGeom prst="rect">
              <a:avLst/>
            </a:prstGeom>
            <a:noFill/>
          </p:spPr>
          <p:txBody>
            <a:bodyPr wrap="square" lIns="0" tIns="0" rIns="91440" bIns="0" rtlCol="0">
              <a:spAutoFit/>
            </a:bodyPr>
            <a:lstStyle/>
            <a:p>
              <a:pPr>
                <a:spcAft>
                  <a:spcPts val="1200"/>
                </a:spcAft>
              </a:pPr>
              <a:r>
                <a:rPr lang="en-US" dirty="0">
                  <a:solidFill>
                    <a:srgbClr val="000000"/>
                  </a:solidFill>
                  <a:ea typeface="Titillium" charset="0"/>
                  <a:cs typeface="Titillium" charset="0"/>
                </a:rPr>
                <a:t>Transactions are falling nationally, but sales prices have been increasing</a:t>
              </a:r>
            </a:p>
            <a:p>
              <a:pPr marL="342900" indent="-342900">
                <a:spcAft>
                  <a:spcPts val="1200"/>
                </a:spcAft>
                <a:buFont typeface="Courier New" panose="02070309020205020404" pitchFamily="49" charset="0"/>
                <a:buChar char="o"/>
              </a:pPr>
              <a:r>
                <a:rPr lang="en-US" dirty="0">
                  <a:solidFill>
                    <a:srgbClr val="000000"/>
                  </a:solidFill>
                  <a:ea typeface="Titillium" charset="0"/>
                  <a:cs typeface="Titillium" charset="0"/>
                </a:rPr>
                <a:t>Sales prices per sq. ft. increased the most in gateway markets since 2000, however, tech hub markets have outperformed since 2008, further indicating that the timing of investment is key</a:t>
              </a:r>
            </a:p>
            <a:p>
              <a:pPr marL="342900" indent="-342900">
                <a:buFont typeface="Courier New" panose="02070309020205020404" pitchFamily="49" charset="0"/>
                <a:buChar char="o"/>
              </a:pPr>
              <a:endParaRPr lang="en-US" dirty="0">
                <a:solidFill>
                  <a:srgbClr val="000000"/>
                </a:solidFill>
                <a:ea typeface="Titillium" charset="0"/>
                <a:cs typeface="Titillium" charset="0"/>
              </a:endParaRPr>
            </a:p>
          </p:txBody>
        </p:sp>
        <p:sp>
          <p:nvSpPr>
            <p:cNvPr id="33" name="TextBox 32">
              <a:extLst>
                <a:ext uri="{FF2B5EF4-FFF2-40B4-BE49-F238E27FC236}">
                  <a16:creationId xmlns:a16="http://schemas.microsoft.com/office/drawing/2014/main" id="{36B1E18A-6820-DB4A-86B3-0E061E60B307}"/>
                </a:ext>
              </a:extLst>
            </p:cNvPr>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rPr>
                <a:t>3</a:t>
              </a:r>
            </a:p>
          </p:txBody>
        </p:sp>
      </p:grpSp>
      <p:sp>
        <p:nvSpPr>
          <p:cNvPr id="12" name="TextBox 11">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SUMMARY</a:t>
            </a:r>
          </a:p>
        </p:txBody>
      </p:sp>
      <p:sp>
        <p:nvSpPr>
          <p:cNvPr id="14" name="Rectangle 13">
            <a:extLst>
              <a:ext uri="{FF2B5EF4-FFF2-40B4-BE49-F238E27FC236}">
                <a16:creationId xmlns:a16="http://schemas.microsoft.com/office/drawing/2014/main" id="{C59D9ABF-8FEE-F04B-80D4-A8F7EFD88B36}"/>
              </a:ext>
            </a:extLst>
          </p:cNvPr>
          <p:cNvSpPr/>
          <p:nvPr/>
        </p:nvSpPr>
        <p:spPr>
          <a:xfrm>
            <a:off x="1911177" y="6219182"/>
            <a:ext cx="8789773"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spTree>
    <p:extLst>
      <p:ext uri="{BB962C8B-B14F-4D97-AF65-F5344CB8AC3E}">
        <p14:creationId xmlns:p14="http://schemas.microsoft.com/office/powerpoint/2010/main" val="806315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ack box">
            <a:extLst>
              <a:ext uri="{FF2B5EF4-FFF2-40B4-BE49-F238E27FC236}">
                <a16:creationId xmlns:a16="http://schemas.microsoft.com/office/drawing/2014/main" id="{9C32F0EA-A757-0646-B241-AF16661D9A0C}"/>
              </a:ext>
            </a:extLst>
          </p:cNvPr>
          <p:cNvSpPr/>
          <p:nvPr/>
        </p:nvSpPr>
        <p:spPr>
          <a:xfrm>
            <a:off x="0" y="1"/>
            <a:ext cx="12191999" cy="6858000"/>
          </a:xfrm>
          <a:prstGeom prst="rect">
            <a:avLst/>
          </a:prstGeom>
          <a:gradFill>
            <a:gsLst>
              <a:gs pos="0">
                <a:schemeClr val="accent3">
                  <a:lumMod val="97000"/>
                  <a:lumOff val="3000"/>
                </a:schemeClr>
              </a:gs>
              <a:gs pos="100000">
                <a:schemeClr val="accent3">
                  <a:lumMod val="60000"/>
                  <a:lumOff val="4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cNvSpPr/>
          <p:nvPr/>
        </p:nvSpPr>
        <p:spPr>
          <a:xfrm>
            <a:off x="0" y="2902801"/>
            <a:ext cx="12192000" cy="769441"/>
          </a:xfrm>
          <a:prstGeom prst="rect">
            <a:avLst/>
          </a:prstGeom>
        </p:spPr>
        <p:txBody>
          <a:bodyPr wrap="square">
            <a:spAutoFit/>
          </a:bodyPr>
          <a:lstStyle/>
          <a:p>
            <a:pPr algn="ctr"/>
            <a:r>
              <a:rPr lang="en-US" sz="4400" dirty="0">
                <a:solidFill>
                  <a:srgbClr val="FFFFFF"/>
                </a:solidFill>
                <a:ea typeface="Roboto Black" panose="02000000000000000000" pitchFamily="2" charset="0"/>
              </a:rPr>
              <a:t>CITY SPOTLIGHT</a:t>
            </a:r>
            <a:endParaRPr lang="en-US" sz="4400" dirty="0">
              <a:solidFill>
                <a:srgbClr val="FFFFFF"/>
              </a:solidFill>
              <a:latin typeface="Calibri Light" panose="020F0302020204030204"/>
              <a:ea typeface="Roboto Light" panose="02000000000000000000" pitchFamily="2" charset="0"/>
            </a:endParaRPr>
          </a:p>
        </p:txBody>
      </p:sp>
      <p:cxnSp>
        <p:nvCxnSpPr>
          <p:cNvPr id="4" name="Line1"/>
          <p:cNvCxnSpPr/>
          <p:nvPr/>
        </p:nvCxnSpPr>
        <p:spPr>
          <a:xfrm>
            <a:off x="2545492" y="3816178"/>
            <a:ext cx="710101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FC72D32-3F56-D642-9F47-E3DBC4830A7B}"/>
              </a:ext>
            </a:extLst>
          </p:cNvPr>
          <p:cNvGrpSpPr/>
          <p:nvPr/>
        </p:nvGrpSpPr>
        <p:grpSpPr>
          <a:xfrm>
            <a:off x="460829" y="388257"/>
            <a:ext cx="457200" cy="149901"/>
            <a:chOff x="685800" y="1144249"/>
            <a:chExt cx="457200" cy="149901"/>
          </a:xfrm>
          <a:solidFill>
            <a:schemeClr val="bg1"/>
          </a:solidFill>
        </p:grpSpPr>
        <p:sp>
          <p:nvSpPr>
            <p:cNvPr id="8" name="Rectangle 7">
              <a:extLst>
                <a:ext uri="{FF2B5EF4-FFF2-40B4-BE49-F238E27FC236}">
                  <a16:creationId xmlns:a16="http://schemas.microsoft.com/office/drawing/2014/main" id="{2CAD4BE4-6C09-6046-B439-EDB991357F01}"/>
                </a:ext>
              </a:extLst>
            </p:cNvPr>
            <p:cNvSpPr/>
            <p:nvPr userDrawn="1"/>
          </p:nvSpPr>
          <p:spPr>
            <a:xfrm>
              <a:off x="685800" y="1144249"/>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42F1555F-C974-F342-AE94-C6E7D8BEC622}"/>
                </a:ext>
              </a:extLst>
            </p:cNvPr>
            <p:cNvSpPr/>
            <p:nvPr userDrawn="1"/>
          </p:nvSpPr>
          <p:spPr>
            <a:xfrm>
              <a:off x="91440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054D4623-E892-ED4E-A55B-530F9A48B1BC}"/>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6DAB45B-AD43-FD44-B927-1E184AD2D954}"/>
                </a:ext>
              </a:extLst>
            </p:cNvPr>
            <p:cNvSpPr/>
            <p:nvPr userDrawn="1"/>
          </p:nvSpPr>
          <p:spPr>
            <a:xfrm>
              <a:off x="685800" y="1244183"/>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D19A4ED-BA6E-154B-B028-8BA0EFFA5F72}"/>
                </a:ext>
              </a:extLst>
            </p:cNvPr>
            <p:cNvSpPr/>
            <p:nvPr userDrawn="1"/>
          </p:nvSpPr>
          <p:spPr>
            <a:xfrm>
              <a:off x="91440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00189FDB-05F9-F046-B1BF-830D91440A7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7FF916B0-C4E7-A649-A183-3161AA207206}"/>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6" name="Group 15">
            <a:extLst>
              <a:ext uri="{FF2B5EF4-FFF2-40B4-BE49-F238E27FC236}">
                <a16:creationId xmlns:a16="http://schemas.microsoft.com/office/drawing/2014/main" id="{A7EB54AA-210F-BA47-B62E-6D17D8EA8D2A}"/>
              </a:ext>
            </a:extLst>
          </p:cNvPr>
          <p:cNvGrpSpPr/>
          <p:nvPr/>
        </p:nvGrpSpPr>
        <p:grpSpPr>
          <a:xfrm rot="10800000">
            <a:off x="11662591" y="388257"/>
            <a:ext cx="137160" cy="149901"/>
            <a:chOff x="1005840" y="1144249"/>
            <a:chExt cx="137160" cy="149901"/>
          </a:xfrm>
          <a:solidFill>
            <a:schemeClr val="bg1"/>
          </a:solidFill>
        </p:grpSpPr>
        <p:sp>
          <p:nvSpPr>
            <p:cNvPr id="17" name="Rectangle 16">
              <a:extLst>
                <a:ext uri="{FF2B5EF4-FFF2-40B4-BE49-F238E27FC236}">
                  <a16:creationId xmlns:a16="http://schemas.microsoft.com/office/drawing/2014/main" id="{4DB82966-F994-2A4B-A007-6E81C771FD18}"/>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extLst>
                <a:ext uri="{FF2B5EF4-FFF2-40B4-BE49-F238E27FC236}">
                  <a16:creationId xmlns:a16="http://schemas.microsoft.com/office/drawing/2014/main" id="{B76568A3-7754-5548-93DE-3056604BB67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7AA099D-758E-4F47-A702-ECA02E844981}"/>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19">
            <a:extLst>
              <a:ext uri="{FF2B5EF4-FFF2-40B4-BE49-F238E27FC236}">
                <a16:creationId xmlns:a16="http://schemas.microsoft.com/office/drawing/2014/main" id="{672CED19-3578-4B4C-8BD9-D285FEBCA100}"/>
              </a:ext>
            </a:extLst>
          </p:cNvPr>
          <p:cNvGrpSpPr/>
          <p:nvPr/>
        </p:nvGrpSpPr>
        <p:grpSpPr>
          <a:xfrm rot="10800000">
            <a:off x="11656785" y="6122233"/>
            <a:ext cx="137160" cy="49967"/>
            <a:chOff x="1005840" y="1244183"/>
            <a:chExt cx="137160" cy="49967"/>
          </a:xfrm>
          <a:solidFill>
            <a:schemeClr val="bg1"/>
          </a:solidFill>
        </p:grpSpPr>
        <p:sp>
          <p:nvSpPr>
            <p:cNvPr id="21" name="Rectangle 20">
              <a:extLst>
                <a:ext uri="{FF2B5EF4-FFF2-40B4-BE49-F238E27FC236}">
                  <a16:creationId xmlns:a16="http://schemas.microsoft.com/office/drawing/2014/main" id="{B1348AA4-8151-A140-9183-570961A2F37B}"/>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FAEB02F6-F716-2044-BDAA-A25DC1630C3F}"/>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407166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6" presetClass="emph" presetSubtype="0" decel="100000" fill="hold" grpId="1" nodeType="withEffect">
                                  <p:stCondLst>
                                    <p:cond delay="500"/>
                                  </p:stCondLst>
                                  <p:childTnLst>
                                    <p:animScale>
                                      <p:cBhvr>
                                        <p:cTn id="12" dur="30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AF8E4A-C992-1946-AED7-8A66F2593551}"/>
              </a:ext>
            </a:extLst>
          </p:cNvPr>
          <p:cNvSpPr txBox="1"/>
          <p:nvPr/>
        </p:nvSpPr>
        <p:spPr>
          <a:xfrm>
            <a:off x="691978" y="2597840"/>
            <a:ext cx="5313406" cy="623248"/>
          </a:xfrm>
          <a:prstGeom prst="rect">
            <a:avLst/>
          </a:prstGeom>
          <a:noFill/>
        </p:spPr>
        <p:txBody>
          <a:bodyPr wrap="square" lIns="0" tIns="0" rIns="0" bIns="0" rtlCol="0">
            <a:spAutoFit/>
          </a:bodyPr>
          <a:lstStyle/>
          <a:p>
            <a:pPr algn="ctr">
              <a:lnSpc>
                <a:spcPct val="80000"/>
              </a:lnSpc>
            </a:pPr>
            <a:r>
              <a:rPr lang="en-US" sz="2500" spc="300" dirty="0">
                <a:solidFill>
                  <a:srgbClr val="000000"/>
                </a:solidFill>
                <a:ea typeface="Titillium" charset="0"/>
                <a:cs typeface="Titillium" charset="0"/>
              </a:rPr>
              <a:t>PUBLIC &amp; PRIVATE PARTNERSHIPS</a:t>
            </a:r>
          </a:p>
        </p:txBody>
      </p:sp>
      <p:sp>
        <p:nvSpPr>
          <p:cNvPr id="16" name="TextBox 15">
            <a:extLst>
              <a:ext uri="{FF2B5EF4-FFF2-40B4-BE49-F238E27FC236}">
                <a16:creationId xmlns:a16="http://schemas.microsoft.com/office/drawing/2014/main" id="{F61E8DF0-C507-704B-A9BC-18F64D13C1D2}"/>
              </a:ext>
            </a:extLst>
          </p:cNvPr>
          <p:cNvSpPr txBox="1"/>
          <p:nvPr/>
        </p:nvSpPr>
        <p:spPr>
          <a:xfrm>
            <a:off x="6021859" y="2597841"/>
            <a:ext cx="5494638" cy="623248"/>
          </a:xfrm>
          <a:prstGeom prst="rect">
            <a:avLst/>
          </a:prstGeom>
          <a:noFill/>
        </p:spPr>
        <p:txBody>
          <a:bodyPr wrap="square" lIns="0" tIns="0" rIns="0" bIns="0" rtlCol="0">
            <a:spAutoFit/>
          </a:bodyPr>
          <a:lstStyle/>
          <a:p>
            <a:pPr algn="ctr">
              <a:lnSpc>
                <a:spcPct val="80000"/>
              </a:lnSpc>
            </a:pPr>
            <a:r>
              <a:rPr lang="en-US" sz="2500" spc="300" dirty="0">
                <a:solidFill>
                  <a:srgbClr val="000000"/>
                </a:solidFill>
                <a:ea typeface="Titillium" charset="0"/>
                <a:cs typeface="Titillium" charset="0"/>
              </a:rPr>
              <a:t>FRIENDLY BUSINESS ENVIRONMENT</a:t>
            </a:r>
          </a:p>
        </p:txBody>
      </p:sp>
      <p:sp>
        <p:nvSpPr>
          <p:cNvPr id="13" name="TextBox 12">
            <a:extLst>
              <a:ext uri="{FF2B5EF4-FFF2-40B4-BE49-F238E27FC236}">
                <a16:creationId xmlns:a16="http://schemas.microsoft.com/office/drawing/2014/main" id="{86FFCF74-69DE-AE41-A77C-16EA8A438F32}"/>
              </a:ext>
            </a:extLst>
          </p:cNvPr>
          <p:cNvSpPr txBox="1"/>
          <p:nvPr/>
        </p:nvSpPr>
        <p:spPr>
          <a:xfrm>
            <a:off x="676656" y="4534356"/>
            <a:ext cx="5336966" cy="623248"/>
          </a:xfrm>
          <a:prstGeom prst="rect">
            <a:avLst/>
          </a:prstGeom>
          <a:noFill/>
        </p:spPr>
        <p:txBody>
          <a:bodyPr wrap="square" lIns="0" tIns="0" rIns="0" bIns="0" rtlCol="0">
            <a:spAutoFit/>
          </a:bodyPr>
          <a:lstStyle/>
          <a:p>
            <a:pPr algn="ctr">
              <a:lnSpc>
                <a:spcPct val="80000"/>
              </a:lnSpc>
            </a:pPr>
            <a:r>
              <a:rPr lang="en-US" sz="2500" spc="300" dirty="0">
                <a:solidFill>
                  <a:srgbClr val="000000"/>
                </a:solidFill>
                <a:ea typeface="Titillium" charset="0"/>
                <a:cs typeface="Titillium" charset="0"/>
              </a:rPr>
              <a:t>COMMUNITY &amp; AMENITIES THAT RETAIN &amp; DRAW IN TALENT</a:t>
            </a:r>
          </a:p>
        </p:txBody>
      </p:sp>
      <p:sp>
        <p:nvSpPr>
          <p:cNvPr id="15" name="TextBox 14">
            <a:extLst>
              <a:ext uri="{FF2B5EF4-FFF2-40B4-BE49-F238E27FC236}">
                <a16:creationId xmlns:a16="http://schemas.microsoft.com/office/drawing/2014/main" id="{C8E15298-49CD-624B-9F30-836A4370ED18}"/>
              </a:ext>
            </a:extLst>
          </p:cNvPr>
          <p:cNvSpPr txBox="1"/>
          <p:nvPr/>
        </p:nvSpPr>
        <p:spPr>
          <a:xfrm>
            <a:off x="6013622" y="4619475"/>
            <a:ext cx="5494637" cy="315471"/>
          </a:xfrm>
          <a:prstGeom prst="rect">
            <a:avLst/>
          </a:prstGeom>
          <a:noFill/>
        </p:spPr>
        <p:txBody>
          <a:bodyPr wrap="square" lIns="0" tIns="0" rIns="0" bIns="0" rtlCol="0">
            <a:spAutoFit/>
          </a:bodyPr>
          <a:lstStyle/>
          <a:p>
            <a:pPr algn="ctr">
              <a:lnSpc>
                <a:spcPct val="80000"/>
              </a:lnSpc>
            </a:pPr>
            <a:r>
              <a:rPr lang="en-US" sz="2500" spc="300" dirty="0">
                <a:solidFill>
                  <a:srgbClr val="000000"/>
                </a:solidFill>
                <a:ea typeface="Titillium" charset="0"/>
                <a:cs typeface="Titillium" charset="0"/>
              </a:rPr>
              <a:t>EDUCATED WORKFORCE</a:t>
            </a:r>
          </a:p>
        </p:txBody>
      </p:sp>
      <p:cxnSp>
        <p:nvCxnSpPr>
          <p:cNvPr id="6" name="Straight Connector 5">
            <a:extLst>
              <a:ext uri="{FF2B5EF4-FFF2-40B4-BE49-F238E27FC236}">
                <a16:creationId xmlns:a16="http://schemas.microsoft.com/office/drawing/2014/main" id="{CF22BE62-7458-1349-864E-4213790BF285}"/>
              </a:ext>
            </a:extLst>
          </p:cNvPr>
          <p:cNvCxnSpPr>
            <a:cxnSpLocks/>
          </p:cNvCxnSpPr>
          <p:nvPr/>
        </p:nvCxnSpPr>
        <p:spPr>
          <a:xfrm>
            <a:off x="6001542" y="1706880"/>
            <a:ext cx="0" cy="3995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725A70-C837-614C-8C36-D6EBD80A7FAA}"/>
              </a:ext>
            </a:extLst>
          </p:cNvPr>
          <p:cNvCxnSpPr/>
          <p:nvPr/>
        </p:nvCxnSpPr>
        <p:spPr>
          <a:xfrm>
            <a:off x="676656" y="3720248"/>
            <a:ext cx="1083868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FB4BB39-0845-454C-A2E8-D4C9E2EC8B6F}"/>
              </a:ext>
            </a:extLst>
          </p:cNvPr>
          <p:cNvSpPr/>
          <p:nvPr/>
        </p:nvSpPr>
        <p:spPr>
          <a:xfrm>
            <a:off x="0" y="1126766"/>
            <a:ext cx="12192000" cy="523220"/>
          </a:xfrm>
          <a:prstGeom prst="rect">
            <a:avLst/>
          </a:prstGeom>
        </p:spPr>
        <p:txBody>
          <a:bodyPr wrap="square">
            <a:spAutoFit/>
          </a:bodyPr>
          <a:lstStyle/>
          <a:p>
            <a:pPr marL="0" lvl="2" algn="ctr">
              <a:buFont typeface="Arial" panose="020B0604020202020204" pitchFamily="34" charset="0"/>
              <a:buNone/>
            </a:pPr>
            <a:r>
              <a:rPr lang="en-US" sz="2800" b="1" dirty="0">
                <a:solidFill>
                  <a:srgbClr val="007FFF"/>
                </a:solidFill>
              </a:rPr>
              <a:t>ALL EXISTING TECH MARKETS HAVE THESE CHARACTERISTICS TO SOME DEGREE</a:t>
            </a:r>
          </a:p>
        </p:txBody>
      </p:sp>
      <p:sp>
        <p:nvSpPr>
          <p:cNvPr id="11" name="TextBox 10">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What Helps a City Reach Its Critical Point to Succeed?</a:t>
            </a:r>
          </a:p>
        </p:txBody>
      </p:sp>
      <p:sp>
        <p:nvSpPr>
          <p:cNvPr id="12" name="Rectangle 11">
            <a:extLst>
              <a:ext uri="{FF2B5EF4-FFF2-40B4-BE49-F238E27FC236}">
                <a16:creationId xmlns:a16="http://schemas.microsoft.com/office/drawing/2014/main" id="{B790205A-DE73-9041-9A47-B14A9BD2AC48}"/>
              </a:ext>
            </a:extLst>
          </p:cNvPr>
          <p:cNvSpPr/>
          <p:nvPr/>
        </p:nvSpPr>
        <p:spPr>
          <a:xfrm>
            <a:off x="1968138" y="6078274"/>
            <a:ext cx="8708572" cy="415498"/>
          </a:xfrm>
          <a:prstGeom prst="rect">
            <a:avLst/>
          </a:prstGeom>
        </p:spPr>
        <p:txBody>
          <a:bodyPr wrap="square">
            <a:spAutoFit/>
          </a:bodyPr>
          <a:lstStyle/>
          <a:p>
            <a:pPr algn="ctr"/>
            <a:r>
              <a:rPr lang="en-US" sz="1200" b="1" dirty="0">
                <a:solidFill>
                  <a:srgbClr val="000000"/>
                </a:solidFill>
                <a:cs typeface="Calibri" panose="020F0502020204030204" pitchFamily="34" charset="0"/>
              </a:rPr>
              <a:t>*A workbook of major U.S. markets is available to clients upon request</a:t>
            </a:r>
          </a:p>
          <a:p>
            <a:pPr algn="ctr"/>
            <a:r>
              <a:rPr lang="en-US" sz="900" dirty="0">
                <a:solidFill>
                  <a:srgbClr val="000000"/>
                </a:solidFill>
                <a:latin typeface="+mj-lt"/>
                <a:cs typeface="Calibri" panose="020F0502020204030204" pitchFamily="34" charset="0"/>
              </a:rPr>
              <a:t>Source: Yardi® Matrix</a:t>
            </a:r>
          </a:p>
        </p:txBody>
      </p:sp>
    </p:spTree>
    <p:extLst>
      <p:ext uri="{BB962C8B-B14F-4D97-AF65-F5344CB8AC3E}">
        <p14:creationId xmlns:p14="http://schemas.microsoft.com/office/powerpoint/2010/main" val="1323235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79B66A-FBC9-774F-8527-2636F529A3F6}"/>
              </a:ext>
            </a:extLst>
          </p:cNvPr>
          <p:cNvSpPr/>
          <p:nvPr/>
        </p:nvSpPr>
        <p:spPr>
          <a:xfrm>
            <a:off x="1935892" y="6248758"/>
            <a:ext cx="8732108"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 ro.umich.edu; forbes.com; msu.edu; Urban Land, Spring 2018; wayne.edu; udmercy.edu; census.gov; detroitmi.gov; autonews.com </a:t>
            </a:r>
          </a:p>
        </p:txBody>
      </p:sp>
      <p:cxnSp>
        <p:nvCxnSpPr>
          <p:cNvPr id="10" name="Straight Connector 9">
            <a:extLst>
              <a:ext uri="{FF2B5EF4-FFF2-40B4-BE49-F238E27FC236}">
                <a16:creationId xmlns:a16="http://schemas.microsoft.com/office/drawing/2014/main" id="{04725A70-C837-614C-8C36-D6EBD80A7FAA}"/>
              </a:ext>
            </a:extLst>
          </p:cNvPr>
          <p:cNvCxnSpPr/>
          <p:nvPr/>
        </p:nvCxnSpPr>
        <p:spPr>
          <a:xfrm>
            <a:off x="676656" y="3551084"/>
            <a:ext cx="108386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56E518-AF08-0742-ABA1-29AD945C61C8}"/>
              </a:ext>
            </a:extLst>
          </p:cNvPr>
          <p:cNvCxnSpPr>
            <a:cxnSpLocks/>
          </p:cNvCxnSpPr>
          <p:nvPr/>
        </p:nvCxnSpPr>
        <p:spPr>
          <a:xfrm>
            <a:off x="6001542" y="1024128"/>
            <a:ext cx="0" cy="494995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What’s Going on in Detroit?</a:t>
            </a:r>
          </a:p>
        </p:txBody>
      </p:sp>
      <p:sp>
        <p:nvSpPr>
          <p:cNvPr id="23" name="TextBox 22"/>
          <p:cNvSpPr txBox="1"/>
          <p:nvPr/>
        </p:nvSpPr>
        <p:spPr>
          <a:xfrm>
            <a:off x="684622" y="1032096"/>
            <a:ext cx="5312524" cy="2477601"/>
          </a:xfrm>
          <a:prstGeom prst="rect">
            <a:avLst/>
          </a:prstGeom>
          <a:noFill/>
          <a:ln>
            <a:noFill/>
          </a:ln>
        </p:spPr>
        <p:txBody>
          <a:bodyPr wrap="square" lIns="0" tIns="0" rIns="91440" bIns="0" rtlCol="0">
            <a:spAutoFit/>
          </a:bodyPr>
          <a:lstStyle/>
          <a:p>
            <a:pPr algn="ctr"/>
            <a:r>
              <a:rPr lang="en-US" b="1" u="sng" spc="300" dirty="0">
                <a:solidFill>
                  <a:srgbClr val="007FFF"/>
                </a:solidFill>
                <a:ea typeface="Titillium" charset="0"/>
                <a:cs typeface="Titillium" charset="0"/>
              </a:rPr>
              <a:t>PUBLIC &amp; PRIVATE PARTNERSHIPS</a:t>
            </a:r>
          </a:p>
          <a:p>
            <a:pPr marL="285750" indent="-285750">
              <a:buFont typeface="Arial" panose="020B0604020202020204" pitchFamily="34" charset="0"/>
              <a:buChar char="•"/>
            </a:pPr>
            <a:endParaRPr lang="en-US" sz="1200" dirty="0">
              <a:solidFill>
                <a:prstClr val="black"/>
              </a:solidFill>
            </a:endParaRPr>
          </a:p>
          <a:p>
            <a:pPr marL="285750" indent="-285750">
              <a:buFont typeface="Arial" panose="020B0604020202020204" pitchFamily="34" charset="0"/>
              <a:buChar char="•"/>
            </a:pPr>
            <a:r>
              <a:rPr lang="en-US" sz="1600" dirty="0">
                <a:solidFill>
                  <a:prstClr val="black"/>
                </a:solidFill>
              </a:rPr>
              <a:t>The QLINE, Detroit’s new urban rail streetcar linking downtown to the city’s cultural center in Midtown and beyond, was funded by Dan Gilbert, city government, philanthropic and business contributions</a:t>
            </a:r>
          </a:p>
          <a:p>
            <a:pPr marL="285750" indent="-285750">
              <a:buFont typeface="Arial" panose="020B0604020202020204" pitchFamily="34" charset="0"/>
              <a:buChar char="•"/>
            </a:pPr>
            <a:r>
              <a:rPr lang="en-US" sz="1600" dirty="0">
                <a:solidFill>
                  <a:prstClr val="black"/>
                </a:solidFill>
              </a:rPr>
              <a:t>Larson Realty Group, Goldman Sachs, Capital Impact Partners, Michigan Strategic Fund, and the city of Detroit, among others, funding “The Corner”, $30 million mixed-use project</a:t>
            </a:r>
          </a:p>
        </p:txBody>
      </p:sp>
      <p:sp>
        <p:nvSpPr>
          <p:cNvPr id="26" name="TextBox 25"/>
          <p:cNvSpPr txBox="1"/>
          <p:nvPr/>
        </p:nvSpPr>
        <p:spPr>
          <a:xfrm>
            <a:off x="6096000" y="1043042"/>
            <a:ext cx="5386133" cy="2431435"/>
          </a:xfrm>
          <a:prstGeom prst="rect">
            <a:avLst/>
          </a:prstGeom>
          <a:noFill/>
          <a:ln>
            <a:noFill/>
          </a:ln>
        </p:spPr>
        <p:txBody>
          <a:bodyPr wrap="square" lIns="0" tIns="0" rIns="91440" bIns="0" rtlCol="0">
            <a:spAutoFit/>
          </a:bodyPr>
          <a:lstStyle/>
          <a:p>
            <a:pPr algn="ctr"/>
            <a:r>
              <a:rPr lang="en-US" b="1" u="sng" spc="300" dirty="0">
                <a:solidFill>
                  <a:srgbClr val="007FFF"/>
                </a:solidFill>
                <a:ea typeface="Titillium" charset="0"/>
                <a:cs typeface="Titillium" charset="0"/>
              </a:rPr>
              <a:t>FRIENDLY BUSINESS ENVIRONMENT</a:t>
            </a:r>
          </a:p>
          <a:p>
            <a:pPr marL="285750" indent="-285750">
              <a:buFont typeface="Arial" panose="020B0604020202020204" pitchFamily="34" charset="0"/>
              <a:buChar char="•"/>
            </a:pPr>
            <a:endParaRPr lang="en-US" sz="1200" dirty="0">
              <a:solidFill>
                <a:prstClr val="black"/>
              </a:solidFill>
            </a:endParaRPr>
          </a:p>
          <a:p>
            <a:pPr marL="285750" indent="-285750">
              <a:buFont typeface="Arial" panose="020B0604020202020204" pitchFamily="34" charset="0"/>
              <a:buChar char="•"/>
            </a:pPr>
            <a:r>
              <a:rPr lang="en-US" sz="1600" dirty="0">
                <a:solidFill>
                  <a:prstClr val="black"/>
                </a:solidFill>
              </a:rPr>
              <a:t>State Rank #31</a:t>
            </a:r>
          </a:p>
          <a:p>
            <a:pPr marL="285750" indent="-285750">
              <a:buFont typeface="Arial" panose="020B0604020202020204" pitchFamily="34" charset="0"/>
              <a:buChar char="•"/>
            </a:pPr>
            <a:r>
              <a:rPr lang="en-US" sz="1600" dirty="0">
                <a:solidFill>
                  <a:prstClr val="black"/>
                </a:solidFill>
              </a:rPr>
              <a:t>Empowerment Zone (EZ) tax incentives</a:t>
            </a:r>
          </a:p>
          <a:p>
            <a:pPr marL="742950" lvl="1" indent="-285750">
              <a:buSzPct val="80000"/>
              <a:buFont typeface="Courier New" panose="02070309020205020404" pitchFamily="49" charset="0"/>
              <a:buChar char="o"/>
            </a:pPr>
            <a:r>
              <a:rPr lang="en-US" sz="1600" dirty="0">
                <a:solidFill>
                  <a:prstClr val="black"/>
                </a:solidFill>
              </a:rPr>
              <a:t>Credit against taxes up to $3,000/year for existing employees &amp; new hires that live and work in the EZ</a:t>
            </a:r>
          </a:p>
          <a:p>
            <a:pPr marL="742950" lvl="1" indent="-285750">
              <a:buSzPct val="80000"/>
              <a:buFont typeface="Courier New" panose="02070309020205020404" pitchFamily="49" charset="0"/>
              <a:buChar char="o"/>
            </a:pPr>
            <a:r>
              <a:rPr lang="en-US" sz="1600" dirty="0">
                <a:solidFill>
                  <a:prstClr val="black"/>
                </a:solidFill>
              </a:rPr>
              <a:t>Credit up to $2,400 for new hires between the ages of 18 and 24 who live in an EZ</a:t>
            </a:r>
          </a:p>
          <a:p>
            <a:pPr marL="285750" indent="-285750">
              <a:buFont typeface="Arial" panose="020B0604020202020204" pitchFamily="34" charset="0"/>
              <a:buChar char="•"/>
            </a:pPr>
            <a:r>
              <a:rPr lang="en-US" sz="1600" dirty="0">
                <a:solidFill>
                  <a:prstClr val="black"/>
                </a:solidFill>
              </a:rPr>
              <a:t>Ford Motor Co.  was granted a 30-year, $208.8 million tax abatement for their planned campus in Detroit’s Corktown</a:t>
            </a:r>
          </a:p>
        </p:txBody>
      </p:sp>
      <p:sp>
        <p:nvSpPr>
          <p:cNvPr id="27" name="TextBox 26"/>
          <p:cNvSpPr txBox="1"/>
          <p:nvPr/>
        </p:nvSpPr>
        <p:spPr>
          <a:xfrm>
            <a:off x="691979" y="3562290"/>
            <a:ext cx="5305167" cy="2508379"/>
          </a:xfrm>
          <a:prstGeom prst="rect">
            <a:avLst/>
          </a:prstGeom>
          <a:noFill/>
          <a:ln>
            <a:noFill/>
          </a:ln>
        </p:spPr>
        <p:txBody>
          <a:bodyPr wrap="square" lIns="0" tIns="0" rIns="91440" bIns="0" rtlCol="0">
            <a:spAutoFit/>
          </a:bodyPr>
          <a:lstStyle/>
          <a:p>
            <a:pPr algn="ctr"/>
            <a:r>
              <a:rPr lang="en-US" b="1" u="sng" spc="300" dirty="0">
                <a:solidFill>
                  <a:srgbClr val="007FFF"/>
                </a:solidFill>
                <a:ea typeface="Titillium" charset="0"/>
                <a:cs typeface="Titillium" charset="0"/>
              </a:rPr>
              <a:t>COMMUNITY &amp; AMENITIES THAT</a:t>
            </a:r>
          </a:p>
          <a:p>
            <a:pPr algn="ctr"/>
            <a:r>
              <a:rPr lang="en-US" b="1" u="sng" spc="300" dirty="0">
                <a:solidFill>
                  <a:srgbClr val="007FFF"/>
                </a:solidFill>
                <a:ea typeface="Titillium" charset="0"/>
                <a:cs typeface="Titillium" charset="0"/>
              </a:rPr>
              <a:t>RETAIN &amp; DRAW IN TALENT</a:t>
            </a:r>
          </a:p>
          <a:p>
            <a:pPr marL="285750" indent="-285750">
              <a:buFont typeface="Arial" panose="020B0604020202020204" pitchFamily="34" charset="0"/>
              <a:buChar char="•"/>
            </a:pPr>
            <a:endParaRPr lang="en-US" sz="1200" dirty="0">
              <a:solidFill>
                <a:prstClr val="black"/>
              </a:solidFill>
            </a:endParaRPr>
          </a:p>
          <a:p>
            <a:pPr marL="285750" indent="-285750">
              <a:buFont typeface="Arial" panose="020B0604020202020204" pitchFamily="34" charset="0"/>
              <a:buChar char="•"/>
            </a:pPr>
            <a:r>
              <a:rPr lang="en-US" sz="1600" dirty="0">
                <a:solidFill>
                  <a:prstClr val="black"/>
                </a:solidFill>
              </a:rPr>
              <a:t>The District, a $1 billion project including a hockey arena and massive commercial, residential, and entertainment space spanning a 50-block area</a:t>
            </a:r>
          </a:p>
          <a:p>
            <a:pPr marL="742950" lvl="1" indent="-285750">
              <a:buSzPct val="80000"/>
              <a:buFont typeface="Courier New" panose="02070309020205020404" pitchFamily="49" charset="0"/>
              <a:buChar char="o"/>
            </a:pPr>
            <a:r>
              <a:rPr lang="en-US" sz="1600" dirty="0">
                <a:solidFill>
                  <a:prstClr val="black"/>
                </a:solidFill>
              </a:rPr>
              <a:t>Bars, restaurants, retail, offices, housing, and the new home for the Mike Ilitch School of Business at Wayne State University, which is expected to bring 3,500 graduate/undergraduate students to the area</a:t>
            </a:r>
          </a:p>
        </p:txBody>
      </p:sp>
      <p:sp>
        <p:nvSpPr>
          <p:cNvPr id="28" name="TextBox 27"/>
          <p:cNvSpPr txBox="1"/>
          <p:nvPr/>
        </p:nvSpPr>
        <p:spPr>
          <a:xfrm>
            <a:off x="6028215" y="3557701"/>
            <a:ext cx="5571602" cy="954107"/>
          </a:xfrm>
          <a:prstGeom prst="rect">
            <a:avLst/>
          </a:prstGeom>
          <a:noFill/>
          <a:ln>
            <a:noFill/>
          </a:ln>
        </p:spPr>
        <p:txBody>
          <a:bodyPr wrap="square" lIns="0" tIns="0" rIns="91440" bIns="0" rtlCol="0">
            <a:spAutoFit/>
          </a:bodyPr>
          <a:lstStyle/>
          <a:p>
            <a:pPr algn="ctr"/>
            <a:r>
              <a:rPr lang="en-US" b="1" u="sng" spc="300" dirty="0">
                <a:solidFill>
                  <a:srgbClr val="007FFF"/>
                </a:solidFill>
                <a:ea typeface="Titillium" charset="0"/>
                <a:cs typeface="Titillium" charset="0"/>
              </a:rPr>
              <a:t>EDUCATED WORKFORCE</a:t>
            </a:r>
          </a:p>
          <a:p>
            <a:pPr marL="285750" indent="-285750">
              <a:buFont typeface="Arial" panose="020B0604020202020204" pitchFamily="34" charset="0"/>
              <a:buChar char="•"/>
            </a:pPr>
            <a:endParaRPr lang="en-US" sz="1200" dirty="0">
              <a:solidFill>
                <a:prstClr val="black"/>
              </a:solidFill>
            </a:endParaRPr>
          </a:p>
          <a:p>
            <a:pPr marL="285750" indent="-285750">
              <a:buFont typeface="Arial" panose="020B0604020202020204" pitchFamily="34" charset="0"/>
              <a:buChar char="•"/>
            </a:pPr>
            <a:r>
              <a:rPr lang="en-US" sz="1600" dirty="0">
                <a:solidFill>
                  <a:prstClr val="black"/>
                </a:solidFill>
              </a:rPr>
              <a:t>14.2% of adults in the city of Detroit have a Bachelor’s degree or higher</a:t>
            </a:r>
          </a:p>
        </p:txBody>
      </p:sp>
      <p:graphicFrame>
        <p:nvGraphicFramePr>
          <p:cNvPr id="30" name="Table 29"/>
          <p:cNvGraphicFramePr>
            <a:graphicFrameLocks noGrp="1"/>
          </p:cNvGraphicFramePr>
          <p:nvPr>
            <p:extLst>
              <p:ext uri="{D42A27DB-BD31-4B8C-83A1-F6EECF244321}">
                <p14:modId xmlns:p14="http://schemas.microsoft.com/office/powerpoint/2010/main" val="1753707116"/>
              </p:ext>
            </p:extLst>
          </p:nvPr>
        </p:nvGraphicFramePr>
        <p:xfrm>
          <a:off x="6557318" y="4498630"/>
          <a:ext cx="4451908" cy="1509774"/>
        </p:xfrm>
        <a:graphic>
          <a:graphicData uri="http://schemas.openxmlformats.org/drawingml/2006/table">
            <a:tbl>
              <a:tblPr firstRow="1"/>
              <a:tblGrid>
                <a:gridCol w="2858530">
                  <a:extLst>
                    <a:ext uri="{9D8B030D-6E8A-4147-A177-3AD203B41FA5}">
                      <a16:colId xmlns:a16="http://schemas.microsoft.com/office/drawing/2014/main" val="20000"/>
                    </a:ext>
                  </a:extLst>
                </a:gridCol>
                <a:gridCol w="1593378">
                  <a:extLst>
                    <a:ext uri="{9D8B030D-6E8A-4147-A177-3AD203B41FA5}">
                      <a16:colId xmlns:a16="http://schemas.microsoft.com/office/drawing/2014/main" val="20001"/>
                    </a:ext>
                  </a:extLst>
                </a:gridCol>
              </a:tblGrid>
              <a:tr h="405841">
                <a:tc>
                  <a:txBody>
                    <a:bodyPr/>
                    <a:lstStyle/>
                    <a:p>
                      <a:pPr algn="ctr" rtl="0" fontAlgn="t"/>
                      <a:r>
                        <a:rPr lang="en-US" sz="1600" b="1" i="0" u="none" strike="noStrike" dirty="0">
                          <a:solidFill>
                            <a:schemeClr val="bg1"/>
                          </a:solidFill>
                          <a:effectLst/>
                          <a:latin typeface="+mn-lt"/>
                        </a:rPr>
                        <a:t>University</a:t>
                      </a:r>
                    </a:p>
                  </a:txBody>
                  <a:tcPr marL="8634" marR="8634" marT="8634"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tc>
                  <a:txBody>
                    <a:bodyPr/>
                    <a:lstStyle/>
                    <a:p>
                      <a:pPr algn="ctr" rtl="0" fontAlgn="t"/>
                      <a:r>
                        <a:rPr lang="en-US" sz="1600" b="1" i="0" u="none" strike="noStrike" dirty="0">
                          <a:solidFill>
                            <a:schemeClr val="bg1"/>
                          </a:solidFill>
                          <a:effectLst/>
                          <a:latin typeface="+mn-lt"/>
                        </a:rPr>
                        <a:t>Approx. Enrollment 2018</a:t>
                      </a:r>
                    </a:p>
                  </a:txBody>
                  <a:tcPr marL="8634" marR="8634" marT="8634"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207179">
                <a:tc>
                  <a:txBody>
                    <a:bodyPr/>
                    <a:lstStyle/>
                    <a:p>
                      <a:pPr algn="l" fontAlgn="b"/>
                      <a:r>
                        <a:rPr lang="en-US" sz="1600" b="0" i="0" u="none" strike="noStrike" dirty="0">
                          <a:solidFill>
                            <a:schemeClr val="tx1"/>
                          </a:solidFill>
                          <a:effectLst/>
                          <a:latin typeface="+mn-lt"/>
                        </a:rPr>
                        <a:t>Michigan</a:t>
                      </a:r>
                      <a:r>
                        <a:rPr lang="en-US" sz="1600" b="0" i="0" u="none" strike="noStrike" baseline="0" dirty="0">
                          <a:solidFill>
                            <a:schemeClr val="tx1"/>
                          </a:solidFill>
                          <a:effectLst/>
                          <a:latin typeface="+mn-lt"/>
                        </a:rPr>
                        <a:t> State University</a:t>
                      </a:r>
                      <a:endParaRPr lang="en-US" sz="1600" b="0" i="0" u="none" strike="noStrike" dirty="0">
                        <a:solidFill>
                          <a:schemeClr val="tx1"/>
                        </a:solidFill>
                        <a:effectLst/>
                        <a:latin typeface="+mn-lt"/>
                      </a:endParaRP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chemeClr val="tx1"/>
                          </a:solidFill>
                          <a:effectLst/>
                          <a:latin typeface="+mn-lt"/>
                        </a:rPr>
                        <a:t>50,351</a:t>
                      </a:r>
                    </a:p>
                  </a:txBody>
                  <a:tcPr marL="9525" marR="9525" marT="9525" marB="0" anchor="b">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1"/>
                  </a:ext>
                </a:extLst>
              </a:tr>
              <a:tr h="207179">
                <a:tc>
                  <a:txBody>
                    <a:bodyPr/>
                    <a:lstStyle/>
                    <a:p>
                      <a:pPr algn="l" fontAlgn="b"/>
                      <a:r>
                        <a:rPr lang="en-US" sz="1600" b="0" i="0" u="none" strike="noStrike" dirty="0">
                          <a:solidFill>
                            <a:schemeClr val="tx1"/>
                          </a:solidFill>
                          <a:effectLst/>
                          <a:latin typeface="+mn-lt"/>
                        </a:rPr>
                        <a:t>University of Michigan</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chemeClr val="tx1"/>
                          </a:solidFill>
                          <a:effectLst/>
                          <a:latin typeface="+mn-lt"/>
                        </a:rPr>
                        <a:t>43,499</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5"/>
                  </a:ext>
                </a:extLst>
              </a:tr>
              <a:tr h="207179">
                <a:tc>
                  <a:txBody>
                    <a:bodyPr/>
                    <a:lstStyle/>
                    <a:p>
                      <a:pPr algn="l" fontAlgn="b"/>
                      <a:r>
                        <a:rPr lang="en-US" sz="1600" b="0" i="0" u="none" strike="noStrike" dirty="0">
                          <a:solidFill>
                            <a:schemeClr val="tx1"/>
                          </a:solidFill>
                          <a:effectLst/>
                          <a:latin typeface="+mn-lt"/>
                        </a:rPr>
                        <a:t>Wayne State University</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chemeClr val="tx1"/>
                          </a:solidFill>
                          <a:effectLst/>
                          <a:latin typeface="+mn-lt"/>
                        </a:rPr>
                        <a:t>27,053</a:t>
                      </a:r>
                    </a:p>
                  </a:txBody>
                  <a:tcPr marL="9525" marR="9525" marT="9525"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2"/>
                  </a:ext>
                </a:extLst>
              </a:tr>
              <a:tr h="207179">
                <a:tc>
                  <a:txBody>
                    <a:bodyPr/>
                    <a:lstStyle/>
                    <a:p>
                      <a:pPr algn="l" fontAlgn="b"/>
                      <a:r>
                        <a:rPr lang="en-US" sz="1600" b="0" i="0" u="none" strike="noStrike" dirty="0">
                          <a:solidFill>
                            <a:schemeClr val="tx1"/>
                          </a:solidFill>
                          <a:effectLst/>
                          <a:latin typeface="+mn-lt"/>
                        </a:rPr>
                        <a:t>University of Detroit Mercy</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p>
                      <a:pPr algn="ctr" fontAlgn="b"/>
                      <a:r>
                        <a:rPr lang="en-US" sz="1600" b="0" i="0" u="none" strike="noStrike" dirty="0">
                          <a:solidFill>
                            <a:schemeClr val="tx1"/>
                          </a:solidFill>
                          <a:effectLst/>
                          <a:latin typeface="+mn-lt"/>
                        </a:rPr>
                        <a:t>5,111</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62892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Detroit Demographics Overview</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31" y="963827"/>
            <a:ext cx="10628663" cy="5057461"/>
          </a:xfrm>
          <a:prstGeom prst="rect">
            <a:avLst/>
          </a:prstGeom>
          <a:ln>
            <a:noFill/>
          </a:ln>
        </p:spPr>
      </p:pic>
      <p:sp>
        <p:nvSpPr>
          <p:cNvPr id="7" name="Rectangle 6">
            <a:extLst>
              <a:ext uri="{FF2B5EF4-FFF2-40B4-BE49-F238E27FC236}">
                <a16:creationId xmlns:a16="http://schemas.microsoft.com/office/drawing/2014/main" id="{B790205A-DE73-9041-9A47-B14A9BD2AC48}"/>
              </a:ext>
            </a:extLst>
          </p:cNvPr>
          <p:cNvSpPr/>
          <p:nvPr/>
        </p:nvSpPr>
        <p:spPr>
          <a:xfrm>
            <a:off x="1968138" y="6235028"/>
            <a:ext cx="8708572" cy="415498"/>
          </a:xfrm>
          <a:prstGeom prst="rect">
            <a:avLst/>
          </a:prstGeom>
        </p:spPr>
        <p:txBody>
          <a:bodyPr wrap="square">
            <a:spAutoFit/>
          </a:bodyPr>
          <a:lstStyle/>
          <a:p>
            <a:pPr algn="ctr"/>
            <a:r>
              <a:rPr lang="en-US" sz="1200" b="1" dirty="0">
                <a:solidFill>
                  <a:srgbClr val="000000"/>
                </a:solidFill>
                <a:cs typeface="Calibri" panose="020F0502020204030204" pitchFamily="34" charset="0"/>
              </a:rPr>
              <a:t>*County-level data; Migration data as of 2016</a:t>
            </a:r>
          </a:p>
          <a:p>
            <a:pPr algn="ctr"/>
            <a:r>
              <a:rPr lang="fr-FR" sz="900" dirty="0">
                <a:solidFill>
                  <a:srgbClr val="000000"/>
                </a:solidFill>
                <a:latin typeface="Calibri Light" panose="020F0302020204030204"/>
                <a:ea typeface="Calibri Light" charset="0"/>
                <a:cs typeface="Calibri Light" charset="0"/>
              </a:rPr>
              <a:t>Source: Yardi® Matrix</a:t>
            </a:r>
          </a:p>
        </p:txBody>
      </p:sp>
    </p:spTree>
    <p:extLst>
      <p:ext uri="{BB962C8B-B14F-4D97-AF65-F5344CB8AC3E}">
        <p14:creationId xmlns:p14="http://schemas.microsoft.com/office/powerpoint/2010/main" val="2805081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5E53C18-317A-4361-83FF-45EDDA0F97B9}"/>
              </a:ext>
            </a:extLst>
          </p:cNvPr>
          <p:cNvGraphicFramePr>
            <a:graphicFrameLocks/>
          </p:cNvGraphicFramePr>
          <p:nvPr>
            <p:extLst>
              <p:ext uri="{D42A27DB-BD31-4B8C-83A1-F6EECF244321}">
                <p14:modId xmlns:p14="http://schemas.microsoft.com/office/powerpoint/2010/main" val="2941075792"/>
              </p:ext>
            </p:extLst>
          </p:nvPr>
        </p:nvGraphicFramePr>
        <p:xfrm>
          <a:off x="675504" y="1087395"/>
          <a:ext cx="10840994" cy="541225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F70BF0B5-5F93-224F-935D-A22E89CBDB53}"/>
              </a:ext>
            </a:extLst>
          </p:cNvPr>
          <p:cNvSpPr/>
          <p:nvPr/>
        </p:nvSpPr>
        <p:spPr>
          <a:xfrm>
            <a:off x="1902940" y="6286537"/>
            <a:ext cx="8765059"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 Moody’s Analytics; Bureau of Labor Statistics (BLS) </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Detroit Employment Growth Feb 2014 – Feb 2019</a:t>
            </a:r>
          </a:p>
        </p:txBody>
      </p:sp>
      <p:sp>
        <p:nvSpPr>
          <p:cNvPr id="8" name="Text Placeholder 1"/>
          <p:cNvSpPr txBox="1">
            <a:spLocks/>
          </p:cNvSpPr>
          <p:nvPr/>
        </p:nvSpPr>
        <p:spPr>
          <a:xfrm>
            <a:off x="3798638" y="957907"/>
            <a:ext cx="737290" cy="351987"/>
          </a:xfrm>
          <a:prstGeom prst="rect">
            <a:avLst/>
          </a:prstGeom>
          <a:noFill/>
          <a:ln>
            <a:solidFill>
              <a:schemeClr val="bg1"/>
            </a:solid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1600" u="sng" dirty="0">
                <a:solidFill>
                  <a:prstClr val="black"/>
                </a:solidFill>
                <a:effectLst/>
                <a:latin typeface="Calibri" panose="020F0502020204030204"/>
              </a:rPr>
              <a:t>CAGR</a:t>
            </a:r>
          </a:p>
        </p:txBody>
      </p:sp>
      <p:sp>
        <p:nvSpPr>
          <p:cNvPr id="9" name="Text Placeholder 1">
            <a:extLst>
              <a:ext uri="{FF2B5EF4-FFF2-40B4-BE49-F238E27FC236}">
                <a16:creationId xmlns:a16="http://schemas.microsoft.com/office/drawing/2014/main" id="{FAF0B419-1737-4398-8B0B-5AEAEBE0F79B}"/>
              </a:ext>
            </a:extLst>
          </p:cNvPr>
          <p:cNvSpPr txBox="1">
            <a:spLocks/>
          </p:cNvSpPr>
          <p:nvPr/>
        </p:nvSpPr>
        <p:spPr>
          <a:xfrm>
            <a:off x="8297444" y="1469152"/>
            <a:ext cx="2527075" cy="1809507"/>
          </a:xfrm>
          <a:prstGeom prst="rect">
            <a:avLst/>
          </a:prstGeom>
          <a:solidFill>
            <a:schemeClr val="bg1">
              <a:lumMod val="95000"/>
            </a:schemeClr>
          </a:solidFill>
          <a:ln>
            <a:solidFill>
              <a:schemeClr val="tx1"/>
            </a:solidFill>
          </a:ln>
        </p:spPr>
        <p:txBody>
          <a:bodyPr vert="horz"/>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1">
              <a:buFont typeface="Lucida Grande"/>
              <a:buNone/>
            </a:pPr>
            <a:r>
              <a:rPr lang="en-US" sz="1600" b="1" u="sng" dirty="0">
                <a:solidFill>
                  <a:prstClr val="black"/>
                </a:solidFill>
              </a:rPr>
              <a:t>5-Year Employment Growth</a:t>
            </a:r>
          </a:p>
          <a:p>
            <a:pPr marL="0" lvl="1">
              <a:buFont typeface="Lucida Grande"/>
              <a:buNone/>
            </a:pPr>
            <a:r>
              <a:rPr lang="en-US" sz="1600" dirty="0">
                <a:solidFill>
                  <a:prstClr val="black"/>
                </a:solidFill>
              </a:rPr>
              <a:t>National: 9.3%</a:t>
            </a:r>
          </a:p>
          <a:p>
            <a:pPr marL="0" lvl="1">
              <a:buFont typeface="Lucida Grande"/>
              <a:buNone/>
            </a:pPr>
            <a:r>
              <a:rPr lang="en-US" sz="1600" dirty="0">
                <a:solidFill>
                  <a:prstClr val="black"/>
                </a:solidFill>
              </a:rPr>
              <a:t>Detroit: 8.3%</a:t>
            </a:r>
          </a:p>
          <a:p>
            <a:pPr marL="0" lvl="1">
              <a:buFont typeface="Lucida Grande"/>
              <a:buNone/>
            </a:pPr>
            <a:endParaRPr lang="en-US" sz="1600" b="1" u="sng" dirty="0">
              <a:solidFill>
                <a:prstClr val="black"/>
              </a:solidFill>
            </a:endParaRPr>
          </a:p>
          <a:p>
            <a:pPr marL="0" lvl="1">
              <a:buFont typeface="Lucida Grande"/>
              <a:buNone/>
            </a:pPr>
            <a:r>
              <a:rPr lang="en-US" sz="1600" b="1" u="sng" dirty="0">
                <a:solidFill>
                  <a:prstClr val="black"/>
                </a:solidFill>
              </a:rPr>
              <a:t>5-Year Wage Growth</a:t>
            </a:r>
          </a:p>
          <a:p>
            <a:pPr marL="0" lvl="1">
              <a:buFont typeface="Lucida Grande"/>
              <a:buNone/>
            </a:pPr>
            <a:r>
              <a:rPr lang="en-US" sz="1600" dirty="0">
                <a:solidFill>
                  <a:prstClr val="black"/>
                </a:solidFill>
              </a:rPr>
              <a:t>National: 13.7%</a:t>
            </a:r>
          </a:p>
          <a:p>
            <a:pPr marL="0" lvl="1">
              <a:buFont typeface="Lucida Grande"/>
              <a:buNone/>
            </a:pPr>
            <a:r>
              <a:rPr lang="en-US" sz="1600" dirty="0">
                <a:solidFill>
                  <a:prstClr val="black"/>
                </a:solidFill>
              </a:rPr>
              <a:t>Detroit: 8.4%</a:t>
            </a:r>
          </a:p>
        </p:txBody>
      </p:sp>
      <p:sp>
        <p:nvSpPr>
          <p:cNvPr id="10" name="Rectangle 9">
            <a:extLst>
              <a:ext uri="{FF2B5EF4-FFF2-40B4-BE49-F238E27FC236}">
                <a16:creationId xmlns:a16="http://schemas.microsoft.com/office/drawing/2014/main" id="{B30A7379-5B5F-994D-8DE4-F1270AA8A5EE}"/>
              </a:ext>
            </a:extLst>
          </p:cNvPr>
          <p:cNvSpPr/>
          <p:nvPr/>
        </p:nvSpPr>
        <p:spPr>
          <a:xfrm>
            <a:off x="1180139" y="4886258"/>
            <a:ext cx="2520779" cy="2172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1" name="Rectangle 10">
            <a:extLst>
              <a:ext uri="{FF2B5EF4-FFF2-40B4-BE49-F238E27FC236}">
                <a16:creationId xmlns:a16="http://schemas.microsoft.com/office/drawing/2014/main" id="{B30A7379-5B5F-994D-8DE4-F1270AA8A5EE}"/>
              </a:ext>
            </a:extLst>
          </p:cNvPr>
          <p:cNvSpPr/>
          <p:nvPr/>
        </p:nvSpPr>
        <p:spPr>
          <a:xfrm>
            <a:off x="2229492" y="3071973"/>
            <a:ext cx="1471427" cy="2373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2" name="Rectangle 11">
            <a:extLst>
              <a:ext uri="{FF2B5EF4-FFF2-40B4-BE49-F238E27FC236}">
                <a16:creationId xmlns:a16="http://schemas.microsoft.com/office/drawing/2014/main" id="{B30A7379-5B5F-994D-8DE4-F1270AA8A5EE}"/>
              </a:ext>
            </a:extLst>
          </p:cNvPr>
          <p:cNvSpPr/>
          <p:nvPr/>
        </p:nvSpPr>
        <p:spPr>
          <a:xfrm>
            <a:off x="2660822" y="1638606"/>
            <a:ext cx="980302" cy="21728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Tree>
    <p:extLst>
      <p:ext uri="{BB962C8B-B14F-4D97-AF65-F5344CB8AC3E}">
        <p14:creationId xmlns:p14="http://schemas.microsoft.com/office/powerpoint/2010/main" val="4009390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Detroit’s Intellectual Capital Nodes</a:t>
            </a:r>
          </a:p>
        </p:txBody>
      </p:sp>
      <p:sp>
        <p:nvSpPr>
          <p:cNvPr id="145" name="TextBox 144"/>
          <p:cNvSpPr txBox="1"/>
          <p:nvPr/>
        </p:nvSpPr>
        <p:spPr>
          <a:xfrm>
            <a:off x="2448252" y="5825481"/>
            <a:ext cx="218141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Office Development</a:t>
            </a:r>
          </a:p>
        </p:txBody>
      </p:sp>
      <p:sp>
        <p:nvSpPr>
          <p:cNvPr id="146" name="TextBox 145"/>
          <p:cNvSpPr txBox="1"/>
          <p:nvPr/>
        </p:nvSpPr>
        <p:spPr>
          <a:xfrm>
            <a:off x="5274298" y="5859016"/>
            <a:ext cx="25846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Multifamily Development</a:t>
            </a:r>
          </a:p>
        </p:txBody>
      </p:sp>
      <p:sp>
        <p:nvSpPr>
          <p:cNvPr id="147" name="Regular Pentagon 146"/>
          <p:cNvSpPr/>
          <p:nvPr/>
        </p:nvSpPr>
        <p:spPr bwMode="auto">
          <a:xfrm>
            <a:off x="5056710" y="5925559"/>
            <a:ext cx="93716" cy="84279"/>
          </a:xfrm>
          <a:prstGeom prst="pentagon">
            <a:avLst/>
          </a:prstGeom>
          <a:solidFill>
            <a:srgbClr val="3AE72D"/>
          </a:solidFill>
          <a:ln w="9525" cap="flat" cmpd="sng" algn="ctr">
            <a:solidFill>
              <a:sysClr val="windowText" lastClr="000000"/>
            </a:solidFill>
            <a:prstDash val="solid"/>
            <a:round/>
            <a:headEnd type="none" w="med" len="med"/>
            <a:tailEnd type="none" w="med" len="med"/>
          </a:ln>
          <a:effectLst/>
        </p:spPr>
        <p:txBody>
          <a:bodyPr vert="horz" wrap="square" lIns="0" tIns="54864" rIns="0" bIns="45720" numCol="1" rtlCol="0" anchor="ctr" anchorCtr="0" compatLnSpc="1">
            <a:prstTxWarp prst="textNoShape">
              <a:avLst/>
            </a:prstTxWarp>
          </a:bodyPr>
          <a:lstStyle/>
          <a:p>
            <a:pPr marL="0" marR="0" lvl="0" indent="0" algn="ctr" defTabSz="914400" eaLnBrk="1" fontAlgn="base" latinLnBrk="0" hangingPunct="1">
              <a:lnSpc>
                <a:spcPct val="85000"/>
              </a:lnSpc>
              <a:spcBef>
                <a:spcPts val="400"/>
              </a:spcBef>
              <a:spcAft>
                <a:spcPct val="0"/>
              </a:spcAft>
              <a:buClr>
                <a:srgbClr val="003E73"/>
              </a:buClr>
              <a:buSzPct val="75000"/>
              <a:buFont typeface="Wingdings 3" pitchFamily="18" charset="2"/>
              <a:buNone/>
              <a:tabLst/>
              <a:defRPr/>
            </a:pPr>
            <a:endParaRPr kumimoji="0" lang="en-US" sz="1200" b="1" i="0" u="none" strike="noStrike" kern="0" cap="none" spc="0" normalizeH="0" baseline="0" noProof="0" dirty="0">
              <a:ln>
                <a:noFill/>
              </a:ln>
              <a:solidFill>
                <a:prstClr val="black"/>
              </a:solidFill>
              <a:effectLst/>
              <a:uLnTx/>
              <a:uFillTx/>
              <a:cs typeface="Arial" charset="0"/>
            </a:endParaRPr>
          </a:p>
        </p:txBody>
      </p:sp>
      <p:sp>
        <p:nvSpPr>
          <p:cNvPr id="148" name="Rectangle 147">
            <a:extLst>
              <a:ext uri="{FF2B5EF4-FFF2-40B4-BE49-F238E27FC236}">
                <a16:creationId xmlns:a16="http://schemas.microsoft.com/office/drawing/2014/main" id="{349FF3DA-80A3-46A3-9ECA-671BE45CB274}"/>
              </a:ext>
            </a:extLst>
          </p:cNvPr>
          <p:cNvSpPr/>
          <p:nvPr/>
        </p:nvSpPr>
        <p:spPr bwMode="auto">
          <a:xfrm>
            <a:off x="2297148" y="5906062"/>
            <a:ext cx="76870" cy="71125"/>
          </a:xfrm>
          <a:prstGeom prst="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0" tIns="54864" rIns="0" bIns="45720" numCol="1" rtlCol="0" anchor="ctr" anchorCtr="0" compatLnSpc="1">
            <a:prstTxWarp prst="textNoShape">
              <a:avLst/>
            </a:prstTxWarp>
          </a:bodyPr>
          <a:lstStyle/>
          <a:p>
            <a:pPr marL="0" marR="0" lvl="0" indent="0" algn="ctr" defTabSz="914400" eaLnBrk="1" fontAlgn="base" latinLnBrk="0" hangingPunct="1">
              <a:lnSpc>
                <a:spcPct val="85000"/>
              </a:lnSpc>
              <a:spcBef>
                <a:spcPts val="400"/>
              </a:spcBef>
              <a:spcAft>
                <a:spcPct val="0"/>
              </a:spcAft>
              <a:buClr>
                <a:srgbClr val="003E73"/>
              </a:buClr>
              <a:buSzPct val="75000"/>
              <a:buFont typeface="Wingdings 3" pitchFamily="18" charset="2"/>
              <a:buNone/>
              <a:tabLst/>
              <a:defRPr/>
            </a:pPr>
            <a:endParaRPr kumimoji="0" lang="en-US" sz="1200" b="1" i="0" u="none" strike="noStrike" kern="0" cap="none" spc="0" normalizeH="0" baseline="0" noProof="0" dirty="0">
              <a:ln>
                <a:noFill/>
              </a:ln>
              <a:solidFill>
                <a:prstClr val="black"/>
              </a:solidFill>
              <a:effectLst/>
              <a:uLnTx/>
              <a:uFillTx/>
              <a:cs typeface="Arial" charset="0"/>
            </a:endParaRPr>
          </a:p>
        </p:txBody>
      </p:sp>
      <p:sp>
        <p:nvSpPr>
          <p:cNvPr id="149" name="Star: 5 Points 16">
            <a:extLst>
              <a:ext uri="{FF2B5EF4-FFF2-40B4-BE49-F238E27FC236}">
                <a16:creationId xmlns:a16="http://schemas.microsoft.com/office/drawing/2014/main" id="{92F82C51-58E3-4978-994B-3CAF9B8752E7}"/>
              </a:ext>
            </a:extLst>
          </p:cNvPr>
          <p:cNvSpPr/>
          <p:nvPr/>
        </p:nvSpPr>
        <p:spPr>
          <a:xfrm>
            <a:off x="8349396" y="5908853"/>
            <a:ext cx="145322" cy="100986"/>
          </a:xfrm>
          <a:prstGeom prst="star5">
            <a:avLst/>
          </a:prstGeom>
          <a:solidFill>
            <a:srgbClr val="FF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52ADFE56-3EAB-45E4-853E-B23E00423AA5}"/>
              </a:ext>
            </a:extLst>
          </p:cNvPr>
          <p:cNvSpPr txBox="1"/>
          <p:nvPr/>
        </p:nvSpPr>
        <p:spPr>
          <a:xfrm>
            <a:off x="8553130" y="5825026"/>
            <a:ext cx="1760643"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Emerging Node</a:t>
            </a:r>
          </a:p>
        </p:txBody>
      </p:sp>
      <p:pic>
        <p:nvPicPr>
          <p:cNvPr id="151" name="Picture 15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234" y="780692"/>
            <a:ext cx="8874088" cy="4970398"/>
          </a:xfrm>
          <a:prstGeom prst="rect">
            <a:avLst/>
          </a:prstGeom>
          <a:ln>
            <a:solidFill>
              <a:sysClr val="windowText" lastClr="000000"/>
            </a:solidFill>
          </a:ln>
        </p:spPr>
      </p:pic>
      <p:sp>
        <p:nvSpPr>
          <p:cNvPr id="152" name="TextBox 151">
            <a:extLst>
              <a:ext uri="{FF2B5EF4-FFF2-40B4-BE49-F238E27FC236}">
                <a16:creationId xmlns:a16="http://schemas.microsoft.com/office/drawing/2014/main" id="{E1612837-3804-4C9C-A391-2962198D1165}"/>
              </a:ext>
            </a:extLst>
          </p:cNvPr>
          <p:cNvSpPr txBox="1"/>
          <p:nvPr/>
        </p:nvSpPr>
        <p:spPr>
          <a:xfrm>
            <a:off x="1816317" y="3741868"/>
            <a:ext cx="2289742" cy="1815882"/>
          </a:xfrm>
          <a:prstGeom prst="rect">
            <a:avLst/>
          </a:prstGeom>
          <a:solidFill>
            <a:srgbClr val="E7E6E6"/>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prstClr val="black"/>
                </a:solidFill>
                <a:effectLst/>
                <a:uLnTx/>
                <a:uFillTx/>
              </a:rPr>
              <a:t>Detroit Metro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72C4">
                    <a:lumMod val="75000"/>
                  </a:srgbClr>
                </a:solidFill>
                <a:effectLst/>
                <a:uLnTx/>
                <a:uFillTx/>
              </a:rPr>
              <a:t>Multifamily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12% Rent Growth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2% Supply Growth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-0.4% Occupancy Change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472C4">
                    <a:lumMod val="75000"/>
                  </a:srgbClr>
                </a:solidFill>
                <a:effectLst/>
                <a:uLnTx/>
                <a:uFillTx/>
              </a:rPr>
              <a:t>Office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113,375,448 sq. ft.</a:t>
            </a:r>
          </a:p>
        </p:txBody>
      </p:sp>
      <p:sp>
        <p:nvSpPr>
          <p:cNvPr id="154" name="TextBox 153">
            <a:extLst>
              <a:ext uri="{FF2B5EF4-FFF2-40B4-BE49-F238E27FC236}">
                <a16:creationId xmlns:a16="http://schemas.microsoft.com/office/drawing/2014/main" id="{2F6DC17D-A025-4BE7-9BDB-BF5CB9ABB3E5}"/>
              </a:ext>
            </a:extLst>
          </p:cNvPr>
          <p:cNvSpPr txBox="1"/>
          <p:nvPr/>
        </p:nvSpPr>
        <p:spPr>
          <a:xfrm>
            <a:off x="4268103" y="3532999"/>
            <a:ext cx="1967554" cy="1815882"/>
          </a:xfrm>
          <a:prstGeom prst="rect">
            <a:avLst/>
          </a:prstGeom>
          <a:solidFill>
            <a:srgbClr val="E7E6E6"/>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rPr>
              <a:t>Southfield/Oak Park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72C4">
                    <a:lumMod val="75000"/>
                  </a:srgbClr>
                </a:solidFill>
                <a:effectLst/>
                <a:uLnTx/>
                <a:uFillTx/>
              </a:rPr>
              <a:t>Multifamily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13% Rent Growth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 Supply Growth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0.1% Occupancy Change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72C4">
                    <a:lumMod val="75000"/>
                  </a:srgbClr>
                </a:solidFill>
                <a:effectLst/>
                <a:uLnTx/>
                <a:uFillTx/>
              </a:rPr>
              <a:t>Office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11,170,866 sq. ft.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9.9% of total inventory</a:t>
            </a:r>
          </a:p>
        </p:txBody>
      </p:sp>
      <p:cxnSp>
        <p:nvCxnSpPr>
          <p:cNvPr id="155" name="Straight Connector 154">
            <a:extLst>
              <a:ext uri="{FF2B5EF4-FFF2-40B4-BE49-F238E27FC236}">
                <a16:creationId xmlns:a16="http://schemas.microsoft.com/office/drawing/2014/main" id="{BF888114-E6DD-439F-B235-31787D5BADBA}"/>
              </a:ext>
            </a:extLst>
          </p:cNvPr>
          <p:cNvCxnSpPr>
            <a:cxnSpLocks/>
            <a:stCxn id="154" idx="0"/>
          </p:cNvCxnSpPr>
          <p:nvPr/>
        </p:nvCxnSpPr>
        <p:spPr>
          <a:xfrm flipV="1">
            <a:off x="5251880" y="2996667"/>
            <a:ext cx="171865" cy="536332"/>
          </a:xfrm>
          <a:prstGeom prst="line">
            <a:avLst/>
          </a:prstGeom>
          <a:noFill/>
          <a:ln w="6350" cap="flat" cmpd="sng" algn="ctr">
            <a:solidFill>
              <a:sysClr val="windowText" lastClr="000000"/>
            </a:solidFill>
            <a:prstDash val="solid"/>
            <a:miter lim="800000"/>
          </a:ln>
          <a:effectLst/>
        </p:spPr>
      </p:cxnSp>
      <p:cxnSp>
        <p:nvCxnSpPr>
          <p:cNvPr id="157" name="Straight Connector 156">
            <a:extLst>
              <a:ext uri="{FF2B5EF4-FFF2-40B4-BE49-F238E27FC236}">
                <a16:creationId xmlns:a16="http://schemas.microsoft.com/office/drawing/2014/main" id="{7B1AB39C-1596-43EE-9468-C1546EB09081}"/>
              </a:ext>
            </a:extLst>
          </p:cNvPr>
          <p:cNvCxnSpPr/>
          <p:nvPr/>
        </p:nvCxnSpPr>
        <p:spPr>
          <a:xfrm>
            <a:off x="7388440" y="4256348"/>
            <a:ext cx="1014155" cy="167371"/>
          </a:xfrm>
          <a:prstGeom prst="line">
            <a:avLst/>
          </a:prstGeom>
          <a:noFill/>
          <a:ln w="6350" cap="flat" cmpd="sng" algn="ctr">
            <a:solidFill>
              <a:sysClr val="windowText" lastClr="000000"/>
            </a:solidFill>
            <a:prstDash val="solid"/>
            <a:miter lim="800000"/>
          </a:ln>
          <a:effectLst/>
        </p:spPr>
      </p:cxnSp>
      <p:cxnSp>
        <p:nvCxnSpPr>
          <p:cNvPr id="159" name="Straight Connector 158">
            <a:extLst>
              <a:ext uri="{FF2B5EF4-FFF2-40B4-BE49-F238E27FC236}">
                <a16:creationId xmlns:a16="http://schemas.microsoft.com/office/drawing/2014/main" id="{7DB1D5BF-081D-4D70-B35E-A74D94F0892C}"/>
              </a:ext>
            </a:extLst>
          </p:cNvPr>
          <p:cNvCxnSpPr>
            <a:cxnSpLocks/>
          </p:cNvCxnSpPr>
          <p:nvPr/>
        </p:nvCxnSpPr>
        <p:spPr>
          <a:xfrm flipV="1">
            <a:off x="2594920" y="2433235"/>
            <a:ext cx="380320" cy="62830"/>
          </a:xfrm>
          <a:prstGeom prst="line">
            <a:avLst/>
          </a:prstGeom>
          <a:noFill/>
          <a:ln w="6350" cap="flat" cmpd="sng" algn="ctr">
            <a:solidFill>
              <a:sysClr val="windowText" lastClr="000000"/>
            </a:solidFill>
            <a:prstDash val="solid"/>
            <a:miter lim="800000"/>
          </a:ln>
          <a:effectLst/>
        </p:spPr>
      </p:cxnSp>
      <p:cxnSp>
        <p:nvCxnSpPr>
          <p:cNvPr id="160" name="Straight Connector 159">
            <a:extLst>
              <a:ext uri="{FF2B5EF4-FFF2-40B4-BE49-F238E27FC236}">
                <a16:creationId xmlns:a16="http://schemas.microsoft.com/office/drawing/2014/main" id="{EAA482B1-7F43-4705-B3CF-2D96B7C1C306}"/>
              </a:ext>
            </a:extLst>
          </p:cNvPr>
          <p:cNvCxnSpPr>
            <a:cxnSpLocks/>
          </p:cNvCxnSpPr>
          <p:nvPr/>
        </p:nvCxnSpPr>
        <p:spPr>
          <a:xfrm>
            <a:off x="6291426" y="1379085"/>
            <a:ext cx="1128598" cy="212363"/>
          </a:xfrm>
          <a:prstGeom prst="line">
            <a:avLst/>
          </a:prstGeom>
          <a:noFill/>
          <a:ln w="6350" cap="flat" cmpd="sng" algn="ctr">
            <a:solidFill>
              <a:sysClr val="windowText" lastClr="000000"/>
            </a:solidFill>
            <a:prstDash val="solid"/>
            <a:miter lim="800000"/>
          </a:ln>
          <a:effectLst/>
        </p:spPr>
      </p:cxnSp>
      <p:sp>
        <p:nvSpPr>
          <p:cNvPr id="158" name="TextBox 157">
            <a:extLst>
              <a:ext uri="{FF2B5EF4-FFF2-40B4-BE49-F238E27FC236}">
                <a16:creationId xmlns:a16="http://schemas.microsoft.com/office/drawing/2014/main" id="{CA60A1E6-AB5F-4C35-929E-812EB0B8008F}"/>
              </a:ext>
            </a:extLst>
          </p:cNvPr>
          <p:cNvSpPr txBox="1"/>
          <p:nvPr/>
        </p:nvSpPr>
        <p:spPr>
          <a:xfrm>
            <a:off x="2043192" y="2339156"/>
            <a:ext cx="589728" cy="338554"/>
          </a:xfrm>
          <a:prstGeom prst="rect">
            <a:avLst/>
          </a:prstGeom>
          <a:solidFill>
            <a:srgbClr val="E7E6E6"/>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Novi</a:t>
            </a:r>
          </a:p>
        </p:txBody>
      </p:sp>
      <p:sp>
        <p:nvSpPr>
          <p:cNvPr id="153" name="TextBox 152">
            <a:extLst>
              <a:ext uri="{FF2B5EF4-FFF2-40B4-BE49-F238E27FC236}">
                <a16:creationId xmlns:a16="http://schemas.microsoft.com/office/drawing/2014/main" id="{1DB1442B-94AD-4732-9BAD-1C9FCC4C5B89}"/>
              </a:ext>
            </a:extLst>
          </p:cNvPr>
          <p:cNvSpPr txBox="1"/>
          <p:nvPr/>
        </p:nvSpPr>
        <p:spPr>
          <a:xfrm>
            <a:off x="7340555" y="923591"/>
            <a:ext cx="2041636" cy="1815882"/>
          </a:xfrm>
          <a:prstGeom prst="rect">
            <a:avLst/>
          </a:prstGeom>
          <a:solidFill>
            <a:srgbClr val="E7E6E6"/>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rPr>
              <a:t>Troy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72C4">
                    <a:lumMod val="75000"/>
                  </a:srgbClr>
                </a:solidFill>
                <a:effectLst/>
                <a:uLnTx/>
                <a:uFillTx/>
              </a:rPr>
              <a:t>Multifamily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15% Rent Growth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 Supply Growth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-1.0% Occupancy Change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72C4">
                    <a:lumMod val="75000"/>
                  </a:srgbClr>
                </a:solidFill>
                <a:effectLst/>
                <a:uLnTx/>
                <a:uFillTx/>
              </a:rPr>
              <a:t>Office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14,098,848 sq. ft.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12.4% of total inventory</a:t>
            </a:r>
          </a:p>
        </p:txBody>
      </p:sp>
      <p:sp>
        <p:nvSpPr>
          <p:cNvPr id="156" name="TextBox 155">
            <a:extLst>
              <a:ext uri="{FF2B5EF4-FFF2-40B4-BE49-F238E27FC236}">
                <a16:creationId xmlns:a16="http://schemas.microsoft.com/office/drawing/2014/main" id="{2B64454D-B73A-46F1-A2E9-6B703A3E74EB}"/>
              </a:ext>
            </a:extLst>
          </p:cNvPr>
          <p:cNvSpPr txBox="1"/>
          <p:nvPr/>
        </p:nvSpPr>
        <p:spPr>
          <a:xfrm>
            <a:off x="8284132" y="3741868"/>
            <a:ext cx="2105458" cy="1815882"/>
          </a:xfrm>
          <a:prstGeom prst="rect">
            <a:avLst/>
          </a:prstGeom>
          <a:solidFill>
            <a:srgbClr val="E7E6E6"/>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prstClr val="black"/>
                </a:solidFill>
                <a:effectLst/>
                <a:uLnTx/>
                <a:uFillTx/>
              </a:rPr>
              <a:t>Downtown Detroit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72C4">
                    <a:lumMod val="75000"/>
                  </a:srgbClr>
                </a:solidFill>
                <a:effectLst/>
                <a:uLnTx/>
                <a:uFillTx/>
              </a:rPr>
              <a:t>Multifamily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19% Rent Growth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10% Supply Growth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-1.5% Occupancy Change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472C4">
                    <a:lumMod val="75000"/>
                  </a:srgbClr>
                </a:solidFill>
                <a:effectLst/>
                <a:uLnTx/>
                <a:uFillTx/>
              </a:rPr>
              <a:t>Office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24,424,231 sq. ft.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rPr>
              <a:t>21.5% of total inventory</a:t>
            </a:r>
          </a:p>
        </p:txBody>
      </p:sp>
      <p:sp>
        <p:nvSpPr>
          <p:cNvPr id="20" name="Rectangle 19">
            <a:extLst>
              <a:ext uri="{FF2B5EF4-FFF2-40B4-BE49-F238E27FC236}">
                <a16:creationId xmlns:a16="http://schemas.microsoft.com/office/drawing/2014/main" id="{B790205A-DE73-9041-9A47-B14A9BD2AC48}"/>
              </a:ext>
            </a:extLst>
          </p:cNvPr>
          <p:cNvSpPr/>
          <p:nvPr/>
        </p:nvSpPr>
        <p:spPr>
          <a:xfrm>
            <a:off x="1968138" y="6235028"/>
            <a:ext cx="8708572" cy="600164"/>
          </a:xfrm>
          <a:prstGeom prst="rect">
            <a:avLst/>
          </a:prstGeom>
        </p:spPr>
        <p:txBody>
          <a:bodyPr wrap="square">
            <a:spAutoFit/>
          </a:bodyPr>
          <a:lstStyle/>
          <a:p>
            <a:pPr algn="ctr"/>
            <a:r>
              <a:rPr lang="en-US" sz="1200" b="1" dirty="0">
                <a:solidFill>
                  <a:srgbClr val="000000"/>
                </a:solidFill>
                <a:cs typeface="Calibri" panose="020F0502020204030204" pitchFamily="34" charset="0"/>
              </a:rPr>
              <a:t>*Multifamily rent growth based on Feb. 2016 through Feb. 2019</a:t>
            </a:r>
          </a:p>
          <a:p>
            <a:pPr algn="ctr"/>
            <a:r>
              <a:rPr lang="en-US" sz="1200" b="1" dirty="0">
                <a:solidFill>
                  <a:srgbClr val="000000"/>
                </a:solidFill>
                <a:cs typeface="Calibri" panose="020F0502020204030204" pitchFamily="34" charset="0"/>
              </a:rPr>
              <a:t>*Change in multifamily occupancy based on Feb. 2018 through Feb. 2019</a:t>
            </a:r>
          </a:p>
          <a:p>
            <a:pPr algn="ctr"/>
            <a:r>
              <a:rPr lang="fr-FR" sz="900" dirty="0">
                <a:solidFill>
                  <a:srgbClr val="000000"/>
                </a:solidFill>
                <a:latin typeface="Calibri Light" panose="020F0302020204030204"/>
                <a:ea typeface="Calibri Light" charset="0"/>
                <a:cs typeface="Calibri Light" charset="0"/>
              </a:rPr>
              <a:t>Source: Yardi® Matrix</a:t>
            </a:r>
          </a:p>
        </p:txBody>
      </p:sp>
    </p:spTree>
    <p:extLst>
      <p:ext uri="{BB962C8B-B14F-4D97-AF65-F5344CB8AC3E}">
        <p14:creationId xmlns:p14="http://schemas.microsoft.com/office/powerpoint/2010/main" val="398430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1C06B39-2BB9-D246-AF6B-56A20C3D40C5}"/>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22338" r="3045"/>
          <a:stretch/>
        </p:blipFill>
        <p:spPr>
          <a:xfrm>
            <a:off x="2667740" y="685800"/>
            <a:ext cx="3274540" cy="5486400"/>
          </a:xfrm>
        </p:spPr>
      </p:pic>
      <p:sp>
        <p:nvSpPr>
          <p:cNvPr id="8" name="TextBox 7"/>
          <p:cNvSpPr txBox="1"/>
          <p:nvPr/>
        </p:nvSpPr>
        <p:spPr>
          <a:xfrm>
            <a:off x="343640" y="1418666"/>
            <a:ext cx="3684814" cy="454227"/>
          </a:xfrm>
          <a:prstGeom prst="rect">
            <a:avLst/>
          </a:prstGeom>
          <a:noFill/>
        </p:spPr>
        <p:txBody>
          <a:bodyPr wrap="square" lIns="0" tIns="0" rIns="0" bIns="0" rtlCol="0">
            <a:spAutoFit/>
          </a:bodyPr>
          <a:lstStyle/>
          <a:p>
            <a:pPr>
              <a:lnSpc>
                <a:spcPct val="80000"/>
              </a:lnSpc>
            </a:pPr>
            <a:r>
              <a:rPr lang="en-US" sz="3600" dirty="0">
                <a:solidFill>
                  <a:srgbClr val="000000"/>
                </a:solidFill>
                <a:latin typeface="Calibri Light" panose="020F0302020204030204"/>
                <a:ea typeface="Titillium Light" charset="0"/>
                <a:cs typeface="Titillium Light" charset="0"/>
              </a:rPr>
              <a:t>2019 OUTLOOK</a:t>
            </a:r>
          </a:p>
        </p:txBody>
      </p:sp>
      <p:cxnSp>
        <p:nvCxnSpPr>
          <p:cNvPr id="10" name="Straight Connector 9"/>
          <p:cNvCxnSpPr/>
          <p:nvPr/>
        </p:nvCxnSpPr>
        <p:spPr>
          <a:xfrm>
            <a:off x="2667740" y="2001260"/>
            <a:ext cx="1005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4167" y="685800"/>
            <a:ext cx="4578240" cy="5324535"/>
          </a:xfrm>
          <a:prstGeom prst="rect">
            <a:avLst/>
          </a:prstGeom>
          <a:noFill/>
        </p:spPr>
        <p:txBody>
          <a:bodyPr wrap="square" lIns="0" tIns="0" rIns="91440" bIns="0" rtlCol="0">
            <a:spAutoFit/>
          </a:bodyPr>
          <a:lstStyle/>
          <a:p>
            <a:pPr marL="171450" indent="-171450">
              <a:spcAft>
                <a:spcPts val="1200"/>
              </a:spcAft>
              <a:buFont typeface="Arial" charset="0"/>
              <a:buChar char="•"/>
            </a:pPr>
            <a:r>
              <a:rPr lang="en-US" dirty="0">
                <a:solidFill>
                  <a:srgbClr val="000000"/>
                </a:solidFill>
                <a:ea typeface="Titillium" charset="0"/>
                <a:cs typeface="Titillium" charset="0"/>
              </a:rPr>
              <a:t>GDP and employment will continue to grow, but at a slower, steadier pace</a:t>
            </a:r>
          </a:p>
          <a:p>
            <a:pPr marL="171450" indent="-171450">
              <a:spcAft>
                <a:spcPts val="1200"/>
              </a:spcAft>
              <a:buFont typeface="Arial" charset="0"/>
              <a:buChar char="•"/>
            </a:pPr>
            <a:r>
              <a:rPr lang="en-US" dirty="0">
                <a:solidFill>
                  <a:srgbClr val="000000"/>
                </a:solidFill>
                <a:ea typeface="Titillium" charset="0"/>
                <a:cs typeface="Titillium" charset="0"/>
              </a:rPr>
              <a:t>A steady economy coupled with the demographic shift of jobs will continue to create demand in tech hub cities, providing a solid base for office-using sectors</a:t>
            </a:r>
          </a:p>
          <a:p>
            <a:pPr marL="171450" indent="-171450">
              <a:spcAft>
                <a:spcPts val="1200"/>
              </a:spcAft>
              <a:buFont typeface="Arial" charset="0"/>
              <a:buChar char="•"/>
            </a:pPr>
            <a:r>
              <a:rPr lang="en-US" dirty="0">
                <a:solidFill>
                  <a:srgbClr val="000000"/>
                </a:solidFill>
                <a:ea typeface="Titillium" charset="0"/>
                <a:cs typeface="Titillium" charset="0"/>
              </a:rPr>
              <a:t>There are secular pressures that continue to alter the office market, such as decreasing square footage per employee, coworking and a changing talent pool for office-using employment</a:t>
            </a:r>
          </a:p>
          <a:p>
            <a:pPr marL="171450" indent="-171450">
              <a:spcAft>
                <a:spcPts val="1200"/>
              </a:spcAft>
              <a:buFont typeface="Arial" charset="0"/>
              <a:buChar char="•"/>
            </a:pPr>
            <a:r>
              <a:rPr lang="en-US" dirty="0">
                <a:solidFill>
                  <a:srgbClr val="000000"/>
                </a:solidFill>
              </a:rPr>
              <a:t>The use of new technology is already impacting commercial space in help with costs, especially around utility consumption; this will accelerate as the technologies are more widely adopted</a:t>
            </a:r>
          </a:p>
          <a:p>
            <a:pPr marL="171450" indent="-171450">
              <a:spcAft>
                <a:spcPts val="1200"/>
              </a:spcAft>
              <a:buFont typeface="Arial" charset="0"/>
              <a:buChar char="•"/>
            </a:pPr>
            <a:r>
              <a:rPr lang="en-US" dirty="0">
                <a:solidFill>
                  <a:srgbClr val="000000"/>
                </a:solidFill>
                <a:ea typeface="Titillium" charset="0"/>
                <a:cs typeface="Titillium" charset="0"/>
              </a:rPr>
              <a:t>It’s a </a:t>
            </a:r>
            <a:r>
              <a:rPr lang="en-US" b="1" dirty="0">
                <a:solidFill>
                  <a:srgbClr val="007FFF"/>
                </a:solidFill>
                <a:ea typeface="Titillium" charset="0"/>
                <a:cs typeface="Titillium" charset="0"/>
              </a:rPr>
              <a:t>sharpshooter’s game</a:t>
            </a:r>
          </a:p>
        </p:txBody>
      </p:sp>
      <p:sp>
        <p:nvSpPr>
          <p:cNvPr id="6" name="Rectangle 5">
            <a:extLst>
              <a:ext uri="{FF2B5EF4-FFF2-40B4-BE49-F238E27FC236}">
                <a16:creationId xmlns:a16="http://schemas.microsoft.com/office/drawing/2014/main" id="{C59D9ABF-8FEE-F04B-80D4-A8F7EFD88B36}"/>
              </a:ext>
            </a:extLst>
          </p:cNvPr>
          <p:cNvSpPr/>
          <p:nvPr/>
        </p:nvSpPr>
        <p:spPr>
          <a:xfrm>
            <a:off x="1935892" y="6219182"/>
            <a:ext cx="8748584"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spTree>
    <p:extLst>
      <p:ext uri="{BB962C8B-B14F-4D97-AF65-F5344CB8AC3E}">
        <p14:creationId xmlns:p14="http://schemas.microsoft.com/office/powerpoint/2010/main" val="4083006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FA4EA6-D178-354D-B375-71AF71107C64}"/>
              </a:ext>
            </a:extLst>
          </p:cNvPr>
          <p:cNvSpPr/>
          <p:nvPr/>
        </p:nvSpPr>
        <p:spPr>
          <a:xfrm>
            <a:off x="1911178" y="6202603"/>
            <a:ext cx="8773298"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*As of Feb. 2019</a:t>
            </a:r>
          </a:p>
          <a:p>
            <a:pPr algn="ctr"/>
            <a:r>
              <a:rPr lang="en-US" sz="900" dirty="0">
                <a:solidFill>
                  <a:srgbClr val="000000"/>
                </a:solidFill>
                <a:latin typeface="Calibri Light" charset="0"/>
                <a:ea typeface="Calibri Light" charset="0"/>
                <a:cs typeface="Calibri Light" charset="0"/>
              </a:rPr>
              <a:t>Source: Yardi® Matrix</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Detroit’s Office Fundamentals</a:t>
            </a:r>
          </a:p>
        </p:txBody>
      </p:sp>
      <p:graphicFrame>
        <p:nvGraphicFramePr>
          <p:cNvPr id="7" name="Table 6"/>
          <p:cNvGraphicFramePr>
            <a:graphicFrameLocks noGrp="1"/>
          </p:cNvGraphicFramePr>
          <p:nvPr>
            <p:extLst>
              <p:ext uri="{D42A27DB-BD31-4B8C-83A1-F6EECF244321}">
                <p14:modId xmlns:p14="http://schemas.microsoft.com/office/powerpoint/2010/main" val="2074140889"/>
              </p:ext>
            </p:extLst>
          </p:nvPr>
        </p:nvGraphicFramePr>
        <p:xfrm>
          <a:off x="207809" y="1402335"/>
          <a:ext cx="11790427" cy="3505223"/>
        </p:xfrm>
        <a:graphic>
          <a:graphicData uri="http://schemas.openxmlformats.org/drawingml/2006/table">
            <a:tbl>
              <a:tblPr firstRow="1" bandRow="1"/>
              <a:tblGrid>
                <a:gridCol w="795655">
                  <a:extLst>
                    <a:ext uri="{9D8B030D-6E8A-4147-A177-3AD203B41FA5}">
                      <a16:colId xmlns:a16="http://schemas.microsoft.com/office/drawing/2014/main" val="20000"/>
                    </a:ext>
                  </a:extLst>
                </a:gridCol>
                <a:gridCol w="733425">
                  <a:extLst>
                    <a:ext uri="{9D8B030D-6E8A-4147-A177-3AD203B41FA5}">
                      <a16:colId xmlns:a16="http://schemas.microsoft.com/office/drawing/2014/main" val="20001"/>
                    </a:ext>
                  </a:extLst>
                </a:gridCol>
                <a:gridCol w="919480">
                  <a:extLst>
                    <a:ext uri="{9D8B030D-6E8A-4147-A177-3AD203B41FA5}">
                      <a16:colId xmlns:a16="http://schemas.microsoft.com/office/drawing/2014/main" val="20002"/>
                    </a:ext>
                  </a:extLst>
                </a:gridCol>
                <a:gridCol w="1350582">
                  <a:extLst>
                    <a:ext uri="{9D8B030D-6E8A-4147-A177-3AD203B41FA5}">
                      <a16:colId xmlns:a16="http://schemas.microsoft.com/office/drawing/2014/main" val="20003"/>
                    </a:ext>
                  </a:extLst>
                </a:gridCol>
                <a:gridCol w="1548130">
                  <a:extLst>
                    <a:ext uri="{9D8B030D-6E8A-4147-A177-3AD203B41FA5}">
                      <a16:colId xmlns:a16="http://schemas.microsoft.com/office/drawing/2014/main" val="20004"/>
                    </a:ext>
                  </a:extLst>
                </a:gridCol>
                <a:gridCol w="1207897">
                  <a:extLst>
                    <a:ext uri="{9D8B030D-6E8A-4147-A177-3AD203B41FA5}">
                      <a16:colId xmlns:a16="http://schemas.microsoft.com/office/drawing/2014/main" val="20005"/>
                    </a:ext>
                  </a:extLst>
                </a:gridCol>
                <a:gridCol w="1213548">
                  <a:extLst>
                    <a:ext uri="{9D8B030D-6E8A-4147-A177-3AD203B41FA5}">
                      <a16:colId xmlns:a16="http://schemas.microsoft.com/office/drawing/2014/main" val="20006"/>
                    </a:ext>
                  </a:extLst>
                </a:gridCol>
                <a:gridCol w="1213548">
                  <a:extLst>
                    <a:ext uri="{9D8B030D-6E8A-4147-A177-3AD203B41FA5}">
                      <a16:colId xmlns:a16="http://schemas.microsoft.com/office/drawing/2014/main" val="20007"/>
                    </a:ext>
                  </a:extLst>
                </a:gridCol>
                <a:gridCol w="914972">
                  <a:extLst>
                    <a:ext uri="{9D8B030D-6E8A-4147-A177-3AD203B41FA5}">
                      <a16:colId xmlns:a16="http://schemas.microsoft.com/office/drawing/2014/main" val="20008"/>
                    </a:ext>
                  </a:extLst>
                </a:gridCol>
                <a:gridCol w="978218">
                  <a:extLst>
                    <a:ext uri="{9D8B030D-6E8A-4147-A177-3AD203B41FA5}">
                      <a16:colId xmlns:a16="http://schemas.microsoft.com/office/drawing/2014/main" val="20009"/>
                    </a:ext>
                  </a:extLst>
                </a:gridCol>
                <a:gridCol w="914972">
                  <a:extLst>
                    <a:ext uri="{9D8B030D-6E8A-4147-A177-3AD203B41FA5}">
                      <a16:colId xmlns:a16="http://schemas.microsoft.com/office/drawing/2014/main" val="20010"/>
                    </a:ext>
                  </a:extLst>
                </a:gridCol>
              </a:tblGrid>
              <a:tr h="131445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Asset</a:t>
                      </a:r>
                    </a:p>
                    <a:p>
                      <a:pPr algn="ctr"/>
                      <a:r>
                        <a:rPr lang="en-US" sz="1600" dirty="0">
                          <a:latin typeface="+mn-lt"/>
                        </a:rPr>
                        <a:t>Class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Count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Sq.</a:t>
                      </a:r>
                      <a:r>
                        <a:rPr lang="en-US" sz="1600" baseline="0" dirty="0">
                          <a:latin typeface="+mn-lt"/>
                        </a:rPr>
                        <a:t> Ft.</a:t>
                      </a:r>
                    </a:p>
                    <a:p>
                      <a:pPr algn="ctr"/>
                      <a:r>
                        <a:rPr lang="en-US" sz="1600" baseline="0" dirty="0">
                          <a:latin typeface="+mn-lt"/>
                        </a:rPr>
                        <a:t>(Thous.)</a:t>
                      </a:r>
                      <a:endParaRPr lang="en-US" sz="16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Direct Sq. Ft. </a:t>
                      </a:r>
                      <a:endParaRPr lang="en-US" sz="1600" baseline="0" dirty="0">
                        <a:latin typeface="+mn-lt"/>
                      </a:endParaRPr>
                    </a:p>
                    <a:p>
                      <a:pPr algn="ctr"/>
                      <a:r>
                        <a:rPr lang="en-US" sz="1600" baseline="0" dirty="0">
                          <a:latin typeface="+mn-lt"/>
                        </a:rPr>
                        <a:t>Available</a:t>
                      </a:r>
                    </a:p>
                    <a:p>
                      <a:pPr algn="ctr"/>
                      <a:r>
                        <a:rPr lang="en-US" sz="1600" baseline="0" dirty="0">
                          <a:latin typeface="+mn-lt"/>
                        </a:rPr>
                        <a:t>(Thous.)</a:t>
                      </a:r>
                      <a:endParaRPr lang="en-US" sz="16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Sublease</a:t>
                      </a:r>
                      <a:r>
                        <a:rPr lang="en-US" sz="1600" baseline="0" dirty="0">
                          <a:latin typeface="+mn-lt"/>
                        </a:rPr>
                        <a:t> </a:t>
                      </a:r>
                      <a:r>
                        <a:rPr lang="en-US" sz="1600" dirty="0">
                          <a:latin typeface="+mn-lt"/>
                        </a:rPr>
                        <a:t>Sq.</a:t>
                      </a:r>
                      <a:r>
                        <a:rPr lang="en-US" sz="1600" baseline="0" dirty="0">
                          <a:latin typeface="+mn-lt"/>
                        </a:rPr>
                        <a:t> Ft.</a:t>
                      </a:r>
                    </a:p>
                    <a:p>
                      <a:pPr algn="ctr"/>
                      <a:r>
                        <a:rPr lang="en-US" sz="1600" dirty="0">
                          <a:latin typeface="+mn-lt"/>
                        </a:rPr>
                        <a:t>Available</a:t>
                      </a:r>
                    </a:p>
                    <a:p>
                      <a:pPr algn="ctr"/>
                      <a:r>
                        <a:rPr lang="en-US" sz="1600" dirty="0">
                          <a:latin typeface="+mn-lt"/>
                        </a:rPr>
                        <a:t>(Thous.)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Total Sq. Ft.</a:t>
                      </a:r>
                    </a:p>
                    <a:p>
                      <a:pPr algn="ctr"/>
                      <a:r>
                        <a:rPr lang="en-US" sz="1600" dirty="0">
                          <a:latin typeface="+mn-lt"/>
                        </a:rPr>
                        <a:t>Available</a:t>
                      </a:r>
                    </a:p>
                    <a:p>
                      <a:pPr algn="ctr"/>
                      <a:r>
                        <a:rPr lang="en-US" sz="1600" dirty="0">
                          <a:latin typeface="+mn-lt"/>
                        </a:rPr>
                        <a:t>(Thous.)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Direct</a:t>
                      </a:r>
                    </a:p>
                    <a:p>
                      <a:pPr algn="ctr"/>
                      <a:r>
                        <a:rPr lang="en-US" sz="1600" dirty="0">
                          <a:latin typeface="+mn-lt"/>
                        </a:rPr>
                        <a:t>Asking 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Market</a:t>
                      </a:r>
                    </a:p>
                    <a:p>
                      <a:pPr algn="ctr"/>
                      <a:r>
                        <a:rPr lang="en-US" sz="1600" dirty="0">
                          <a:latin typeface="+mn-lt"/>
                        </a:rPr>
                        <a:t>Asking 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Direct</a:t>
                      </a:r>
                    </a:p>
                    <a:p>
                      <a:pPr algn="ctr"/>
                      <a:r>
                        <a:rPr lang="en-US" sz="1600" dirty="0">
                          <a:latin typeface="+mn-lt"/>
                        </a:rPr>
                        <a:t>Vacancy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Sublease</a:t>
                      </a:r>
                    </a:p>
                    <a:p>
                      <a:pPr algn="ctr"/>
                      <a:r>
                        <a:rPr lang="en-US" sz="1600" dirty="0">
                          <a:latin typeface="+mn-lt"/>
                        </a:rPr>
                        <a:t>Vacancy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dirty="0">
                          <a:latin typeface="+mn-lt"/>
                        </a:rPr>
                        <a:t>Overall</a:t>
                      </a:r>
                    </a:p>
                    <a:p>
                      <a:pPr algn="ctr"/>
                      <a:r>
                        <a:rPr lang="en-US" sz="1600" dirty="0">
                          <a:latin typeface="+mn-lt"/>
                        </a:rPr>
                        <a:t>Vacancy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5476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solidFill>
                            <a:schemeClr val="tx1"/>
                          </a:solidFill>
                          <a:latin typeface="+mn-lt"/>
                        </a:rPr>
                        <a:t>A &amp; A+</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191</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42,912</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3,904</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29</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3,932</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$25.49</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$25.50</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14.6%</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0.1%</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14.7%</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1"/>
                  </a:ext>
                </a:extLst>
              </a:tr>
              <a:tr h="5476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B</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484</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65,833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8,427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453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8,880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$20.46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$20.37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18.8%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0.9%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US" sz="1600" b="0" i="0" u="none" strike="noStrike" kern="1200" dirty="0">
                          <a:solidFill>
                            <a:schemeClr val="tx1"/>
                          </a:solidFill>
                          <a:effectLst/>
                          <a:latin typeface="+mn-lt"/>
                          <a:ea typeface="+mn-ea"/>
                          <a:cs typeface="+mn-cs"/>
                        </a:rPr>
                        <a:t>19.7%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2"/>
                  </a:ext>
                </a:extLst>
              </a:tr>
              <a:tr h="5476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dirty="0">
                          <a:solidFill>
                            <a:schemeClr val="tx1"/>
                          </a:solidFill>
                          <a:latin typeface="+mn-lt"/>
                        </a:rPr>
                        <a:t>C</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12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1,666</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263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263</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$14.49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$14.49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55.5%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0.0%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0" i="0" u="none" strike="noStrike" dirty="0">
                          <a:solidFill>
                            <a:schemeClr val="tx1"/>
                          </a:solidFill>
                          <a:effectLst/>
                          <a:latin typeface="+mn-lt"/>
                        </a:rPr>
                        <a:t>55.5%</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3"/>
                  </a:ext>
                </a:extLst>
              </a:tr>
              <a:tr h="5476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600" b="1" dirty="0">
                          <a:solidFill>
                            <a:schemeClr val="tx1"/>
                          </a:solidFill>
                          <a:latin typeface="+mn-lt"/>
                        </a:rPr>
                        <a:t>TOTAL</a:t>
                      </a:r>
                    </a:p>
                  </a:txBody>
                  <a:tcPr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687</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110,411</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12,593</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482</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13,076</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$22.29</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$22.17</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17.5%</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0.6%</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n-US" sz="1600" b="1" i="0" u="none" strike="noStrike" dirty="0">
                          <a:solidFill>
                            <a:schemeClr val="tx1"/>
                          </a:solidFill>
                          <a:effectLst/>
                          <a:latin typeface="+mn-lt"/>
                        </a:rPr>
                        <a:t>18.1%</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4390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8E3DEA-0C72-D64A-BF4E-15E31E231CE5}"/>
              </a:ext>
            </a:extLst>
          </p:cNvPr>
          <p:cNvSpPr/>
          <p:nvPr/>
        </p:nvSpPr>
        <p:spPr>
          <a:xfrm>
            <a:off x="1944130" y="6233206"/>
            <a:ext cx="8740346"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*As of March 2019</a:t>
            </a:r>
          </a:p>
          <a:p>
            <a:pPr algn="ctr"/>
            <a:r>
              <a:rPr lang="en-US" sz="900" dirty="0">
                <a:solidFill>
                  <a:srgbClr val="000000"/>
                </a:solidFill>
                <a:latin typeface="Calibri Light" charset="0"/>
                <a:ea typeface="Calibri Light" charset="0"/>
                <a:cs typeface="Calibri Light" charset="0"/>
              </a:rPr>
              <a:t>Source: Yardi® Matrix</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Detroit Development Pipeline</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056" y="864973"/>
            <a:ext cx="8026533" cy="5379308"/>
          </a:xfrm>
          <a:prstGeom prst="rect">
            <a:avLst/>
          </a:prstGeom>
          <a:ln>
            <a:solidFill>
              <a:schemeClr val="tx1"/>
            </a:solidFill>
          </a:ln>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753" y="5893633"/>
            <a:ext cx="2191056" cy="342948"/>
          </a:xfrm>
          <a:prstGeom prst="rect">
            <a:avLst/>
          </a:prstGeom>
        </p:spPr>
      </p:pic>
    </p:spTree>
    <p:extLst>
      <p:ext uri="{BB962C8B-B14F-4D97-AF65-F5344CB8AC3E}">
        <p14:creationId xmlns:p14="http://schemas.microsoft.com/office/powerpoint/2010/main" val="1532496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45C0AB-D8D6-4E4D-AAD7-8AD1796C93F8}"/>
              </a:ext>
            </a:extLst>
          </p:cNvPr>
          <p:cNvSpPr/>
          <p:nvPr/>
        </p:nvSpPr>
        <p:spPr>
          <a:xfrm>
            <a:off x="1911177" y="6243493"/>
            <a:ext cx="8789773" cy="415498"/>
          </a:xfrm>
          <a:prstGeom prst="rect">
            <a:avLst/>
          </a:prstGeom>
        </p:spPr>
        <p:txBody>
          <a:bodyPr wrap="square">
            <a:spAutoFit/>
          </a:bodyPr>
          <a:lstStyle/>
          <a:p>
            <a:pPr algn="ctr"/>
            <a:r>
              <a:rPr lang="en-US" sz="1200" b="1" dirty="0">
                <a:solidFill>
                  <a:srgbClr val="000000"/>
                </a:solidFill>
                <a:ea typeface="Calibri Light" charset="0"/>
                <a:cs typeface="Calibri Light" charset="0"/>
              </a:rPr>
              <a:t>*As of March 2019</a:t>
            </a:r>
          </a:p>
          <a:p>
            <a:pPr algn="ctr"/>
            <a:r>
              <a:rPr lang="en-US" sz="900" dirty="0">
                <a:solidFill>
                  <a:srgbClr val="000000"/>
                </a:solidFill>
                <a:latin typeface="Calibri Light" charset="0"/>
                <a:ea typeface="Calibri Light" charset="0"/>
                <a:cs typeface="Calibri Light" charset="0"/>
              </a:rPr>
              <a:t>Source: Yardi® Matrix</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t>Top 5 Submarkets With Construction </a:t>
            </a:r>
          </a:p>
          <a:p>
            <a:pPr algn="ctr"/>
            <a:r>
              <a:rPr lang="en-US" sz="3200" dirty="0"/>
              <a:t>Activity as a Percentage of Existing Stock</a:t>
            </a:r>
          </a:p>
        </p:txBody>
      </p:sp>
      <p:graphicFrame>
        <p:nvGraphicFramePr>
          <p:cNvPr id="7" name="Table 6"/>
          <p:cNvGraphicFramePr>
            <a:graphicFrameLocks noGrp="1"/>
          </p:cNvGraphicFramePr>
          <p:nvPr>
            <p:extLst>
              <p:ext uri="{D42A27DB-BD31-4B8C-83A1-F6EECF244321}">
                <p14:modId xmlns:p14="http://schemas.microsoft.com/office/powerpoint/2010/main" val="1630015825"/>
              </p:ext>
            </p:extLst>
          </p:nvPr>
        </p:nvGraphicFramePr>
        <p:xfrm>
          <a:off x="2487827" y="1474572"/>
          <a:ext cx="7264601" cy="4527344"/>
        </p:xfrm>
        <a:graphic>
          <a:graphicData uri="http://schemas.openxmlformats.org/drawingml/2006/table">
            <a:tbl>
              <a:tblPr firstRow="1" bandRow="1"/>
              <a:tblGrid>
                <a:gridCol w="2576767">
                  <a:extLst>
                    <a:ext uri="{9D8B030D-6E8A-4147-A177-3AD203B41FA5}">
                      <a16:colId xmlns:a16="http://schemas.microsoft.com/office/drawing/2014/main" val="20000"/>
                    </a:ext>
                  </a:extLst>
                </a:gridCol>
                <a:gridCol w="2343917">
                  <a:extLst>
                    <a:ext uri="{9D8B030D-6E8A-4147-A177-3AD203B41FA5}">
                      <a16:colId xmlns:a16="http://schemas.microsoft.com/office/drawing/2014/main" val="20001"/>
                    </a:ext>
                  </a:extLst>
                </a:gridCol>
                <a:gridCol w="2343917">
                  <a:extLst>
                    <a:ext uri="{9D8B030D-6E8A-4147-A177-3AD203B41FA5}">
                      <a16:colId xmlns:a16="http://schemas.microsoft.com/office/drawing/2014/main" val="20002"/>
                    </a:ext>
                  </a:extLst>
                </a:gridCol>
              </a:tblGrid>
              <a:tr h="113770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91440" algn="l" fontAlgn="b"/>
                      <a:r>
                        <a:rPr lang="en-US" sz="2400" b="1" i="0" u="none" strike="noStrike" dirty="0">
                          <a:solidFill>
                            <a:schemeClr val="bg1"/>
                          </a:solidFill>
                          <a:effectLst/>
                          <a:latin typeface="+mn-lt"/>
                        </a:rPr>
                        <a:t>Submarket</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2400" b="1" i="0" u="none" strike="noStrike" dirty="0">
                          <a:solidFill>
                            <a:schemeClr val="bg1"/>
                          </a:solidFill>
                          <a:effectLst/>
                          <a:latin typeface="+mn-lt"/>
                        </a:rPr>
                        <a:t>Sq. Ft. </a:t>
                      </a:r>
                    </a:p>
                    <a:p>
                      <a:pPr algn="ctr" fontAlgn="b"/>
                      <a:r>
                        <a:rPr lang="en-US" sz="2400" b="1" i="0" u="none" strike="noStrike" dirty="0">
                          <a:solidFill>
                            <a:schemeClr val="bg1"/>
                          </a:solidFill>
                          <a:effectLst/>
                          <a:latin typeface="+mn-lt"/>
                        </a:rPr>
                        <a:t>Under Construction</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2400" b="1" i="0" u="none" strike="noStrike" dirty="0">
                          <a:solidFill>
                            <a:schemeClr val="bg1"/>
                          </a:solidFill>
                          <a:effectLst/>
                          <a:latin typeface="+mn-lt"/>
                        </a:rPr>
                        <a:t>% of Existing Stock</a:t>
                      </a: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8A1FA"/>
                    </a:solidFill>
                  </a:tcPr>
                </a:tc>
                <a:extLst>
                  <a:ext uri="{0D108BD9-81ED-4DB2-BD59-A6C34878D82A}">
                    <a16:rowId xmlns:a16="http://schemas.microsoft.com/office/drawing/2014/main" val="10000"/>
                  </a:ext>
                </a:extLst>
              </a:tr>
              <a:tr h="5649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0" i="0" u="none" strike="noStrike" dirty="0">
                          <a:solidFill>
                            <a:srgbClr val="000000"/>
                          </a:solidFill>
                          <a:effectLst/>
                          <a:latin typeface="+mn-lt"/>
                        </a:rPr>
                        <a:t>West Detroit</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398,000</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88.0%</a:t>
                      </a: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1"/>
                  </a:ext>
                </a:extLst>
              </a:tr>
              <a:tr h="5649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0" i="0" u="none" strike="noStrike" dirty="0">
                          <a:solidFill>
                            <a:srgbClr val="000000"/>
                          </a:solidFill>
                          <a:effectLst/>
                          <a:latin typeface="+mn-lt"/>
                        </a:rPr>
                        <a:t>Royal Oak</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207,482</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21.8%</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2"/>
                  </a:ext>
                </a:extLst>
              </a:tr>
              <a:tr h="5649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0" i="0" u="none" strike="noStrike" dirty="0">
                          <a:solidFill>
                            <a:srgbClr val="000000"/>
                          </a:solidFill>
                          <a:effectLst/>
                          <a:latin typeface="+mn-lt"/>
                        </a:rPr>
                        <a:t>Detroit CBD</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2,730,877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13.9%</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3"/>
                  </a:ext>
                </a:extLst>
              </a:tr>
              <a:tr h="5649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0" i="0" u="none" strike="noStrike" dirty="0">
                          <a:solidFill>
                            <a:srgbClr val="000000"/>
                          </a:solidFill>
                          <a:effectLst/>
                          <a:latin typeface="+mn-lt"/>
                        </a:rPr>
                        <a:t>Central District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341,500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7.7%</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4"/>
                  </a:ext>
                </a:extLst>
              </a:tr>
              <a:tr h="5649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0" i="0" u="none" strike="noStrike" dirty="0">
                          <a:solidFill>
                            <a:srgbClr val="000000"/>
                          </a:solidFill>
                          <a:effectLst/>
                          <a:latin typeface="+mn-lt"/>
                        </a:rPr>
                        <a:t>Livonia</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213,000</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0" i="0" u="none" strike="noStrike" dirty="0">
                          <a:solidFill>
                            <a:srgbClr val="000000"/>
                          </a:solidFill>
                          <a:effectLst/>
                          <a:latin typeface="+mn-lt"/>
                        </a:rPr>
                        <a:t>6.1%</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8A1FA">
                        <a:tint val="40000"/>
                      </a:srgbClr>
                    </a:solidFill>
                  </a:tcPr>
                </a:tc>
                <a:extLst>
                  <a:ext uri="{0D108BD9-81ED-4DB2-BD59-A6C34878D82A}">
                    <a16:rowId xmlns:a16="http://schemas.microsoft.com/office/drawing/2014/main" val="10005"/>
                  </a:ext>
                </a:extLst>
              </a:tr>
              <a:tr h="5649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2000" b="1" i="0" u="none" strike="noStrike" dirty="0">
                          <a:solidFill>
                            <a:srgbClr val="000000"/>
                          </a:solidFill>
                          <a:effectLst/>
                          <a:latin typeface="+mn-lt"/>
                        </a:rPr>
                        <a:t>Detroit Market</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1" i="0" u="none" strike="noStrike" dirty="0">
                          <a:solidFill>
                            <a:srgbClr val="000000"/>
                          </a:solidFill>
                          <a:effectLst/>
                          <a:latin typeface="+mn-lt"/>
                        </a:rPr>
                        <a:t>4,011,339</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2000" b="1" i="0" u="none" strike="noStrike" dirty="0">
                          <a:solidFill>
                            <a:srgbClr val="000000"/>
                          </a:solidFill>
                          <a:effectLst/>
                          <a:latin typeface="+mn-lt"/>
                        </a:rPr>
                        <a:t>3.5%</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8A1FA">
                        <a:tint val="2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2775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8530" y="1569030"/>
            <a:ext cx="3106784" cy="3635883"/>
            <a:chOff x="1790700" y="2104244"/>
            <a:chExt cx="2574570" cy="3635883"/>
          </a:xfrm>
        </p:grpSpPr>
        <p:sp>
          <p:nvSpPr>
            <p:cNvPr id="6" name="TextBox 5"/>
            <p:cNvSpPr txBox="1"/>
            <p:nvPr/>
          </p:nvSpPr>
          <p:spPr>
            <a:xfrm>
              <a:off x="2272419" y="2416140"/>
              <a:ext cx="2092851" cy="3323987"/>
            </a:xfrm>
            <a:prstGeom prst="rect">
              <a:avLst/>
            </a:prstGeom>
            <a:noFill/>
            <a:ln>
              <a:noFill/>
            </a:ln>
          </p:spPr>
          <p:txBody>
            <a:bodyPr wrap="square" lIns="0" tIns="0" rIns="91440" bIns="0" rtlCol="0">
              <a:spAutoFit/>
            </a:bodyPr>
            <a:lstStyle/>
            <a:p>
              <a:pPr>
                <a:spcAft>
                  <a:spcPts val="1200"/>
                </a:spcAft>
              </a:pPr>
              <a:r>
                <a:rPr lang="en-US" dirty="0">
                  <a:ea typeface="Titillium" charset="0"/>
                  <a:cs typeface="Titillium" charset="0"/>
                </a:rPr>
                <a:t>Detroit’s downtown is undergoing a revitalization, with companies located in the suburbs relocating to be downtown. Domestic migration out of Detroit is drawing down population growth, but is being back-filled by natural population growth and immigration.</a:t>
              </a:r>
            </a:p>
          </p:txBody>
        </p:sp>
        <p:sp>
          <p:nvSpPr>
            <p:cNvPr id="7" name="TextBox 6"/>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ea typeface="Titillium Thin" charset="0"/>
                  <a:cs typeface="Titillium Thin" charset="0"/>
                </a:rPr>
                <a:t>1</a:t>
              </a:r>
            </a:p>
          </p:txBody>
        </p:sp>
      </p:grpSp>
      <p:grpSp>
        <p:nvGrpSpPr>
          <p:cNvPr id="27" name="Group 26">
            <a:extLst>
              <a:ext uri="{FF2B5EF4-FFF2-40B4-BE49-F238E27FC236}">
                <a16:creationId xmlns:a16="http://schemas.microsoft.com/office/drawing/2014/main" id="{F4053F9D-347B-EF47-AA4A-E8223F595A40}"/>
              </a:ext>
            </a:extLst>
          </p:cNvPr>
          <p:cNvGrpSpPr/>
          <p:nvPr/>
        </p:nvGrpSpPr>
        <p:grpSpPr>
          <a:xfrm>
            <a:off x="4260139" y="1559852"/>
            <a:ext cx="3333735" cy="2249325"/>
            <a:chOff x="1790700" y="2104244"/>
            <a:chExt cx="2738725" cy="2249325"/>
          </a:xfrm>
        </p:grpSpPr>
        <p:sp>
          <p:nvSpPr>
            <p:cNvPr id="28" name="TextBox 27">
              <a:extLst>
                <a:ext uri="{FF2B5EF4-FFF2-40B4-BE49-F238E27FC236}">
                  <a16:creationId xmlns:a16="http://schemas.microsoft.com/office/drawing/2014/main" id="{E8558EBC-5DF6-DC48-842E-AE44146E7346}"/>
                </a:ext>
              </a:extLst>
            </p:cNvPr>
            <p:cNvSpPr txBox="1"/>
            <p:nvPr/>
          </p:nvSpPr>
          <p:spPr>
            <a:xfrm>
              <a:off x="2268681" y="2414577"/>
              <a:ext cx="2260744" cy="1938992"/>
            </a:xfrm>
            <a:prstGeom prst="rect">
              <a:avLst/>
            </a:prstGeom>
            <a:noFill/>
            <a:ln>
              <a:noFill/>
            </a:ln>
          </p:spPr>
          <p:txBody>
            <a:bodyPr wrap="square" lIns="0" tIns="0" rIns="91440" bIns="0" rtlCol="0">
              <a:spAutoFit/>
            </a:bodyPr>
            <a:lstStyle/>
            <a:p>
              <a:r>
                <a:rPr lang="en-US" dirty="0">
                  <a:ea typeface="Titillium" charset="0"/>
                  <a:cs typeface="Titillium" charset="0"/>
                </a:rPr>
                <a:t>Employment and wage growth in Detroit are lagging national rates, but both employment and wages in Detroit have increased just over 8% over the past five years. </a:t>
              </a:r>
              <a:endParaRPr lang="en-US" dirty="0">
                <a:solidFill>
                  <a:srgbClr val="FF0000"/>
                </a:solidFill>
                <a:ea typeface="Titillium" charset="0"/>
                <a:cs typeface="Titillium" charset="0"/>
              </a:endParaRPr>
            </a:p>
          </p:txBody>
        </p:sp>
        <p:sp>
          <p:nvSpPr>
            <p:cNvPr id="29" name="TextBox 28">
              <a:extLst>
                <a:ext uri="{FF2B5EF4-FFF2-40B4-BE49-F238E27FC236}">
                  <a16:creationId xmlns:a16="http://schemas.microsoft.com/office/drawing/2014/main" id="{5B0766DC-6090-3742-B603-5C10A92361A3}"/>
                </a:ext>
              </a:extLst>
            </p:cNvPr>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rPr>
                <a:t>2</a:t>
              </a:r>
            </a:p>
          </p:txBody>
        </p:sp>
      </p:grpSp>
      <p:grpSp>
        <p:nvGrpSpPr>
          <p:cNvPr id="31" name="Group 30">
            <a:extLst>
              <a:ext uri="{FF2B5EF4-FFF2-40B4-BE49-F238E27FC236}">
                <a16:creationId xmlns:a16="http://schemas.microsoft.com/office/drawing/2014/main" id="{C4C93D0F-7DA4-234B-902D-DBD247E1DA85}"/>
              </a:ext>
            </a:extLst>
          </p:cNvPr>
          <p:cNvGrpSpPr/>
          <p:nvPr/>
        </p:nvGrpSpPr>
        <p:grpSpPr>
          <a:xfrm>
            <a:off x="7943159" y="1578208"/>
            <a:ext cx="3465069" cy="1945692"/>
            <a:chOff x="1790700" y="2104244"/>
            <a:chExt cx="2674042" cy="1945692"/>
          </a:xfrm>
        </p:grpSpPr>
        <p:sp>
          <p:nvSpPr>
            <p:cNvPr id="32" name="TextBox 31">
              <a:extLst>
                <a:ext uri="{FF2B5EF4-FFF2-40B4-BE49-F238E27FC236}">
                  <a16:creationId xmlns:a16="http://schemas.microsoft.com/office/drawing/2014/main" id="{9B20E3EC-7519-1F41-81C7-64E6561F4E80}"/>
                </a:ext>
              </a:extLst>
            </p:cNvPr>
            <p:cNvSpPr txBox="1"/>
            <p:nvPr/>
          </p:nvSpPr>
          <p:spPr>
            <a:xfrm>
              <a:off x="2226808" y="2387943"/>
              <a:ext cx="2237934" cy="1661993"/>
            </a:xfrm>
            <a:prstGeom prst="rect">
              <a:avLst/>
            </a:prstGeom>
            <a:noFill/>
            <a:ln>
              <a:noFill/>
            </a:ln>
          </p:spPr>
          <p:txBody>
            <a:bodyPr wrap="square" lIns="0" tIns="0" rIns="91440" bIns="0" rtlCol="0">
              <a:spAutoFit/>
            </a:bodyPr>
            <a:lstStyle/>
            <a:p>
              <a:pPr>
                <a:spcAft>
                  <a:spcPts val="1200"/>
                </a:spcAft>
              </a:pPr>
              <a:r>
                <a:rPr lang="en-US" dirty="0">
                  <a:ea typeface="Titillium" charset="0"/>
                  <a:cs typeface="Titillium" charset="0"/>
                </a:rPr>
                <a:t>Office fundamentals remain positive, with class A &amp; A+ greatly outperforming B and C assets with significantly higher asking rates and lower vacancy rates.</a:t>
              </a:r>
            </a:p>
          </p:txBody>
        </p:sp>
        <p:sp>
          <p:nvSpPr>
            <p:cNvPr id="33" name="TextBox 32">
              <a:extLst>
                <a:ext uri="{FF2B5EF4-FFF2-40B4-BE49-F238E27FC236}">
                  <a16:creationId xmlns:a16="http://schemas.microsoft.com/office/drawing/2014/main" id="{36B1E18A-6820-DB4A-86B3-0E061E60B307}"/>
                </a:ext>
              </a:extLst>
            </p:cNvPr>
            <p:cNvSpPr txBox="1"/>
            <p:nvPr/>
          </p:nvSpPr>
          <p:spPr>
            <a:xfrm>
              <a:off x="1790700" y="2104244"/>
              <a:ext cx="1041218" cy="908518"/>
            </a:xfrm>
            <a:prstGeom prst="rect">
              <a:avLst/>
            </a:prstGeom>
            <a:noFill/>
            <a:ln>
              <a:noFill/>
            </a:ln>
          </p:spPr>
          <p:txBody>
            <a:bodyPr wrap="square" lIns="0" tIns="0" rIns="0" bIns="0" rtlCol="0">
              <a:spAutoFit/>
            </a:bodyPr>
            <a:lstStyle/>
            <a:p>
              <a:pPr>
                <a:lnSpc>
                  <a:spcPct val="80000"/>
                </a:lnSpc>
              </a:pPr>
              <a:r>
                <a:rPr lang="en-US" sz="7200" dirty="0">
                  <a:gradFill flip="none" rotWithShape="1">
                    <a:gsLst>
                      <a:gs pos="0">
                        <a:srgbClr val="0048A9">
                          <a:lumMod val="97000"/>
                          <a:lumOff val="3000"/>
                        </a:srgbClr>
                      </a:gs>
                      <a:gs pos="100000">
                        <a:srgbClr val="0048A9">
                          <a:lumMod val="60000"/>
                          <a:lumOff val="40000"/>
                        </a:srgbClr>
                      </a:gs>
                    </a:gsLst>
                    <a:lin ang="16200000" scaled="1"/>
                    <a:tileRect/>
                  </a:gradFill>
                </a:rPr>
                <a:t>3</a:t>
              </a:r>
            </a:p>
          </p:txBody>
        </p:sp>
      </p:grpSp>
      <p:sp>
        <p:nvSpPr>
          <p:cNvPr id="12" name="TextBox 11">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a:ln>
            <a:noFill/>
          </a:ln>
        </p:spPr>
        <p:txBody>
          <a:bodyPr wrap="square" lIns="0" tIns="0" rIns="0" bIns="0" rtlCol="0">
            <a:spAutoFit/>
          </a:bodyPr>
          <a:lstStyle/>
          <a:p>
            <a:pPr algn="ctr"/>
            <a:r>
              <a:rPr lang="en-US" sz="3200" dirty="0"/>
              <a:t>SUMMARY</a:t>
            </a:r>
          </a:p>
        </p:txBody>
      </p:sp>
      <p:sp>
        <p:nvSpPr>
          <p:cNvPr id="14" name="Rectangle 13">
            <a:extLst>
              <a:ext uri="{FF2B5EF4-FFF2-40B4-BE49-F238E27FC236}">
                <a16:creationId xmlns:a16="http://schemas.microsoft.com/office/drawing/2014/main" id="{C59D9ABF-8FEE-F04B-80D4-A8F7EFD88B36}"/>
              </a:ext>
            </a:extLst>
          </p:cNvPr>
          <p:cNvSpPr/>
          <p:nvPr/>
        </p:nvSpPr>
        <p:spPr>
          <a:xfrm>
            <a:off x="1911178" y="6219182"/>
            <a:ext cx="8773298" cy="230832"/>
          </a:xfrm>
          <a:prstGeom prst="rect">
            <a:avLst/>
          </a:prstGeom>
          <a:ln>
            <a:noFill/>
          </a:ln>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spTree>
    <p:extLst>
      <p:ext uri="{BB962C8B-B14F-4D97-AF65-F5344CB8AC3E}">
        <p14:creationId xmlns:p14="http://schemas.microsoft.com/office/powerpoint/2010/main" val="74993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ack box">
            <a:extLst>
              <a:ext uri="{FF2B5EF4-FFF2-40B4-BE49-F238E27FC236}">
                <a16:creationId xmlns:a16="http://schemas.microsoft.com/office/drawing/2014/main" id="{9C32F0EA-A757-0646-B241-AF16661D9A0C}"/>
              </a:ext>
            </a:extLst>
          </p:cNvPr>
          <p:cNvSpPr/>
          <p:nvPr/>
        </p:nvSpPr>
        <p:spPr>
          <a:xfrm>
            <a:off x="0" y="1"/>
            <a:ext cx="12191999" cy="6858000"/>
          </a:xfrm>
          <a:prstGeom prst="rect">
            <a:avLst/>
          </a:prstGeom>
          <a:gradFill>
            <a:gsLst>
              <a:gs pos="0">
                <a:schemeClr val="accent3">
                  <a:lumMod val="97000"/>
                  <a:lumOff val="3000"/>
                </a:schemeClr>
              </a:gs>
              <a:gs pos="100000">
                <a:schemeClr val="accent3">
                  <a:lumMod val="60000"/>
                  <a:lumOff val="4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cNvSpPr/>
          <p:nvPr/>
        </p:nvSpPr>
        <p:spPr>
          <a:xfrm>
            <a:off x="0" y="2902801"/>
            <a:ext cx="12192000" cy="769441"/>
          </a:xfrm>
          <a:prstGeom prst="rect">
            <a:avLst/>
          </a:prstGeom>
        </p:spPr>
        <p:txBody>
          <a:bodyPr wrap="square">
            <a:spAutoFit/>
          </a:bodyPr>
          <a:lstStyle/>
          <a:p>
            <a:pPr algn="ctr"/>
            <a:r>
              <a:rPr lang="en-US" sz="4400" dirty="0">
                <a:solidFill>
                  <a:srgbClr val="FFFFFF"/>
                </a:solidFill>
                <a:ea typeface="Roboto Black" panose="02000000000000000000" pitchFamily="2" charset="0"/>
              </a:rPr>
              <a:t>NEW TECHNOLOGIES EMERGING</a:t>
            </a:r>
            <a:endParaRPr lang="en-US" sz="4400" dirty="0">
              <a:solidFill>
                <a:srgbClr val="FFFFFF"/>
              </a:solidFill>
              <a:latin typeface="Calibri Light" panose="020F0302020204030204"/>
              <a:ea typeface="Roboto Light" panose="02000000000000000000" pitchFamily="2" charset="0"/>
            </a:endParaRPr>
          </a:p>
        </p:txBody>
      </p:sp>
      <p:cxnSp>
        <p:nvCxnSpPr>
          <p:cNvPr id="4" name="Line1"/>
          <p:cNvCxnSpPr/>
          <p:nvPr/>
        </p:nvCxnSpPr>
        <p:spPr>
          <a:xfrm>
            <a:off x="2545492" y="3816178"/>
            <a:ext cx="710101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FC72D32-3F56-D642-9F47-E3DBC4830A7B}"/>
              </a:ext>
            </a:extLst>
          </p:cNvPr>
          <p:cNvGrpSpPr/>
          <p:nvPr/>
        </p:nvGrpSpPr>
        <p:grpSpPr>
          <a:xfrm>
            <a:off x="460829" y="388257"/>
            <a:ext cx="457200" cy="149901"/>
            <a:chOff x="685800" y="1144249"/>
            <a:chExt cx="457200" cy="149901"/>
          </a:xfrm>
          <a:solidFill>
            <a:schemeClr val="bg1"/>
          </a:solidFill>
        </p:grpSpPr>
        <p:sp>
          <p:nvSpPr>
            <p:cNvPr id="8" name="Rectangle 7">
              <a:extLst>
                <a:ext uri="{FF2B5EF4-FFF2-40B4-BE49-F238E27FC236}">
                  <a16:creationId xmlns:a16="http://schemas.microsoft.com/office/drawing/2014/main" id="{2CAD4BE4-6C09-6046-B439-EDB991357F01}"/>
                </a:ext>
              </a:extLst>
            </p:cNvPr>
            <p:cNvSpPr/>
            <p:nvPr userDrawn="1"/>
          </p:nvSpPr>
          <p:spPr>
            <a:xfrm>
              <a:off x="685800" y="1144249"/>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42F1555F-C974-F342-AE94-C6E7D8BEC622}"/>
                </a:ext>
              </a:extLst>
            </p:cNvPr>
            <p:cNvSpPr/>
            <p:nvPr userDrawn="1"/>
          </p:nvSpPr>
          <p:spPr>
            <a:xfrm>
              <a:off x="91440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054D4623-E892-ED4E-A55B-530F9A48B1BC}"/>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6DAB45B-AD43-FD44-B927-1E184AD2D954}"/>
                </a:ext>
              </a:extLst>
            </p:cNvPr>
            <p:cNvSpPr/>
            <p:nvPr userDrawn="1"/>
          </p:nvSpPr>
          <p:spPr>
            <a:xfrm>
              <a:off x="685800" y="1244183"/>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D19A4ED-BA6E-154B-B028-8BA0EFFA5F72}"/>
                </a:ext>
              </a:extLst>
            </p:cNvPr>
            <p:cNvSpPr/>
            <p:nvPr userDrawn="1"/>
          </p:nvSpPr>
          <p:spPr>
            <a:xfrm>
              <a:off x="91440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00189FDB-05F9-F046-B1BF-830D91440A7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7FF916B0-C4E7-A649-A183-3161AA207206}"/>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6" name="Group 15">
            <a:extLst>
              <a:ext uri="{FF2B5EF4-FFF2-40B4-BE49-F238E27FC236}">
                <a16:creationId xmlns:a16="http://schemas.microsoft.com/office/drawing/2014/main" id="{A7EB54AA-210F-BA47-B62E-6D17D8EA8D2A}"/>
              </a:ext>
            </a:extLst>
          </p:cNvPr>
          <p:cNvGrpSpPr/>
          <p:nvPr/>
        </p:nvGrpSpPr>
        <p:grpSpPr>
          <a:xfrm rot="10800000">
            <a:off x="11662591" y="388257"/>
            <a:ext cx="137160" cy="149901"/>
            <a:chOff x="1005840" y="1144249"/>
            <a:chExt cx="137160" cy="149901"/>
          </a:xfrm>
          <a:solidFill>
            <a:schemeClr val="bg1"/>
          </a:solidFill>
        </p:grpSpPr>
        <p:sp>
          <p:nvSpPr>
            <p:cNvPr id="17" name="Rectangle 16">
              <a:extLst>
                <a:ext uri="{FF2B5EF4-FFF2-40B4-BE49-F238E27FC236}">
                  <a16:creationId xmlns:a16="http://schemas.microsoft.com/office/drawing/2014/main" id="{4DB82966-F994-2A4B-A007-6E81C771FD18}"/>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extLst>
                <a:ext uri="{FF2B5EF4-FFF2-40B4-BE49-F238E27FC236}">
                  <a16:creationId xmlns:a16="http://schemas.microsoft.com/office/drawing/2014/main" id="{B76568A3-7754-5548-93DE-3056604BB67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7AA099D-758E-4F47-A702-ECA02E844981}"/>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19">
            <a:extLst>
              <a:ext uri="{FF2B5EF4-FFF2-40B4-BE49-F238E27FC236}">
                <a16:creationId xmlns:a16="http://schemas.microsoft.com/office/drawing/2014/main" id="{672CED19-3578-4B4C-8BD9-D285FEBCA100}"/>
              </a:ext>
            </a:extLst>
          </p:cNvPr>
          <p:cNvGrpSpPr/>
          <p:nvPr/>
        </p:nvGrpSpPr>
        <p:grpSpPr>
          <a:xfrm rot="10800000">
            <a:off x="11656785" y="6122233"/>
            <a:ext cx="137160" cy="49967"/>
            <a:chOff x="1005840" y="1244183"/>
            <a:chExt cx="137160" cy="49967"/>
          </a:xfrm>
          <a:solidFill>
            <a:schemeClr val="bg1"/>
          </a:solidFill>
        </p:grpSpPr>
        <p:sp>
          <p:nvSpPr>
            <p:cNvPr id="21" name="Rectangle 20">
              <a:extLst>
                <a:ext uri="{FF2B5EF4-FFF2-40B4-BE49-F238E27FC236}">
                  <a16:creationId xmlns:a16="http://schemas.microsoft.com/office/drawing/2014/main" id="{B1348AA4-8151-A140-9183-570961A2F37B}"/>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FAEB02F6-F716-2044-BDAA-A25DC1630C3F}"/>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50556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6" presetClass="emph" presetSubtype="0" decel="100000" fill="hold" grpId="1" nodeType="withEffect">
                                  <p:stCondLst>
                                    <p:cond delay="500"/>
                                  </p:stCondLst>
                                  <p:childTnLst>
                                    <p:animScale>
                                      <p:cBhvr>
                                        <p:cTn id="12" dur="30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A0DB1F-C335-C547-8F4D-80E47751BAF7}"/>
              </a:ext>
            </a:extLst>
          </p:cNvPr>
          <p:cNvSpPr txBox="1"/>
          <p:nvPr/>
        </p:nvSpPr>
        <p:spPr>
          <a:xfrm>
            <a:off x="411893" y="1470289"/>
            <a:ext cx="3138616" cy="227113"/>
          </a:xfrm>
          <a:prstGeom prst="rect">
            <a:avLst/>
          </a:prstGeom>
          <a:noFill/>
        </p:spPr>
        <p:txBody>
          <a:bodyPr wrap="square" lIns="0" tIns="0" rIns="0" bIns="0" rtlCol="0">
            <a:spAutoFit/>
          </a:bodyPr>
          <a:lstStyle/>
          <a:p>
            <a:pPr>
              <a:lnSpc>
                <a:spcPct val="80000"/>
              </a:lnSpc>
            </a:pPr>
            <a:r>
              <a:rPr lang="en-US" b="1" u="sng" spc="300" dirty="0">
                <a:solidFill>
                  <a:srgbClr val="007FFF"/>
                </a:solidFill>
                <a:ea typeface="Titillium" charset="0"/>
                <a:cs typeface="Titillium" charset="0"/>
              </a:rPr>
              <a:t>ALREADY IN PROGRESS</a:t>
            </a:r>
          </a:p>
        </p:txBody>
      </p:sp>
      <p:sp>
        <p:nvSpPr>
          <p:cNvPr id="5" name="TextBox 4">
            <a:extLst>
              <a:ext uri="{FF2B5EF4-FFF2-40B4-BE49-F238E27FC236}">
                <a16:creationId xmlns:a16="http://schemas.microsoft.com/office/drawing/2014/main" id="{C64E1C10-D757-A748-BC93-E44B93A81505}"/>
              </a:ext>
            </a:extLst>
          </p:cNvPr>
          <p:cNvSpPr txBox="1"/>
          <p:nvPr/>
        </p:nvSpPr>
        <p:spPr>
          <a:xfrm>
            <a:off x="420130" y="2295642"/>
            <a:ext cx="3435177" cy="646331"/>
          </a:xfrm>
          <a:prstGeom prst="rect">
            <a:avLst/>
          </a:prstGeom>
          <a:noFill/>
        </p:spPr>
        <p:txBody>
          <a:bodyPr wrap="square" lIns="0" tIns="0" rIns="91440" bIns="0" rtlCol="0">
            <a:spAutoFit/>
          </a:bodyPr>
          <a:lstStyle/>
          <a:p>
            <a:r>
              <a:rPr lang="en-US" sz="1400" dirty="0">
                <a:solidFill>
                  <a:prstClr val="black"/>
                </a:solidFill>
              </a:rPr>
              <a:t>Independent monitoring of HVAC and all associated system and independent correction, optimization and fault notification</a:t>
            </a:r>
          </a:p>
        </p:txBody>
      </p:sp>
      <p:sp>
        <p:nvSpPr>
          <p:cNvPr id="6" name="TextBox 5">
            <a:extLst>
              <a:ext uri="{FF2B5EF4-FFF2-40B4-BE49-F238E27FC236}">
                <a16:creationId xmlns:a16="http://schemas.microsoft.com/office/drawing/2014/main" id="{64147064-81A6-764C-9B0F-6FC53E8FAF4A}"/>
              </a:ext>
            </a:extLst>
          </p:cNvPr>
          <p:cNvSpPr txBox="1"/>
          <p:nvPr/>
        </p:nvSpPr>
        <p:spPr>
          <a:xfrm>
            <a:off x="411319" y="2023425"/>
            <a:ext cx="2471447" cy="201850"/>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UTILITY OPTIMIZATION</a:t>
            </a:r>
          </a:p>
        </p:txBody>
      </p:sp>
      <p:sp>
        <p:nvSpPr>
          <p:cNvPr id="7" name="TextBox 6">
            <a:extLst>
              <a:ext uri="{FF2B5EF4-FFF2-40B4-BE49-F238E27FC236}">
                <a16:creationId xmlns:a16="http://schemas.microsoft.com/office/drawing/2014/main" id="{7E851A8E-8ADF-BF4D-A26E-61F58A76F93A}"/>
              </a:ext>
            </a:extLst>
          </p:cNvPr>
          <p:cNvSpPr txBox="1"/>
          <p:nvPr/>
        </p:nvSpPr>
        <p:spPr>
          <a:xfrm>
            <a:off x="451251" y="3375246"/>
            <a:ext cx="3525902" cy="196977"/>
          </a:xfrm>
          <a:prstGeom prst="rect">
            <a:avLst/>
          </a:prstGeom>
          <a:noFill/>
        </p:spPr>
        <p:txBody>
          <a:bodyPr wrap="none" lIns="0" tIns="0" rIns="0" bIns="0" rtlCol="0" anchor="b">
            <a:spAutoFit/>
          </a:bodyPr>
          <a:lstStyle/>
          <a:p>
            <a:pPr>
              <a:lnSpc>
                <a:spcPct val="80000"/>
              </a:lnSpc>
            </a:pPr>
            <a:r>
              <a:rPr lang="en-US" sz="1600" b="1" spc="200" dirty="0">
                <a:solidFill>
                  <a:srgbClr val="000000"/>
                </a:solidFill>
                <a:ea typeface="Titillium" charset="0"/>
                <a:cs typeface="Titillium" charset="0"/>
              </a:rPr>
              <a:t>VIRTUAL &amp; AUGMENTED REALITY</a:t>
            </a:r>
          </a:p>
        </p:txBody>
      </p:sp>
      <p:sp>
        <p:nvSpPr>
          <p:cNvPr id="8" name="TextBox 7">
            <a:extLst>
              <a:ext uri="{FF2B5EF4-FFF2-40B4-BE49-F238E27FC236}">
                <a16:creationId xmlns:a16="http://schemas.microsoft.com/office/drawing/2014/main" id="{F34A70F8-DD33-9B43-8529-AFDC61CA54A4}"/>
              </a:ext>
            </a:extLst>
          </p:cNvPr>
          <p:cNvSpPr txBox="1"/>
          <p:nvPr/>
        </p:nvSpPr>
        <p:spPr>
          <a:xfrm>
            <a:off x="438379" y="4510741"/>
            <a:ext cx="1863908" cy="196977"/>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SMART BUILDING</a:t>
            </a:r>
          </a:p>
        </p:txBody>
      </p:sp>
      <p:sp>
        <p:nvSpPr>
          <p:cNvPr id="9" name="TextBox 8">
            <a:extLst>
              <a:ext uri="{FF2B5EF4-FFF2-40B4-BE49-F238E27FC236}">
                <a16:creationId xmlns:a16="http://schemas.microsoft.com/office/drawing/2014/main" id="{26103325-43C4-3446-A477-06C93EE8ED13}"/>
              </a:ext>
            </a:extLst>
          </p:cNvPr>
          <p:cNvSpPr txBox="1"/>
          <p:nvPr/>
        </p:nvSpPr>
        <p:spPr>
          <a:xfrm>
            <a:off x="451253" y="3649305"/>
            <a:ext cx="2997765" cy="430887"/>
          </a:xfrm>
          <a:prstGeom prst="rect">
            <a:avLst/>
          </a:prstGeom>
          <a:noFill/>
        </p:spPr>
        <p:txBody>
          <a:bodyPr wrap="square" lIns="0" tIns="0" rIns="91440" bIns="0" rtlCol="0">
            <a:spAutoFit/>
          </a:bodyPr>
          <a:lstStyle/>
          <a:p>
            <a:r>
              <a:rPr lang="en-US" sz="1400" dirty="0">
                <a:solidFill>
                  <a:prstClr val="black"/>
                </a:solidFill>
              </a:rPr>
              <a:t>Sell, inspect, repair pre-completion and </a:t>
            </a:r>
            <a:br>
              <a:rPr lang="en-US" sz="1400" dirty="0">
                <a:solidFill>
                  <a:prstClr val="black"/>
                </a:solidFill>
              </a:rPr>
            </a:br>
            <a:r>
              <a:rPr lang="en-US" sz="1400" dirty="0">
                <a:solidFill>
                  <a:prstClr val="black"/>
                </a:solidFill>
              </a:rPr>
              <a:t>post completion</a:t>
            </a:r>
          </a:p>
        </p:txBody>
      </p:sp>
      <p:sp>
        <p:nvSpPr>
          <p:cNvPr id="10" name="TextBox 9">
            <a:extLst>
              <a:ext uri="{FF2B5EF4-FFF2-40B4-BE49-F238E27FC236}">
                <a16:creationId xmlns:a16="http://schemas.microsoft.com/office/drawing/2014/main" id="{39FC20BD-7664-404C-BE66-35DADC91CEBF}"/>
              </a:ext>
            </a:extLst>
          </p:cNvPr>
          <p:cNvSpPr txBox="1"/>
          <p:nvPr/>
        </p:nvSpPr>
        <p:spPr>
          <a:xfrm>
            <a:off x="461320" y="4751834"/>
            <a:ext cx="3070076" cy="430887"/>
          </a:xfrm>
          <a:prstGeom prst="rect">
            <a:avLst/>
          </a:prstGeom>
          <a:noFill/>
        </p:spPr>
        <p:txBody>
          <a:bodyPr wrap="square" lIns="0" tIns="0" rIns="91440" bIns="0" rtlCol="0">
            <a:spAutoFit/>
          </a:bodyPr>
          <a:lstStyle/>
          <a:p>
            <a:r>
              <a:rPr lang="en-US" sz="1400" dirty="0">
                <a:solidFill>
                  <a:prstClr val="black"/>
                </a:solidFill>
              </a:rPr>
              <a:t>Automate locks, rekeying, maintenance, </a:t>
            </a:r>
            <a:br>
              <a:rPr lang="en-US" sz="1400" dirty="0">
                <a:solidFill>
                  <a:prstClr val="black"/>
                </a:solidFill>
              </a:rPr>
            </a:br>
            <a:r>
              <a:rPr lang="en-US" sz="1400" dirty="0">
                <a:solidFill>
                  <a:prstClr val="black"/>
                </a:solidFill>
              </a:rPr>
              <a:t>guest entry</a:t>
            </a:r>
          </a:p>
        </p:txBody>
      </p:sp>
      <p:pic>
        <p:nvPicPr>
          <p:cNvPr id="12" name="Picture 11">
            <a:extLst>
              <a:ext uri="{FF2B5EF4-FFF2-40B4-BE49-F238E27FC236}">
                <a16:creationId xmlns:a16="http://schemas.microsoft.com/office/drawing/2014/main" id="{F60B327C-F9B9-3C4B-8846-EDFB555CBDB1}"/>
              </a:ext>
            </a:extLst>
          </p:cNvPr>
          <p:cNvPicPr>
            <a:picLocks noChangeAspect="1"/>
          </p:cNvPicPr>
          <p:nvPr/>
        </p:nvPicPr>
        <p:blipFill>
          <a:blip r:embed="rId2"/>
          <a:stretch>
            <a:fillRect/>
          </a:stretch>
        </p:blipFill>
        <p:spPr>
          <a:xfrm>
            <a:off x="10646324" y="5291876"/>
            <a:ext cx="460618" cy="460618"/>
          </a:xfrm>
          <a:prstGeom prst="rect">
            <a:avLst/>
          </a:prstGeom>
        </p:spPr>
      </p:pic>
      <p:pic>
        <p:nvPicPr>
          <p:cNvPr id="13" name="Picture 12">
            <a:extLst>
              <a:ext uri="{FF2B5EF4-FFF2-40B4-BE49-F238E27FC236}">
                <a16:creationId xmlns:a16="http://schemas.microsoft.com/office/drawing/2014/main" id="{C26802A2-636E-6C4D-80C8-F6F0F3B80A35}"/>
              </a:ext>
            </a:extLst>
          </p:cNvPr>
          <p:cNvPicPr>
            <a:picLocks noChangeAspect="1"/>
          </p:cNvPicPr>
          <p:nvPr/>
        </p:nvPicPr>
        <p:blipFill>
          <a:blip r:embed="rId3"/>
          <a:stretch>
            <a:fillRect/>
          </a:stretch>
        </p:blipFill>
        <p:spPr>
          <a:xfrm>
            <a:off x="740827" y="5301712"/>
            <a:ext cx="512095" cy="512095"/>
          </a:xfrm>
          <a:prstGeom prst="rect">
            <a:avLst/>
          </a:prstGeom>
        </p:spPr>
      </p:pic>
      <p:sp>
        <p:nvSpPr>
          <p:cNvPr id="14" name="TextBox 13">
            <a:extLst>
              <a:ext uri="{FF2B5EF4-FFF2-40B4-BE49-F238E27FC236}">
                <a16:creationId xmlns:a16="http://schemas.microsoft.com/office/drawing/2014/main" id="{E106D690-D9BC-9047-A97A-A1C9E1DE3112}"/>
              </a:ext>
            </a:extLst>
          </p:cNvPr>
          <p:cNvSpPr txBox="1"/>
          <p:nvPr/>
        </p:nvSpPr>
        <p:spPr>
          <a:xfrm>
            <a:off x="4240331" y="1470288"/>
            <a:ext cx="2390352" cy="227113"/>
          </a:xfrm>
          <a:prstGeom prst="rect">
            <a:avLst/>
          </a:prstGeom>
          <a:noFill/>
        </p:spPr>
        <p:txBody>
          <a:bodyPr wrap="square" lIns="0" tIns="0" rIns="0" bIns="0" rtlCol="0">
            <a:spAutoFit/>
          </a:bodyPr>
          <a:lstStyle/>
          <a:p>
            <a:pPr>
              <a:lnSpc>
                <a:spcPct val="80000"/>
              </a:lnSpc>
            </a:pPr>
            <a:r>
              <a:rPr lang="en-US" b="1" u="sng" spc="300" dirty="0">
                <a:solidFill>
                  <a:srgbClr val="007FFF"/>
                </a:solidFill>
                <a:ea typeface="Titillium" charset="0"/>
                <a:cs typeface="Titillium" charset="0"/>
              </a:rPr>
              <a:t>COMING SOON</a:t>
            </a:r>
          </a:p>
        </p:txBody>
      </p:sp>
      <p:cxnSp>
        <p:nvCxnSpPr>
          <p:cNvPr id="16" name="Straight Arrow Connector 15">
            <a:extLst>
              <a:ext uri="{FF2B5EF4-FFF2-40B4-BE49-F238E27FC236}">
                <a16:creationId xmlns:a16="http://schemas.microsoft.com/office/drawing/2014/main" id="{71DEF1C7-458D-054C-93B6-6A5EAA078CE7}"/>
              </a:ext>
            </a:extLst>
          </p:cNvPr>
          <p:cNvCxnSpPr/>
          <p:nvPr/>
        </p:nvCxnSpPr>
        <p:spPr>
          <a:xfrm>
            <a:off x="1341120" y="5559552"/>
            <a:ext cx="9096756" cy="0"/>
          </a:xfrm>
          <a:prstGeom prst="straightConnector1">
            <a:avLst/>
          </a:prstGeom>
          <a:ln w="28575">
            <a:solidFill>
              <a:schemeClr val="accent4">
                <a:alpha val="5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778982-C3EB-B54A-9F5F-B6E0C6C142B5}"/>
              </a:ext>
            </a:extLst>
          </p:cNvPr>
          <p:cNvSpPr txBox="1"/>
          <p:nvPr/>
        </p:nvSpPr>
        <p:spPr>
          <a:xfrm>
            <a:off x="4215617" y="2028297"/>
            <a:ext cx="3666966" cy="196977"/>
          </a:xfrm>
          <a:prstGeom prst="rect">
            <a:avLst/>
          </a:prstGeom>
          <a:noFill/>
        </p:spPr>
        <p:txBody>
          <a:bodyPr wrap="none" lIns="0" tIns="0" rIns="0" bIns="0" rtlCol="0" anchor="b">
            <a:spAutoFit/>
          </a:bodyPr>
          <a:lstStyle/>
          <a:p>
            <a:pPr>
              <a:lnSpc>
                <a:spcPct val="80000"/>
              </a:lnSpc>
            </a:pPr>
            <a:r>
              <a:rPr lang="en-US" sz="1600" b="1" spc="200" dirty="0">
                <a:solidFill>
                  <a:srgbClr val="000000"/>
                </a:solidFill>
                <a:ea typeface="Titillium" charset="0"/>
                <a:cs typeface="Titillium" charset="0"/>
              </a:rPr>
              <a:t>MACHINE LEARNING: EVERYTHING</a:t>
            </a:r>
          </a:p>
        </p:txBody>
      </p:sp>
      <p:sp>
        <p:nvSpPr>
          <p:cNvPr id="18" name="TextBox 17">
            <a:extLst>
              <a:ext uri="{FF2B5EF4-FFF2-40B4-BE49-F238E27FC236}">
                <a16:creationId xmlns:a16="http://schemas.microsoft.com/office/drawing/2014/main" id="{8F7523F9-22D3-7348-B06E-118920D193D1}"/>
              </a:ext>
            </a:extLst>
          </p:cNvPr>
          <p:cNvSpPr txBox="1"/>
          <p:nvPr/>
        </p:nvSpPr>
        <p:spPr>
          <a:xfrm>
            <a:off x="4215616" y="2314537"/>
            <a:ext cx="3626805" cy="861774"/>
          </a:xfrm>
          <a:prstGeom prst="rect">
            <a:avLst/>
          </a:prstGeom>
          <a:noFill/>
        </p:spPr>
        <p:txBody>
          <a:bodyPr wrap="square" lIns="0" tIns="0" rIns="91440" bIns="0" rtlCol="0">
            <a:spAutoFit/>
          </a:bodyPr>
          <a:lstStyle/>
          <a:p>
            <a:r>
              <a:rPr lang="en-US" sz="1400" dirty="0">
                <a:solidFill>
                  <a:prstClr val="black"/>
                </a:solidFill>
              </a:rPr>
              <a:t>Everything that is developed and deployed will </a:t>
            </a:r>
            <a:br>
              <a:rPr lang="en-US" sz="1400" dirty="0">
                <a:solidFill>
                  <a:prstClr val="black"/>
                </a:solidFill>
              </a:rPr>
            </a:br>
            <a:r>
              <a:rPr lang="en-US" sz="1400" dirty="0">
                <a:solidFill>
                  <a:prstClr val="black"/>
                </a:solidFill>
              </a:rPr>
              <a:t>have some form of machine learning behind it: investments, asset management, operations, maintenance, construction</a:t>
            </a:r>
          </a:p>
        </p:txBody>
      </p:sp>
      <p:sp>
        <p:nvSpPr>
          <p:cNvPr id="19" name="TextBox 18">
            <a:extLst>
              <a:ext uri="{FF2B5EF4-FFF2-40B4-BE49-F238E27FC236}">
                <a16:creationId xmlns:a16="http://schemas.microsoft.com/office/drawing/2014/main" id="{6DB3D7D4-AB66-324C-BBE7-CE81A14559A5}"/>
              </a:ext>
            </a:extLst>
          </p:cNvPr>
          <p:cNvSpPr txBox="1"/>
          <p:nvPr/>
        </p:nvSpPr>
        <p:spPr>
          <a:xfrm>
            <a:off x="8376067" y="3373440"/>
            <a:ext cx="836960" cy="201850"/>
          </a:xfrm>
          <a:prstGeom prst="rect">
            <a:avLst/>
          </a:prstGeom>
          <a:noFill/>
        </p:spPr>
        <p:txBody>
          <a:bodyPr wrap="none" lIns="0" tIns="0" rIns="0" bIns="0" rtlCol="0" anchor="b">
            <a:spAutoFit/>
          </a:bodyPr>
          <a:lstStyle/>
          <a:p>
            <a:pPr>
              <a:lnSpc>
                <a:spcPct val="80000"/>
              </a:lnSpc>
            </a:pPr>
            <a:r>
              <a:rPr lang="en-US" sz="1600" b="1" spc="200" dirty="0">
                <a:solidFill>
                  <a:srgbClr val="000000"/>
                </a:solidFill>
                <a:ea typeface="Titillium" charset="0"/>
                <a:cs typeface="Titillium" charset="0"/>
              </a:rPr>
              <a:t>ENERGY</a:t>
            </a:r>
          </a:p>
        </p:txBody>
      </p:sp>
      <p:sp>
        <p:nvSpPr>
          <p:cNvPr id="20" name="TextBox 19">
            <a:extLst>
              <a:ext uri="{FF2B5EF4-FFF2-40B4-BE49-F238E27FC236}">
                <a16:creationId xmlns:a16="http://schemas.microsoft.com/office/drawing/2014/main" id="{61AC8091-E09B-6840-A32A-630986074A49}"/>
              </a:ext>
            </a:extLst>
          </p:cNvPr>
          <p:cNvSpPr txBox="1"/>
          <p:nvPr/>
        </p:nvSpPr>
        <p:spPr>
          <a:xfrm>
            <a:off x="8367829" y="2511395"/>
            <a:ext cx="2495449" cy="215444"/>
          </a:xfrm>
          <a:prstGeom prst="rect">
            <a:avLst/>
          </a:prstGeom>
          <a:noFill/>
        </p:spPr>
        <p:txBody>
          <a:bodyPr wrap="square" lIns="0" tIns="0" rIns="91440" bIns="0" rtlCol="0">
            <a:spAutoFit/>
          </a:bodyPr>
          <a:lstStyle/>
          <a:p>
            <a:r>
              <a:rPr lang="en-US" sz="1400" dirty="0">
                <a:solidFill>
                  <a:prstClr val="black"/>
                </a:solidFill>
              </a:rPr>
              <a:t>Deliveries, parking, ride-sharing</a:t>
            </a:r>
          </a:p>
        </p:txBody>
      </p:sp>
      <p:sp>
        <p:nvSpPr>
          <p:cNvPr id="21" name="TextBox 20">
            <a:extLst>
              <a:ext uri="{FF2B5EF4-FFF2-40B4-BE49-F238E27FC236}">
                <a16:creationId xmlns:a16="http://schemas.microsoft.com/office/drawing/2014/main" id="{8BA4F36C-5887-DB4B-8B7F-1D4DA11257FF}"/>
              </a:ext>
            </a:extLst>
          </p:cNvPr>
          <p:cNvSpPr txBox="1"/>
          <p:nvPr/>
        </p:nvSpPr>
        <p:spPr>
          <a:xfrm>
            <a:off x="8367829" y="1926171"/>
            <a:ext cx="2686061" cy="492443"/>
          </a:xfrm>
          <a:prstGeom prst="rect">
            <a:avLst/>
          </a:prstGeom>
          <a:noFill/>
        </p:spPr>
        <p:txBody>
          <a:bodyPr wrap="square" lIns="0" tIns="0" rIns="0" bIns="0" rtlCol="0" anchor="b">
            <a:spAutoFit/>
          </a:bodyPr>
          <a:lstStyle/>
          <a:p>
            <a:r>
              <a:rPr lang="en-US" sz="1600" b="1" spc="200" dirty="0">
                <a:solidFill>
                  <a:srgbClr val="000000"/>
                </a:solidFill>
                <a:ea typeface="Titillium" charset="0"/>
                <a:cs typeface="Titillium" charset="0"/>
              </a:rPr>
              <a:t>AUTONOMOUS TRANSPORTATION</a:t>
            </a:r>
          </a:p>
        </p:txBody>
      </p:sp>
      <p:sp>
        <p:nvSpPr>
          <p:cNvPr id="22" name="TextBox 21">
            <a:extLst>
              <a:ext uri="{FF2B5EF4-FFF2-40B4-BE49-F238E27FC236}">
                <a16:creationId xmlns:a16="http://schemas.microsoft.com/office/drawing/2014/main" id="{7EDA4ACB-18AE-7B4A-AC01-D200E00ED185}"/>
              </a:ext>
            </a:extLst>
          </p:cNvPr>
          <p:cNvSpPr txBox="1"/>
          <p:nvPr/>
        </p:nvSpPr>
        <p:spPr>
          <a:xfrm>
            <a:off x="8351954" y="1443261"/>
            <a:ext cx="3624564" cy="227113"/>
          </a:xfrm>
          <a:prstGeom prst="rect">
            <a:avLst/>
          </a:prstGeom>
          <a:noFill/>
        </p:spPr>
        <p:txBody>
          <a:bodyPr wrap="square" lIns="0" tIns="0" rIns="0" bIns="0" rtlCol="0">
            <a:spAutoFit/>
          </a:bodyPr>
          <a:lstStyle/>
          <a:p>
            <a:pPr>
              <a:lnSpc>
                <a:spcPct val="80000"/>
              </a:lnSpc>
            </a:pPr>
            <a:r>
              <a:rPr lang="en-US" b="1" u="sng" spc="300" dirty="0">
                <a:solidFill>
                  <a:srgbClr val="007FFF"/>
                </a:solidFill>
                <a:ea typeface="Titillium" charset="0"/>
                <a:cs typeface="Titillium" charset="0"/>
              </a:rPr>
              <a:t>RESEARCH &amp; DEVELOPMENT</a:t>
            </a:r>
          </a:p>
        </p:txBody>
      </p:sp>
      <p:sp>
        <p:nvSpPr>
          <p:cNvPr id="23" name="TextBox 22">
            <a:extLst>
              <a:ext uri="{FF2B5EF4-FFF2-40B4-BE49-F238E27FC236}">
                <a16:creationId xmlns:a16="http://schemas.microsoft.com/office/drawing/2014/main" id="{2025CAA3-0320-3C42-88AE-5E9D24CED196}"/>
              </a:ext>
            </a:extLst>
          </p:cNvPr>
          <p:cNvSpPr txBox="1"/>
          <p:nvPr/>
        </p:nvSpPr>
        <p:spPr>
          <a:xfrm>
            <a:off x="8376067" y="3658616"/>
            <a:ext cx="2171672" cy="215444"/>
          </a:xfrm>
          <a:prstGeom prst="rect">
            <a:avLst/>
          </a:prstGeom>
          <a:noFill/>
        </p:spPr>
        <p:txBody>
          <a:bodyPr wrap="square" lIns="0" tIns="0" rIns="91440" bIns="0" rtlCol="0">
            <a:spAutoFit/>
          </a:bodyPr>
          <a:lstStyle/>
          <a:p>
            <a:r>
              <a:rPr lang="en-US" sz="1400" dirty="0">
                <a:solidFill>
                  <a:srgbClr val="000000"/>
                </a:solidFill>
              </a:rPr>
              <a:t>Batteries and solar energy</a:t>
            </a:r>
          </a:p>
        </p:txBody>
      </p:sp>
      <p:sp>
        <p:nvSpPr>
          <p:cNvPr id="24" name="Rectangle 23">
            <a:extLst>
              <a:ext uri="{FF2B5EF4-FFF2-40B4-BE49-F238E27FC236}">
                <a16:creationId xmlns:a16="http://schemas.microsoft.com/office/drawing/2014/main" id="{C59D9ABF-8FEE-F04B-80D4-A8F7EFD88B36}"/>
              </a:ext>
            </a:extLst>
          </p:cNvPr>
          <p:cNvSpPr/>
          <p:nvPr/>
        </p:nvSpPr>
        <p:spPr>
          <a:xfrm>
            <a:off x="1968843" y="6219182"/>
            <a:ext cx="8715633"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sp>
        <p:nvSpPr>
          <p:cNvPr id="25" name="TextBox 2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Technology’s Impact on Commercial Real Estate</a:t>
            </a:r>
          </a:p>
        </p:txBody>
      </p:sp>
    </p:spTree>
    <p:extLst>
      <p:ext uri="{BB962C8B-B14F-4D97-AF65-F5344CB8AC3E}">
        <p14:creationId xmlns:p14="http://schemas.microsoft.com/office/powerpoint/2010/main" val="263445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04213" y="1490866"/>
            <a:ext cx="6044807" cy="1115630"/>
            <a:chOff x="2256230" y="2165541"/>
            <a:chExt cx="6044807" cy="1115630"/>
          </a:xfrm>
        </p:grpSpPr>
        <p:sp>
          <p:nvSpPr>
            <p:cNvPr id="4" name="TextBox 3"/>
            <p:cNvSpPr txBox="1"/>
            <p:nvPr/>
          </p:nvSpPr>
          <p:spPr>
            <a:xfrm>
              <a:off x="3114689" y="2165541"/>
              <a:ext cx="771045" cy="276999"/>
            </a:xfrm>
            <a:prstGeom prst="rect">
              <a:avLst/>
            </a:prstGeom>
            <a:noFill/>
          </p:spPr>
          <p:txBody>
            <a:bodyPr wrap="none" lIns="0" tIns="0" rIns="0" bIns="0" rtlCol="0">
              <a:spAutoFit/>
            </a:bodyPr>
            <a:lstStyle/>
            <a:p>
              <a:r>
                <a:rPr lang="en-US" b="1" dirty="0">
                  <a:solidFill>
                    <a:srgbClr val="2F5496"/>
                  </a:solidFill>
                </a:rPr>
                <a:t>Security</a:t>
              </a:r>
            </a:p>
          </p:txBody>
        </p:sp>
        <p:sp>
          <p:nvSpPr>
            <p:cNvPr id="5" name="TextBox 4"/>
            <p:cNvSpPr txBox="1"/>
            <p:nvPr/>
          </p:nvSpPr>
          <p:spPr>
            <a:xfrm>
              <a:off x="3114688" y="2414459"/>
              <a:ext cx="5186349" cy="866712"/>
            </a:xfrm>
            <a:prstGeom prst="rect">
              <a:avLst/>
            </a:prstGeom>
            <a:noFill/>
          </p:spPr>
          <p:txBody>
            <a:bodyPr wrap="square" lIns="0" tIns="0" rIns="91440" bIns="0" rtlCol="0">
              <a:spAutoFit/>
            </a:bodyPr>
            <a:lstStyle/>
            <a:p>
              <a:pPr>
                <a:lnSpc>
                  <a:spcPct val="120000"/>
                </a:lnSpc>
              </a:pPr>
              <a:r>
                <a:rPr lang="en-US" sz="1600" dirty="0">
                  <a:solidFill>
                    <a:srgbClr val="000000"/>
                  </a:solidFill>
                  <a:ea typeface="Titillium" charset="0"/>
                  <a:cs typeface="Titillium" charset="0"/>
                </a:rPr>
                <a:t>Regulatory burden is so high, people will look to third party providers to manage security of their IoT and AI networks</a:t>
              </a:r>
            </a:p>
            <a:p>
              <a:pPr>
                <a:lnSpc>
                  <a:spcPct val="120000"/>
                </a:lnSpc>
              </a:pPr>
              <a:endParaRPr lang="en-US" sz="1600" dirty="0">
                <a:solidFill>
                  <a:srgbClr val="000000"/>
                </a:solidFill>
                <a:ea typeface="Titillium" charset="0"/>
                <a:cs typeface="Titillium" charset="0"/>
              </a:endParaRPr>
            </a:p>
          </p:txBody>
        </p:sp>
        <p:sp>
          <p:nvSpPr>
            <p:cNvPr id="6" name="Oval 5"/>
            <p:cNvSpPr/>
            <p:nvPr/>
          </p:nvSpPr>
          <p:spPr>
            <a:xfrm>
              <a:off x="2256230" y="2165541"/>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grpSp>
      <p:grpSp>
        <p:nvGrpSpPr>
          <p:cNvPr id="49" name="Group 48">
            <a:extLst>
              <a:ext uri="{FF2B5EF4-FFF2-40B4-BE49-F238E27FC236}">
                <a16:creationId xmlns:a16="http://schemas.microsoft.com/office/drawing/2014/main" id="{150D3395-97D5-1345-ACEE-C23FD0972012}"/>
              </a:ext>
            </a:extLst>
          </p:cNvPr>
          <p:cNvGrpSpPr/>
          <p:nvPr/>
        </p:nvGrpSpPr>
        <p:grpSpPr>
          <a:xfrm>
            <a:off x="904213" y="2710835"/>
            <a:ext cx="6659169" cy="1192574"/>
            <a:chOff x="2256230" y="2165541"/>
            <a:chExt cx="6659169" cy="1192574"/>
          </a:xfrm>
        </p:grpSpPr>
        <p:sp>
          <p:nvSpPr>
            <p:cNvPr id="50" name="TextBox 49">
              <a:extLst>
                <a:ext uri="{FF2B5EF4-FFF2-40B4-BE49-F238E27FC236}">
                  <a16:creationId xmlns:a16="http://schemas.microsoft.com/office/drawing/2014/main" id="{42DDFE9A-8321-984F-B2CC-360FC16BEB66}"/>
                </a:ext>
              </a:extLst>
            </p:cNvPr>
            <p:cNvSpPr txBox="1"/>
            <p:nvPr/>
          </p:nvSpPr>
          <p:spPr>
            <a:xfrm>
              <a:off x="3114689" y="2165541"/>
              <a:ext cx="685893" cy="221599"/>
            </a:xfrm>
            <a:prstGeom prst="rect">
              <a:avLst/>
            </a:prstGeom>
            <a:noFill/>
          </p:spPr>
          <p:txBody>
            <a:bodyPr wrap="none" lIns="0" tIns="0" rIns="0" bIns="0" rtlCol="0">
              <a:spAutoFit/>
            </a:bodyPr>
            <a:lstStyle/>
            <a:p>
              <a:pPr>
                <a:lnSpc>
                  <a:spcPct val="80000"/>
                </a:lnSpc>
              </a:pPr>
              <a:r>
                <a:rPr lang="en-US" b="1" dirty="0">
                  <a:solidFill>
                    <a:srgbClr val="2F5496"/>
                  </a:solidFill>
                </a:rPr>
                <a:t>Privacy</a:t>
              </a:r>
            </a:p>
          </p:txBody>
        </p:sp>
        <p:sp>
          <p:nvSpPr>
            <p:cNvPr id="51" name="TextBox 50">
              <a:extLst>
                <a:ext uri="{FF2B5EF4-FFF2-40B4-BE49-F238E27FC236}">
                  <a16:creationId xmlns:a16="http://schemas.microsoft.com/office/drawing/2014/main" id="{0670BF5C-4716-1B4C-A9F8-2011EC1E792A}"/>
                </a:ext>
              </a:extLst>
            </p:cNvPr>
            <p:cNvSpPr txBox="1"/>
            <p:nvPr/>
          </p:nvSpPr>
          <p:spPr>
            <a:xfrm>
              <a:off x="3114689" y="2414459"/>
              <a:ext cx="5800710" cy="943656"/>
            </a:xfrm>
            <a:prstGeom prst="rect">
              <a:avLst/>
            </a:prstGeom>
            <a:noFill/>
          </p:spPr>
          <p:txBody>
            <a:bodyPr wrap="square" lIns="0" tIns="0" rIns="91440" bIns="0" rtlCol="0">
              <a:spAutoFit/>
            </a:bodyPr>
            <a:lstStyle/>
            <a:p>
              <a:pPr>
                <a:lnSpc>
                  <a:spcPct val="120000"/>
                </a:lnSpc>
              </a:pPr>
              <a:r>
                <a:rPr lang="en-US" sz="1600" dirty="0">
                  <a:solidFill>
                    <a:srgbClr val="000000"/>
                  </a:solidFill>
                  <a:ea typeface="Titillium" charset="0"/>
                  <a:cs typeface="Titillium" charset="0"/>
                </a:rPr>
                <a:t>What is considered “private” and what isn’t? </a:t>
              </a:r>
            </a:p>
            <a:p>
              <a:pPr marL="742950" lvl="1" indent="-285750">
                <a:lnSpc>
                  <a:spcPct val="120000"/>
                </a:lnSpc>
                <a:spcAft>
                  <a:spcPts val="600"/>
                </a:spcAft>
                <a:buFont typeface="Courier New" panose="02070309020205020404" pitchFamily="49" charset="0"/>
                <a:buChar char="o"/>
              </a:pPr>
              <a:r>
                <a:rPr lang="en-US" sz="1600" dirty="0">
                  <a:solidFill>
                    <a:srgbClr val="000000"/>
                  </a:solidFill>
                  <a:ea typeface="Titillium" charset="0"/>
                  <a:cs typeface="Titillium" charset="0"/>
                </a:rPr>
                <a:t>It’s a fluid definition</a:t>
              </a:r>
            </a:p>
            <a:p>
              <a:pPr>
                <a:lnSpc>
                  <a:spcPct val="120000"/>
                </a:lnSpc>
              </a:pPr>
              <a:r>
                <a:rPr lang="en-US" sz="1600" dirty="0">
                  <a:solidFill>
                    <a:srgbClr val="000000"/>
                  </a:solidFill>
                  <a:ea typeface="Titillium" charset="0"/>
                  <a:cs typeface="Titillium" charset="0"/>
                </a:rPr>
                <a:t>Need to default to a conservative view of privacy</a:t>
              </a:r>
            </a:p>
          </p:txBody>
        </p:sp>
        <p:sp>
          <p:nvSpPr>
            <p:cNvPr id="52" name="Oval 51">
              <a:extLst>
                <a:ext uri="{FF2B5EF4-FFF2-40B4-BE49-F238E27FC236}">
                  <a16:creationId xmlns:a16="http://schemas.microsoft.com/office/drawing/2014/main" id="{2E756229-E011-9B4A-B180-C7AD3ADB0026}"/>
                </a:ext>
              </a:extLst>
            </p:cNvPr>
            <p:cNvSpPr/>
            <p:nvPr/>
          </p:nvSpPr>
          <p:spPr>
            <a:xfrm>
              <a:off x="2256230" y="2165541"/>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grpSp>
      <p:grpSp>
        <p:nvGrpSpPr>
          <p:cNvPr id="59" name="Group 58">
            <a:extLst>
              <a:ext uri="{FF2B5EF4-FFF2-40B4-BE49-F238E27FC236}">
                <a16:creationId xmlns:a16="http://schemas.microsoft.com/office/drawing/2014/main" id="{BD477A8C-DEDF-9D4D-A74E-CD86011473DB}"/>
              </a:ext>
            </a:extLst>
          </p:cNvPr>
          <p:cNvGrpSpPr/>
          <p:nvPr/>
        </p:nvGrpSpPr>
        <p:grpSpPr>
          <a:xfrm>
            <a:off x="889925" y="4364583"/>
            <a:ext cx="6059095" cy="1269518"/>
            <a:chOff x="2256230" y="2165541"/>
            <a:chExt cx="6059095" cy="1269518"/>
          </a:xfrm>
        </p:grpSpPr>
        <p:sp>
          <p:nvSpPr>
            <p:cNvPr id="60" name="TextBox 59">
              <a:extLst>
                <a:ext uri="{FF2B5EF4-FFF2-40B4-BE49-F238E27FC236}">
                  <a16:creationId xmlns:a16="http://schemas.microsoft.com/office/drawing/2014/main" id="{EC41084A-409A-4A4A-8A0B-3537DD71BF93}"/>
                </a:ext>
              </a:extLst>
            </p:cNvPr>
            <p:cNvSpPr txBox="1"/>
            <p:nvPr/>
          </p:nvSpPr>
          <p:spPr>
            <a:xfrm>
              <a:off x="3114689" y="2165541"/>
              <a:ext cx="2468048" cy="276999"/>
            </a:xfrm>
            <a:prstGeom prst="rect">
              <a:avLst/>
            </a:prstGeom>
            <a:noFill/>
          </p:spPr>
          <p:txBody>
            <a:bodyPr wrap="none" lIns="0" tIns="0" rIns="0" bIns="0" rtlCol="0">
              <a:spAutoFit/>
            </a:bodyPr>
            <a:lstStyle/>
            <a:p>
              <a:r>
                <a:rPr lang="en-US" b="1" dirty="0">
                  <a:solidFill>
                    <a:srgbClr val="2F5496"/>
                  </a:solidFill>
                </a:rPr>
                <a:t>Operational Management</a:t>
              </a:r>
            </a:p>
          </p:txBody>
        </p:sp>
        <p:sp>
          <p:nvSpPr>
            <p:cNvPr id="61" name="TextBox 60">
              <a:extLst>
                <a:ext uri="{FF2B5EF4-FFF2-40B4-BE49-F238E27FC236}">
                  <a16:creationId xmlns:a16="http://schemas.microsoft.com/office/drawing/2014/main" id="{C6236181-7C7C-8541-8404-BDADBDB757EC}"/>
                </a:ext>
              </a:extLst>
            </p:cNvPr>
            <p:cNvSpPr txBox="1"/>
            <p:nvPr/>
          </p:nvSpPr>
          <p:spPr>
            <a:xfrm>
              <a:off x="3114689" y="2414459"/>
              <a:ext cx="5200636" cy="1020600"/>
            </a:xfrm>
            <a:prstGeom prst="rect">
              <a:avLst/>
            </a:prstGeom>
            <a:noFill/>
          </p:spPr>
          <p:txBody>
            <a:bodyPr wrap="square" lIns="0" tIns="0" rIns="91440" bIns="0" rtlCol="0">
              <a:spAutoFit/>
            </a:bodyPr>
            <a:lstStyle/>
            <a:p>
              <a:pPr>
                <a:lnSpc>
                  <a:spcPct val="120000"/>
                </a:lnSpc>
                <a:spcAft>
                  <a:spcPts val="600"/>
                </a:spcAft>
              </a:pPr>
              <a:r>
                <a:rPr lang="en-US" sz="1600" dirty="0">
                  <a:solidFill>
                    <a:srgbClr val="000000"/>
                  </a:solidFill>
                  <a:ea typeface="Titillium" charset="0"/>
                  <a:cs typeface="Titillium" charset="0"/>
                </a:rPr>
                <a:t>Who’s going to manage all the connected devices?</a:t>
              </a:r>
            </a:p>
            <a:p>
              <a:pPr>
                <a:lnSpc>
                  <a:spcPct val="120000"/>
                </a:lnSpc>
                <a:spcAft>
                  <a:spcPts val="600"/>
                </a:spcAft>
              </a:pPr>
              <a:r>
                <a:rPr lang="en-US" sz="1600" dirty="0">
                  <a:solidFill>
                    <a:srgbClr val="000000"/>
                  </a:solidFill>
                  <a:ea typeface="Titillium" charset="0"/>
                  <a:cs typeface="Titillium" charset="0"/>
                </a:rPr>
                <a:t>Who fields support calls?</a:t>
              </a:r>
            </a:p>
            <a:p>
              <a:pPr>
                <a:lnSpc>
                  <a:spcPct val="120000"/>
                </a:lnSpc>
                <a:spcAft>
                  <a:spcPts val="600"/>
                </a:spcAft>
              </a:pPr>
              <a:r>
                <a:rPr lang="en-US" sz="1600" dirty="0">
                  <a:solidFill>
                    <a:srgbClr val="000000"/>
                  </a:solidFill>
                  <a:ea typeface="Titillium" charset="0"/>
                  <a:cs typeface="Titillium" charset="0"/>
                </a:rPr>
                <a:t>What happens when something gets disconnected?</a:t>
              </a:r>
            </a:p>
          </p:txBody>
        </p:sp>
        <p:sp>
          <p:nvSpPr>
            <p:cNvPr id="62" name="Oval 61">
              <a:extLst>
                <a:ext uri="{FF2B5EF4-FFF2-40B4-BE49-F238E27FC236}">
                  <a16:creationId xmlns:a16="http://schemas.microsoft.com/office/drawing/2014/main" id="{256A9F1E-7DD1-FD4B-9BA7-F784DBC7B82A}"/>
                </a:ext>
              </a:extLst>
            </p:cNvPr>
            <p:cNvSpPr/>
            <p:nvPr/>
          </p:nvSpPr>
          <p:spPr>
            <a:xfrm>
              <a:off x="2256230" y="2165541"/>
              <a:ext cx="637953" cy="637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grpSp>
      <p:sp>
        <p:nvSpPr>
          <p:cNvPr id="35" name="Shape 3889">
            <a:extLst>
              <a:ext uri="{FF2B5EF4-FFF2-40B4-BE49-F238E27FC236}">
                <a16:creationId xmlns:a16="http://schemas.microsoft.com/office/drawing/2014/main" id="{9F483494-0401-324E-B0DD-D4A8CB885E16}"/>
              </a:ext>
            </a:extLst>
          </p:cNvPr>
          <p:cNvSpPr/>
          <p:nvPr/>
        </p:nvSpPr>
        <p:spPr>
          <a:xfrm>
            <a:off x="1038456" y="4490941"/>
            <a:ext cx="340889" cy="374994"/>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70"/>
                  <a:pt x="18907" y="17670"/>
                </a:cubicBezTo>
                <a:cubicBezTo>
                  <a:pt x="19802" y="17670"/>
                  <a:pt x="20528" y="18329"/>
                  <a:pt x="20528" y="19143"/>
                </a:cubicBezTo>
                <a:cubicBezTo>
                  <a:pt x="20528" y="19956"/>
                  <a:pt x="19802" y="20616"/>
                  <a:pt x="18907" y="20616"/>
                </a:cubicBezTo>
                <a:moveTo>
                  <a:pt x="2703" y="12269"/>
                </a:moveTo>
                <a:cubicBezTo>
                  <a:pt x="1808" y="12269"/>
                  <a:pt x="1082" y="11609"/>
                  <a:pt x="1082" y="10796"/>
                </a:cubicBezTo>
                <a:cubicBezTo>
                  <a:pt x="1082" y="9981"/>
                  <a:pt x="1808" y="9323"/>
                  <a:pt x="2703" y="9323"/>
                </a:cubicBezTo>
                <a:cubicBezTo>
                  <a:pt x="3598" y="9323"/>
                  <a:pt x="4323" y="9981"/>
                  <a:pt x="4323" y="10796"/>
                </a:cubicBezTo>
                <a:cubicBezTo>
                  <a:pt x="4323" y="11609"/>
                  <a:pt x="3598" y="12269"/>
                  <a:pt x="2703" y="12269"/>
                </a:cubicBezTo>
                <a:moveTo>
                  <a:pt x="18907" y="975"/>
                </a:moveTo>
                <a:cubicBezTo>
                  <a:pt x="19802" y="975"/>
                  <a:pt x="20528" y="1634"/>
                  <a:pt x="20528" y="2448"/>
                </a:cubicBezTo>
                <a:cubicBezTo>
                  <a:pt x="20528"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60"/>
                </a:lnTo>
                <a:cubicBezTo>
                  <a:pt x="17373" y="4574"/>
                  <a:pt x="18092" y="4905"/>
                  <a:pt x="18902" y="4905"/>
                </a:cubicBezTo>
                <a:cubicBezTo>
                  <a:pt x="20393" y="4905"/>
                  <a:pt x="21600" y="3807"/>
                  <a:pt x="21600" y="2452"/>
                </a:cubicBezTo>
                <a:cubicBezTo>
                  <a:pt x="21600" y="1098"/>
                  <a:pt x="20393" y="0"/>
                  <a:pt x="18902" y="0"/>
                </a:cubicBezTo>
                <a:cubicBezTo>
                  <a:pt x="17412" y="0"/>
                  <a:pt x="16204" y="1098"/>
                  <a:pt x="16204" y="2452"/>
                </a:cubicBezTo>
                <a:cubicBezTo>
                  <a:pt x="16204" y="2717"/>
                  <a:pt x="16262" y="2966"/>
                  <a:pt x="16347" y="3204"/>
                </a:cubicBezTo>
                <a:lnTo>
                  <a:pt x="4722" y="9193"/>
                </a:lnTo>
                <a:cubicBezTo>
                  <a:pt x="4227" y="8679"/>
                  <a:pt x="3509" y="8347"/>
                  <a:pt x="2698" y="8347"/>
                </a:cubicBezTo>
                <a:cubicBezTo>
                  <a:pt x="1207" y="8347"/>
                  <a:pt x="0" y="9445"/>
                  <a:pt x="0" y="10800"/>
                </a:cubicBezTo>
                <a:cubicBezTo>
                  <a:pt x="0" y="12155"/>
                  <a:pt x="1207" y="13253"/>
                  <a:pt x="2698" y="13253"/>
                </a:cubicBezTo>
                <a:cubicBezTo>
                  <a:pt x="3509" y="13253"/>
                  <a:pt x="4227" y="12921"/>
                  <a:pt x="4722" y="12407"/>
                </a:cubicBezTo>
                <a:lnTo>
                  <a:pt x="16347" y="18395"/>
                </a:lnTo>
                <a:cubicBezTo>
                  <a:pt x="16262" y="18634"/>
                  <a:pt x="16204" y="18883"/>
                  <a:pt x="16204" y="19147"/>
                </a:cubicBezTo>
                <a:cubicBezTo>
                  <a:pt x="16204" y="20502"/>
                  <a:pt x="17412" y="21600"/>
                  <a:pt x="18902" y="21600"/>
                </a:cubicBezTo>
                <a:cubicBezTo>
                  <a:pt x="20393" y="21600"/>
                  <a:pt x="21600" y="20502"/>
                  <a:pt x="21600" y="19147"/>
                </a:cubicBezTo>
                <a:cubicBezTo>
                  <a:pt x="21600" y="17793"/>
                  <a:pt x="20393" y="16695"/>
                  <a:pt x="18902" y="16695"/>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36" name="Shape 3692">
            <a:extLst>
              <a:ext uri="{FF2B5EF4-FFF2-40B4-BE49-F238E27FC236}">
                <a16:creationId xmlns:a16="http://schemas.microsoft.com/office/drawing/2014/main" id="{4FA66289-0716-4A4D-9099-3581D5BEAEB3}"/>
              </a:ext>
            </a:extLst>
          </p:cNvPr>
          <p:cNvSpPr/>
          <p:nvPr/>
        </p:nvSpPr>
        <p:spPr>
          <a:xfrm>
            <a:off x="1055444" y="1646523"/>
            <a:ext cx="349302" cy="349297"/>
          </a:xfrm>
          <a:custGeom>
            <a:avLst/>
            <a:gdLst/>
            <a:ahLst/>
            <a:cxnLst>
              <a:cxn ang="0">
                <a:pos x="wd2" y="hd2"/>
              </a:cxn>
              <a:cxn ang="5400000">
                <a:pos x="wd2" y="hd2"/>
              </a:cxn>
              <a:cxn ang="10800000">
                <a:pos x="wd2" y="hd2"/>
              </a:cxn>
              <a:cxn ang="16200000">
                <a:pos x="wd2" y="hd2"/>
              </a:cxn>
            </a:cxnLst>
            <a:rect l="0" t="0" r="r" b="b"/>
            <a:pathLst>
              <a:path w="21600" h="21583" extrusionOk="0">
                <a:moveTo>
                  <a:pt x="12363" y="11941"/>
                </a:moveTo>
                <a:lnTo>
                  <a:pt x="13061" y="14034"/>
                </a:lnTo>
                <a:lnTo>
                  <a:pt x="11365" y="12790"/>
                </a:lnTo>
                <a:lnTo>
                  <a:pt x="10785" y="12365"/>
                </a:lnTo>
                <a:lnTo>
                  <a:pt x="10204" y="12790"/>
                </a:lnTo>
                <a:lnTo>
                  <a:pt x="8508" y="14034"/>
                </a:lnTo>
                <a:lnTo>
                  <a:pt x="9206" y="11941"/>
                </a:lnTo>
                <a:lnTo>
                  <a:pt x="9426" y="11282"/>
                </a:lnTo>
                <a:lnTo>
                  <a:pt x="8877" y="10857"/>
                </a:lnTo>
                <a:lnTo>
                  <a:pt x="7510" y="9794"/>
                </a:lnTo>
                <a:lnTo>
                  <a:pt x="9790" y="9794"/>
                </a:lnTo>
                <a:lnTo>
                  <a:pt x="10030" y="9160"/>
                </a:lnTo>
                <a:lnTo>
                  <a:pt x="10785" y="7162"/>
                </a:lnTo>
                <a:lnTo>
                  <a:pt x="11540" y="9160"/>
                </a:lnTo>
                <a:lnTo>
                  <a:pt x="11779" y="9794"/>
                </a:lnTo>
                <a:lnTo>
                  <a:pt x="14059" y="9794"/>
                </a:lnTo>
                <a:lnTo>
                  <a:pt x="12692" y="10857"/>
                </a:lnTo>
                <a:lnTo>
                  <a:pt x="12144" y="11282"/>
                </a:lnTo>
                <a:cubicBezTo>
                  <a:pt x="12144" y="11282"/>
                  <a:pt x="12363" y="11941"/>
                  <a:pt x="12363" y="11941"/>
                </a:cubicBezTo>
                <a:close/>
                <a:moveTo>
                  <a:pt x="12458" y="8813"/>
                </a:moveTo>
                <a:lnTo>
                  <a:pt x="10785" y="4384"/>
                </a:lnTo>
                <a:lnTo>
                  <a:pt x="9111" y="8813"/>
                </a:lnTo>
                <a:lnTo>
                  <a:pt x="4648" y="8813"/>
                </a:lnTo>
                <a:lnTo>
                  <a:pt x="8275" y="11631"/>
                </a:lnTo>
                <a:lnTo>
                  <a:pt x="6601" y="16647"/>
                </a:lnTo>
                <a:lnTo>
                  <a:pt x="10785" y="13581"/>
                </a:lnTo>
                <a:lnTo>
                  <a:pt x="14969" y="16647"/>
                </a:lnTo>
                <a:lnTo>
                  <a:pt x="13295" y="11631"/>
                </a:lnTo>
                <a:lnTo>
                  <a:pt x="16921" y="8813"/>
                </a:lnTo>
                <a:cubicBezTo>
                  <a:pt x="16921" y="8813"/>
                  <a:pt x="12458" y="8813"/>
                  <a:pt x="12458" y="8813"/>
                </a:cubicBezTo>
                <a:close/>
                <a:moveTo>
                  <a:pt x="10800" y="20592"/>
                </a:moveTo>
                <a:cubicBezTo>
                  <a:pt x="9796" y="20381"/>
                  <a:pt x="982" y="17398"/>
                  <a:pt x="982" y="12263"/>
                </a:cubicBezTo>
                <a:cubicBezTo>
                  <a:pt x="982" y="7469"/>
                  <a:pt x="2322" y="2919"/>
                  <a:pt x="2778" y="1179"/>
                </a:cubicBezTo>
                <a:cubicBezTo>
                  <a:pt x="4022" y="1720"/>
                  <a:pt x="7232" y="2943"/>
                  <a:pt x="10800" y="2943"/>
                </a:cubicBezTo>
                <a:cubicBezTo>
                  <a:pt x="14368" y="2943"/>
                  <a:pt x="17578" y="1720"/>
                  <a:pt x="18823" y="1179"/>
                </a:cubicBezTo>
                <a:cubicBezTo>
                  <a:pt x="19278" y="2918"/>
                  <a:pt x="20618" y="7465"/>
                  <a:pt x="20618" y="12263"/>
                </a:cubicBezTo>
                <a:cubicBezTo>
                  <a:pt x="20618" y="17393"/>
                  <a:pt x="11803" y="20381"/>
                  <a:pt x="10800" y="20592"/>
                </a:cubicBezTo>
                <a:moveTo>
                  <a:pt x="19617" y="357"/>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6"/>
                  <a:pt x="2257" y="42"/>
                </a:cubicBezTo>
                <a:cubicBezTo>
                  <a:pt x="2124" y="101"/>
                  <a:pt x="2023" y="216"/>
                  <a:pt x="1983" y="357"/>
                </a:cubicBezTo>
                <a:cubicBezTo>
                  <a:pt x="1963" y="426"/>
                  <a:pt x="0" y="6377"/>
                  <a:pt x="0" y="12263"/>
                </a:cubicBezTo>
                <a:cubicBezTo>
                  <a:pt x="0" y="18484"/>
                  <a:pt x="10271" y="21491"/>
                  <a:pt x="10708" y="21574"/>
                </a:cubicBezTo>
                <a:cubicBezTo>
                  <a:pt x="10739" y="21580"/>
                  <a:pt x="10769" y="21583"/>
                  <a:pt x="10800" y="21583"/>
                </a:cubicBezTo>
                <a:cubicBezTo>
                  <a:pt x="10831" y="21583"/>
                  <a:pt x="10862" y="21580"/>
                  <a:pt x="10892" y="21574"/>
                </a:cubicBezTo>
                <a:cubicBezTo>
                  <a:pt x="11329" y="21491"/>
                  <a:pt x="21600" y="18484"/>
                  <a:pt x="21600" y="12263"/>
                </a:cubicBezTo>
                <a:cubicBezTo>
                  <a:pt x="21600" y="6377"/>
                  <a:pt x="19637" y="426"/>
                  <a:pt x="19617" y="357"/>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37" name="Shape 3694">
            <a:extLst>
              <a:ext uri="{FF2B5EF4-FFF2-40B4-BE49-F238E27FC236}">
                <a16:creationId xmlns:a16="http://schemas.microsoft.com/office/drawing/2014/main" id="{60730779-F1BF-D446-8508-DEF015BD8691}"/>
              </a:ext>
            </a:extLst>
          </p:cNvPr>
          <p:cNvSpPr/>
          <p:nvPr/>
        </p:nvSpPr>
        <p:spPr>
          <a:xfrm>
            <a:off x="1018817" y="2904283"/>
            <a:ext cx="408744" cy="260110"/>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6"/>
                  <a:pt x="982" y="10800"/>
                </a:cubicBezTo>
                <a:cubicBezTo>
                  <a:pt x="982" y="8156"/>
                  <a:pt x="5378" y="1543"/>
                  <a:pt x="10800" y="1543"/>
                </a:cubicBezTo>
                <a:cubicBezTo>
                  <a:pt x="16223" y="1543"/>
                  <a:pt x="20618" y="8156"/>
                  <a:pt x="20618" y="10800"/>
                </a:cubicBezTo>
                <a:cubicBezTo>
                  <a:pt x="20618" y="13446"/>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10"/>
                  <a:pt x="6873" y="10800"/>
                </a:cubicBezTo>
                <a:cubicBezTo>
                  <a:pt x="6873" y="7392"/>
                  <a:pt x="8631" y="4629"/>
                  <a:pt x="10800" y="4629"/>
                </a:cubicBezTo>
                <a:cubicBezTo>
                  <a:pt x="12969" y="4629"/>
                  <a:pt x="14727" y="7392"/>
                  <a:pt x="14727" y="10800"/>
                </a:cubicBezTo>
                <a:cubicBezTo>
                  <a:pt x="14727" y="14210"/>
                  <a:pt x="12969" y="16971"/>
                  <a:pt x="10800" y="16971"/>
                </a:cubicBezTo>
                <a:moveTo>
                  <a:pt x="10800" y="3087"/>
                </a:moveTo>
                <a:cubicBezTo>
                  <a:pt x="8088" y="3087"/>
                  <a:pt x="5891" y="6541"/>
                  <a:pt x="5891" y="10800"/>
                </a:cubicBezTo>
                <a:cubicBezTo>
                  <a:pt x="5891" y="15061"/>
                  <a:pt x="8088" y="18514"/>
                  <a:pt x="10800" y="18514"/>
                </a:cubicBezTo>
                <a:cubicBezTo>
                  <a:pt x="13512" y="18514"/>
                  <a:pt x="15709" y="15061"/>
                  <a:pt x="15709" y="10800"/>
                </a:cubicBezTo>
                <a:cubicBezTo>
                  <a:pt x="15709" y="6541"/>
                  <a:pt x="13512" y="3087"/>
                  <a:pt x="10800" y="3087"/>
                </a:cubicBezTo>
                <a:moveTo>
                  <a:pt x="10800" y="8486"/>
                </a:moveTo>
                <a:cubicBezTo>
                  <a:pt x="9987" y="8486"/>
                  <a:pt x="9327" y="9522"/>
                  <a:pt x="9327" y="10800"/>
                </a:cubicBezTo>
                <a:cubicBezTo>
                  <a:pt x="9327" y="12079"/>
                  <a:pt x="9987" y="13114"/>
                  <a:pt x="10800" y="13114"/>
                </a:cubicBezTo>
                <a:cubicBezTo>
                  <a:pt x="11613" y="13114"/>
                  <a:pt x="12273" y="12079"/>
                  <a:pt x="12273" y="10800"/>
                </a:cubicBezTo>
                <a:cubicBezTo>
                  <a:pt x="12273" y="9522"/>
                  <a:pt x="11613" y="8486"/>
                  <a:pt x="10800" y="8486"/>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40" name="Rectangle 39">
            <a:extLst>
              <a:ext uri="{FF2B5EF4-FFF2-40B4-BE49-F238E27FC236}">
                <a16:creationId xmlns:a16="http://schemas.microsoft.com/office/drawing/2014/main" id="{37D6A20D-A05A-344A-8D1A-0F55DE63ABC0}"/>
              </a:ext>
            </a:extLst>
          </p:cNvPr>
          <p:cNvSpPr/>
          <p:nvPr/>
        </p:nvSpPr>
        <p:spPr>
          <a:xfrm>
            <a:off x="1919416" y="6302831"/>
            <a:ext cx="8765059"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sp>
        <p:nvSpPr>
          <p:cNvPr id="19" name="TextBox 18">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Technology Risks to Keep in Mind</a:t>
            </a:r>
          </a:p>
        </p:txBody>
      </p:sp>
      <p:sp>
        <p:nvSpPr>
          <p:cNvPr id="20" name="TextBox 19"/>
          <p:cNvSpPr txBox="1"/>
          <p:nvPr/>
        </p:nvSpPr>
        <p:spPr>
          <a:xfrm>
            <a:off x="7463482" y="1658913"/>
            <a:ext cx="3772930" cy="707886"/>
          </a:xfrm>
          <a:prstGeom prst="rect">
            <a:avLst/>
          </a:prstGeom>
          <a:solidFill>
            <a:schemeClr val="accent6">
              <a:lumMod val="20000"/>
              <a:lumOff val="80000"/>
            </a:schemeClr>
          </a:solidFill>
          <a:ln>
            <a:solidFill>
              <a:schemeClr val="tx1"/>
            </a:solidFill>
          </a:ln>
        </p:spPr>
        <p:txBody>
          <a:bodyPr wrap="square" lIns="0" rIns="0" rtlCol="0" anchor="ctr">
            <a:spAutoFit/>
          </a:bodyPr>
          <a:lstStyle/>
          <a:p>
            <a:pPr algn="ctr"/>
            <a:r>
              <a:rPr lang="en-US" sz="2000" dirty="0"/>
              <a:t>ALTHOUGH TECHNOLOGY ENABLES A PLUG AND PLAY ABILITY:</a:t>
            </a:r>
          </a:p>
        </p:txBody>
      </p:sp>
      <p:sp>
        <p:nvSpPr>
          <p:cNvPr id="21" name="TextBox 20"/>
          <p:cNvSpPr txBox="1"/>
          <p:nvPr/>
        </p:nvSpPr>
        <p:spPr>
          <a:xfrm>
            <a:off x="7472895" y="2395606"/>
            <a:ext cx="3771754" cy="1569660"/>
          </a:xfrm>
          <a:prstGeom prst="rect">
            <a:avLst/>
          </a:prstGeom>
          <a:solidFill>
            <a:schemeClr val="bg1">
              <a:lumMod val="95000"/>
            </a:schemeClr>
          </a:solidFill>
          <a:ln>
            <a:solidFill>
              <a:schemeClr val="tx1"/>
            </a:solidFill>
          </a:ln>
        </p:spPr>
        <p:txBody>
          <a:bodyPr wrap="square" lIns="0" rIns="0" rtlCol="0">
            <a:spAutoFit/>
          </a:bodyPr>
          <a:lstStyle/>
          <a:p>
            <a:pPr algn="ctr">
              <a:lnSpc>
                <a:spcPct val="150000"/>
              </a:lnSpc>
            </a:pPr>
            <a:r>
              <a:rPr lang="en-US" sz="1600" dirty="0">
                <a:solidFill>
                  <a:srgbClr val="000000"/>
                </a:solidFill>
                <a:ea typeface="Roboto Slab Light" charset="0"/>
              </a:rPr>
              <a:t>Selecting, implementing and managing an enterprise wide “smart” technology platform needs a planned, thoughtful and process oriented approach to be successful.</a:t>
            </a:r>
          </a:p>
        </p:txBody>
      </p:sp>
    </p:spTree>
    <p:extLst>
      <p:ext uri="{BB962C8B-B14F-4D97-AF65-F5344CB8AC3E}">
        <p14:creationId xmlns:p14="http://schemas.microsoft.com/office/powerpoint/2010/main" val="566200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Placeholder 44">
            <a:extLst>
              <a:ext uri="{FF2B5EF4-FFF2-40B4-BE49-F238E27FC236}">
                <a16:creationId xmlns:a16="http://schemas.microsoft.com/office/drawing/2014/main" id="{178E325D-43CA-6449-B70C-1B4A9BB17A2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7871" r="7871"/>
          <a:stretch>
            <a:fillRect/>
          </a:stretch>
        </p:blipFill>
        <p:spPr>
          <a:xfrm>
            <a:off x="1790701" y="585784"/>
            <a:ext cx="3436208" cy="5486400"/>
          </a:xfrm>
        </p:spPr>
      </p:pic>
      <p:sp>
        <p:nvSpPr>
          <p:cNvPr id="11" name="Rectangle 10"/>
          <p:cNvSpPr/>
          <p:nvPr/>
        </p:nvSpPr>
        <p:spPr>
          <a:xfrm>
            <a:off x="1995587" y="737522"/>
            <a:ext cx="3423640" cy="5486401"/>
          </a:xfrm>
          <a:prstGeom prst="rect">
            <a:avLst/>
          </a:prstGeom>
          <a:gradFill>
            <a:gsLst>
              <a:gs pos="0">
                <a:schemeClr val="accent3">
                  <a:lumMod val="97000"/>
                  <a:lumOff val="3000"/>
                  <a:alpha val="70000"/>
                </a:schemeClr>
              </a:gs>
              <a:gs pos="100000">
                <a:schemeClr val="accent3">
                  <a:lumMod val="60000"/>
                  <a:lumOff val="40000"/>
                  <a:alpha val="7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5" name="Rectangle 4"/>
          <p:cNvSpPr/>
          <p:nvPr/>
        </p:nvSpPr>
        <p:spPr>
          <a:xfrm>
            <a:off x="2233241" y="1672569"/>
            <a:ext cx="2743200" cy="327451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6" name="TextBox 5"/>
          <p:cNvSpPr txBox="1"/>
          <p:nvPr/>
        </p:nvSpPr>
        <p:spPr>
          <a:xfrm>
            <a:off x="2293059" y="2626120"/>
            <a:ext cx="2743200" cy="1191673"/>
          </a:xfrm>
          <a:prstGeom prst="rect">
            <a:avLst/>
          </a:prstGeom>
          <a:noFill/>
        </p:spPr>
        <p:txBody>
          <a:bodyPr wrap="square" lIns="0" tIns="0" rIns="0" bIns="0" rtlCol="0">
            <a:spAutoFit/>
          </a:bodyPr>
          <a:lstStyle/>
          <a:p>
            <a:pPr algn="ctr">
              <a:lnSpc>
                <a:spcPct val="80000"/>
              </a:lnSpc>
            </a:pPr>
            <a:r>
              <a:rPr lang="en-US" sz="3200" b="1" dirty="0">
                <a:solidFill>
                  <a:srgbClr val="FFFFFF"/>
                </a:solidFill>
                <a:latin typeface="Calibri Light" panose="020F0302020204030204"/>
                <a:ea typeface="Titillium Light" charset="0"/>
                <a:cs typeface="Titillium Light" charset="0"/>
              </a:rPr>
              <a:t>YARDI</a:t>
            </a:r>
          </a:p>
          <a:p>
            <a:pPr algn="ctr">
              <a:lnSpc>
                <a:spcPct val="80000"/>
              </a:lnSpc>
            </a:pPr>
            <a:r>
              <a:rPr lang="en-US" sz="3200" b="1" dirty="0">
                <a:solidFill>
                  <a:srgbClr val="FFFFFF"/>
                </a:solidFill>
                <a:latin typeface="Calibri Light" panose="020F0302020204030204"/>
                <a:ea typeface="Titillium Light" charset="0"/>
                <a:cs typeface="Titillium Light" charset="0"/>
              </a:rPr>
              <a:t>TECHNOLOGY</a:t>
            </a:r>
          </a:p>
          <a:p>
            <a:pPr algn="ctr">
              <a:lnSpc>
                <a:spcPct val="80000"/>
              </a:lnSpc>
            </a:pPr>
            <a:r>
              <a:rPr lang="en-US" sz="3200" b="1" dirty="0">
                <a:solidFill>
                  <a:srgbClr val="FFFFFF"/>
                </a:solidFill>
                <a:latin typeface="Calibri Light" panose="020F0302020204030204"/>
                <a:ea typeface="Titillium Light" charset="0"/>
                <a:cs typeface="Titillium Light" charset="0"/>
              </a:rPr>
              <a:t>ADOPTION</a:t>
            </a:r>
          </a:p>
        </p:txBody>
      </p:sp>
      <p:cxnSp>
        <p:nvCxnSpPr>
          <p:cNvPr id="7" name="Straight Connector 6"/>
          <p:cNvCxnSpPr/>
          <p:nvPr/>
        </p:nvCxnSpPr>
        <p:spPr>
          <a:xfrm>
            <a:off x="3162640" y="3913637"/>
            <a:ext cx="88440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8789" y="1727893"/>
            <a:ext cx="1600246" cy="201915"/>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YARDI ELEVATE</a:t>
            </a:r>
          </a:p>
        </p:txBody>
      </p:sp>
      <p:sp>
        <p:nvSpPr>
          <p:cNvPr id="21" name="TextBox 20"/>
          <p:cNvSpPr txBox="1"/>
          <p:nvPr/>
        </p:nvSpPr>
        <p:spPr>
          <a:xfrm>
            <a:off x="8554455" y="3509299"/>
            <a:ext cx="2471446" cy="201915"/>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UTILITY OPTIMIZATION</a:t>
            </a:r>
          </a:p>
        </p:txBody>
      </p:sp>
      <p:sp>
        <p:nvSpPr>
          <p:cNvPr id="22" name="TextBox 21"/>
          <p:cNvSpPr txBox="1"/>
          <p:nvPr/>
        </p:nvSpPr>
        <p:spPr>
          <a:xfrm>
            <a:off x="6386080" y="3509299"/>
            <a:ext cx="1467966" cy="201915"/>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SMART HOME</a:t>
            </a:r>
          </a:p>
        </p:txBody>
      </p:sp>
      <p:sp>
        <p:nvSpPr>
          <p:cNvPr id="23" name="TextBox 22"/>
          <p:cNvSpPr txBox="1"/>
          <p:nvPr/>
        </p:nvSpPr>
        <p:spPr>
          <a:xfrm>
            <a:off x="8985239" y="1718504"/>
            <a:ext cx="1632178" cy="201915"/>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RENT</a:t>
            </a:r>
            <a:r>
              <a:rPr lang="en-US" sz="1600" b="1" i="1" spc="200" dirty="0">
                <a:solidFill>
                  <a:srgbClr val="000000"/>
                </a:solidFill>
                <a:ea typeface="Titillium" charset="0"/>
                <a:cs typeface="Titillium" charset="0"/>
              </a:rPr>
              <a:t>CAFÉ</a:t>
            </a:r>
            <a:r>
              <a:rPr lang="en-US" sz="1600" b="1" spc="200" dirty="0">
                <a:solidFill>
                  <a:srgbClr val="000000"/>
                </a:solidFill>
                <a:ea typeface="Titillium" charset="0"/>
                <a:cs typeface="Titillium" charset="0"/>
              </a:rPr>
              <a:t> CRM</a:t>
            </a:r>
          </a:p>
        </p:txBody>
      </p:sp>
      <p:sp>
        <p:nvSpPr>
          <p:cNvPr id="24" name="TextBox 23"/>
          <p:cNvSpPr txBox="1"/>
          <p:nvPr/>
        </p:nvSpPr>
        <p:spPr>
          <a:xfrm>
            <a:off x="6150237" y="5192453"/>
            <a:ext cx="2188036" cy="201850"/>
          </a:xfrm>
          <a:prstGeom prst="rect">
            <a:avLst/>
          </a:prstGeom>
          <a:noFill/>
        </p:spPr>
        <p:txBody>
          <a:bodyPr wrap="none" lIns="0" tIns="0" rIns="0" bIns="0" rtlCol="0" anchor="b">
            <a:spAutoFit/>
          </a:bodyPr>
          <a:lstStyle/>
          <a:p>
            <a:pPr algn="ctr">
              <a:lnSpc>
                <a:spcPct val="80000"/>
              </a:lnSpc>
            </a:pPr>
            <a:r>
              <a:rPr lang="en-US" sz="1600" b="1" spc="200" dirty="0">
                <a:solidFill>
                  <a:srgbClr val="000000"/>
                </a:solidFill>
                <a:ea typeface="Titillium" charset="0"/>
                <a:cs typeface="Titillium" charset="0"/>
              </a:rPr>
              <a:t>DIGITAL ASSISTANTS</a:t>
            </a:r>
          </a:p>
        </p:txBody>
      </p:sp>
      <p:sp>
        <p:nvSpPr>
          <p:cNvPr id="32" name="Rectangle 31">
            <a:extLst>
              <a:ext uri="{FF2B5EF4-FFF2-40B4-BE49-F238E27FC236}">
                <a16:creationId xmlns:a16="http://schemas.microsoft.com/office/drawing/2014/main" id="{992E2809-1628-FA4C-83B5-D7013F6D6FCC}"/>
              </a:ext>
            </a:extLst>
          </p:cNvPr>
          <p:cNvSpPr/>
          <p:nvPr/>
        </p:nvSpPr>
        <p:spPr>
          <a:xfrm>
            <a:off x="1935892" y="6322882"/>
            <a:ext cx="8748584"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pic>
        <p:nvPicPr>
          <p:cNvPr id="33" name="Picture 32">
            <a:extLst>
              <a:ext uri="{FF2B5EF4-FFF2-40B4-BE49-F238E27FC236}">
                <a16:creationId xmlns:a16="http://schemas.microsoft.com/office/drawing/2014/main" id="{BB4E08B3-C0FE-8E45-877C-3ADC32AF6F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9074" y="1019418"/>
            <a:ext cx="528418" cy="528418"/>
          </a:xfrm>
          <a:prstGeom prst="rect">
            <a:avLst/>
          </a:prstGeom>
        </p:spPr>
      </p:pic>
      <p:pic>
        <p:nvPicPr>
          <p:cNvPr id="34" name="Picture 33">
            <a:extLst>
              <a:ext uri="{FF2B5EF4-FFF2-40B4-BE49-F238E27FC236}">
                <a16:creationId xmlns:a16="http://schemas.microsoft.com/office/drawing/2014/main" id="{D7A93649-80A5-D841-BD8D-D9D849A558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43876" y="1027527"/>
            <a:ext cx="514897" cy="514897"/>
          </a:xfrm>
          <a:prstGeom prst="rect">
            <a:avLst/>
          </a:prstGeom>
        </p:spPr>
      </p:pic>
      <p:sp>
        <p:nvSpPr>
          <p:cNvPr id="15" name="TextBox 14">
            <a:extLst>
              <a:ext uri="{FF2B5EF4-FFF2-40B4-BE49-F238E27FC236}">
                <a16:creationId xmlns:a16="http://schemas.microsoft.com/office/drawing/2014/main" id="{03E0713B-7B21-CC4B-A4AD-7B0042CEDC73}"/>
              </a:ext>
            </a:extLst>
          </p:cNvPr>
          <p:cNvSpPr txBox="1"/>
          <p:nvPr/>
        </p:nvSpPr>
        <p:spPr>
          <a:xfrm>
            <a:off x="6196003" y="2000964"/>
            <a:ext cx="1754559" cy="492443"/>
          </a:xfrm>
          <a:prstGeom prst="rect">
            <a:avLst/>
          </a:prstGeom>
          <a:noFill/>
        </p:spPr>
        <p:txBody>
          <a:bodyPr wrap="square" lIns="0" rIns="0" rtlCol="0">
            <a:spAutoFit/>
          </a:bodyPr>
          <a:lstStyle/>
          <a:p>
            <a:pPr algn="ctr">
              <a:spcBef>
                <a:spcPts val="600"/>
              </a:spcBef>
              <a:spcAft>
                <a:spcPts val="1200"/>
              </a:spcAft>
            </a:pPr>
            <a:r>
              <a:rPr lang="en-US" sz="1300" dirty="0">
                <a:solidFill>
                  <a:srgbClr val="000000"/>
                </a:solidFill>
              </a:rPr>
              <a:t>Machine learning based asset management</a:t>
            </a:r>
          </a:p>
        </p:txBody>
      </p:sp>
      <p:sp>
        <p:nvSpPr>
          <p:cNvPr id="35" name="TextBox 34">
            <a:extLst>
              <a:ext uri="{FF2B5EF4-FFF2-40B4-BE49-F238E27FC236}">
                <a16:creationId xmlns:a16="http://schemas.microsoft.com/office/drawing/2014/main" id="{300F36A4-99DA-8C43-B32F-8EF548F49096}"/>
              </a:ext>
            </a:extLst>
          </p:cNvPr>
          <p:cNvSpPr txBox="1"/>
          <p:nvPr/>
        </p:nvSpPr>
        <p:spPr>
          <a:xfrm>
            <a:off x="8841247" y="3754280"/>
            <a:ext cx="1988678" cy="1292662"/>
          </a:xfrm>
          <a:prstGeom prst="rect">
            <a:avLst/>
          </a:prstGeom>
          <a:noFill/>
        </p:spPr>
        <p:txBody>
          <a:bodyPr wrap="square" lIns="0" rIns="0" rtlCol="0">
            <a:spAutoFit/>
          </a:bodyPr>
          <a:lstStyle/>
          <a:p>
            <a:pPr algn="ctr">
              <a:spcBef>
                <a:spcPts val="600"/>
              </a:spcBef>
              <a:spcAft>
                <a:spcPts val="1200"/>
              </a:spcAft>
            </a:pPr>
            <a:r>
              <a:rPr lang="en-US" sz="1300" dirty="0">
                <a:solidFill>
                  <a:srgbClr val="000000"/>
                </a:solidFill>
              </a:rPr>
              <a:t>Independent monitoring of HVAC and all associated system and independent correction, optimization and fault notification: commercial today</a:t>
            </a:r>
          </a:p>
        </p:txBody>
      </p:sp>
      <p:sp>
        <p:nvSpPr>
          <p:cNvPr id="36" name="TextBox 35">
            <a:extLst>
              <a:ext uri="{FF2B5EF4-FFF2-40B4-BE49-F238E27FC236}">
                <a16:creationId xmlns:a16="http://schemas.microsoft.com/office/drawing/2014/main" id="{29B6B5C2-7ADF-F04E-A85E-21947972B2C0}"/>
              </a:ext>
            </a:extLst>
          </p:cNvPr>
          <p:cNvSpPr txBox="1"/>
          <p:nvPr/>
        </p:nvSpPr>
        <p:spPr>
          <a:xfrm>
            <a:off x="8903577" y="1953464"/>
            <a:ext cx="1754559" cy="492443"/>
          </a:xfrm>
          <a:prstGeom prst="rect">
            <a:avLst/>
          </a:prstGeom>
          <a:noFill/>
        </p:spPr>
        <p:txBody>
          <a:bodyPr wrap="square" lIns="0" rIns="0" rtlCol="0">
            <a:spAutoFit/>
          </a:bodyPr>
          <a:lstStyle/>
          <a:p>
            <a:pPr algn="ctr">
              <a:spcBef>
                <a:spcPts val="600"/>
              </a:spcBef>
              <a:spcAft>
                <a:spcPts val="1200"/>
              </a:spcAft>
            </a:pPr>
            <a:r>
              <a:rPr lang="en-US" sz="1300" dirty="0">
                <a:solidFill>
                  <a:srgbClr val="000000"/>
                </a:solidFill>
              </a:rPr>
              <a:t>Machine learned lead scoring &amp; chat bots</a:t>
            </a:r>
          </a:p>
        </p:txBody>
      </p:sp>
      <p:sp>
        <p:nvSpPr>
          <p:cNvPr id="37" name="TextBox 36">
            <a:extLst>
              <a:ext uri="{FF2B5EF4-FFF2-40B4-BE49-F238E27FC236}">
                <a16:creationId xmlns:a16="http://schemas.microsoft.com/office/drawing/2014/main" id="{1E8C6F32-5F13-E741-AF00-599707443D80}"/>
              </a:ext>
            </a:extLst>
          </p:cNvPr>
          <p:cNvSpPr txBox="1"/>
          <p:nvPr/>
        </p:nvSpPr>
        <p:spPr>
          <a:xfrm>
            <a:off x="6231629" y="3746637"/>
            <a:ext cx="1754559" cy="492443"/>
          </a:xfrm>
          <a:prstGeom prst="rect">
            <a:avLst/>
          </a:prstGeom>
          <a:noFill/>
        </p:spPr>
        <p:txBody>
          <a:bodyPr wrap="square" lIns="0" rIns="0" rtlCol="0">
            <a:spAutoFit/>
          </a:bodyPr>
          <a:lstStyle/>
          <a:p>
            <a:pPr algn="ctr">
              <a:spcBef>
                <a:spcPts val="600"/>
              </a:spcBef>
              <a:spcAft>
                <a:spcPts val="1200"/>
              </a:spcAft>
            </a:pPr>
            <a:r>
              <a:rPr lang="en-US" sz="1300" dirty="0">
                <a:solidFill>
                  <a:srgbClr val="000000"/>
                </a:solidFill>
              </a:rPr>
              <a:t>Raspberry Hub: locks, thermostat to start with</a:t>
            </a:r>
          </a:p>
        </p:txBody>
      </p:sp>
      <p:sp>
        <p:nvSpPr>
          <p:cNvPr id="38" name="TextBox 37">
            <a:extLst>
              <a:ext uri="{FF2B5EF4-FFF2-40B4-BE49-F238E27FC236}">
                <a16:creationId xmlns:a16="http://schemas.microsoft.com/office/drawing/2014/main" id="{5AF0F108-8018-2544-B6DF-F0A979854DE0}"/>
              </a:ext>
            </a:extLst>
          </p:cNvPr>
          <p:cNvSpPr txBox="1"/>
          <p:nvPr/>
        </p:nvSpPr>
        <p:spPr>
          <a:xfrm>
            <a:off x="6231629" y="5421057"/>
            <a:ext cx="2063874" cy="723275"/>
          </a:xfrm>
          <a:prstGeom prst="rect">
            <a:avLst/>
          </a:prstGeom>
          <a:noFill/>
        </p:spPr>
        <p:txBody>
          <a:bodyPr wrap="square" lIns="0" rIns="0" rtlCol="0">
            <a:spAutoFit/>
          </a:bodyPr>
          <a:lstStyle/>
          <a:p>
            <a:pPr algn="ctr">
              <a:spcBef>
                <a:spcPts val="600"/>
              </a:spcBef>
              <a:spcAft>
                <a:spcPts val="1200"/>
              </a:spcAft>
            </a:pPr>
            <a:r>
              <a:rPr lang="en-US" sz="1300" dirty="0">
                <a:solidFill>
                  <a:srgbClr val="000000"/>
                </a:solidFill>
              </a:rPr>
              <a:t>Alexa, Google Home: pay bills</a:t>
            </a:r>
          </a:p>
          <a:p>
            <a:pPr algn="ctr">
              <a:spcBef>
                <a:spcPts val="600"/>
              </a:spcBef>
              <a:spcAft>
                <a:spcPts val="1200"/>
              </a:spcAft>
            </a:pPr>
            <a:endParaRPr lang="en-US" sz="1300" dirty="0">
              <a:solidFill>
                <a:srgbClr val="000000"/>
              </a:solidFill>
            </a:endParaRPr>
          </a:p>
        </p:txBody>
      </p:sp>
      <p:sp>
        <p:nvSpPr>
          <p:cNvPr id="39" name="Shape 3598">
            <a:extLst>
              <a:ext uri="{FF2B5EF4-FFF2-40B4-BE49-F238E27FC236}">
                <a16:creationId xmlns:a16="http://schemas.microsoft.com/office/drawing/2014/main" id="{0D650528-C22F-0949-9A8F-024EFF796276}"/>
              </a:ext>
            </a:extLst>
          </p:cNvPr>
          <p:cNvSpPr/>
          <p:nvPr/>
        </p:nvSpPr>
        <p:spPr>
          <a:xfrm>
            <a:off x="6901076" y="2924660"/>
            <a:ext cx="410797" cy="410797"/>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dirty="0">
              <a:solidFill>
                <a:srgbClr val="000000"/>
              </a:solidFill>
            </a:endParaRPr>
          </a:p>
        </p:txBody>
      </p:sp>
      <p:sp>
        <p:nvSpPr>
          <p:cNvPr id="40" name="Shape 3663">
            <a:extLst>
              <a:ext uri="{FF2B5EF4-FFF2-40B4-BE49-F238E27FC236}">
                <a16:creationId xmlns:a16="http://schemas.microsoft.com/office/drawing/2014/main" id="{CE035A70-E431-4441-9F32-82414F19DFC7}"/>
              </a:ext>
            </a:extLst>
          </p:cNvPr>
          <p:cNvSpPr/>
          <p:nvPr/>
        </p:nvSpPr>
        <p:spPr>
          <a:xfrm>
            <a:off x="9630314" y="2971739"/>
            <a:ext cx="368641" cy="3686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30"/>
                  <a:pt x="2945" y="5400"/>
                </a:cubicBezTo>
                <a:cubicBezTo>
                  <a:pt x="2945" y="5671"/>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1"/>
                  <a:pt x="18655" y="5400"/>
                </a:cubicBezTo>
                <a:cubicBezTo>
                  <a:pt x="18655" y="5130"/>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30"/>
                  <a:pt x="2945" y="10800"/>
                </a:cubicBezTo>
                <a:cubicBezTo>
                  <a:pt x="2945" y="11071"/>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1"/>
                  <a:pt x="18655" y="10800"/>
                </a:cubicBezTo>
                <a:cubicBezTo>
                  <a:pt x="18655" y="10530"/>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1"/>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1"/>
                  <a:pt x="18655" y="16200"/>
                </a:cubicBezTo>
                <a:cubicBezTo>
                  <a:pt x="18655" y="15929"/>
                  <a:pt x="18435" y="15709"/>
                  <a:pt x="18164" y="15709"/>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41" name="Shape 3749">
            <a:extLst>
              <a:ext uri="{FF2B5EF4-FFF2-40B4-BE49-F238E27FC236}">
                <a16:creationId xmlns:a16="http://schemas.microsoft.com/office/drawing/2014/main" id="{C816E04A-E7E0-3B4F-8909-2E234464E557}"/>
              </a:ext>
            </a:extLst>
          </p:cNvPr>
          <p:cNvSpPr/>
          <p:nvPr/>
        </p:nvSpPr>
        <p:spPr>
          <a:xfrm>
            <a:off x="6901077" y="4605658"/>
            <a:ext cx="410796" cy="410796"/>
          </a:xfrm>
          <a:custGeom>
            <a:avLst/>
            <a:gdLst/>
            <a:ahLst/>
            <a:cxnLst>
              <a:cxn ang="0">
                <a:pos x="wd2" y="hd2"/>
              </a:cxn>
              <a:cxn ang="5400000">
                <a:pos x="wd2" y="hd2"/>
              </a:cxn>
              <a:cxn ang="10800000">
                <a:pos x="wd2" y="hd2"/>
              </a:cxn>
              <a:cxn ang="16200000">
                <a:pos x="wd2" y="hd2"/>
              </a:cxn>
            </a:cxnLst>
            <a:rect l="0" t="0" r="r" b="b"/>
            <a:pathLst>
              <a:path w="21600" h="21600" extrusionOk="0">
                <a:moveTo>
                  <a:pt x="10800" y="20122"/>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8"/>
                </a:lnTo>
                <a:cubicBezTo>
                  <a:pt x="10053" y="1042"/>
                  <a:pt x="10172" y="988"/>
                  <a:pt x="10306" y="988"/>
                </a:cubicBezTo>
                <a:cubicBezTo>
                  <a:pt x="10579" y="988"/>
                  <a:pt x="10800" y="1208"/>
                  <a:pt x="10800" y="1479"/>
                </a:cubicBezTo>
                <a:cubicBezTo>
                  <a:pt x="10800" y="1479"/>
                  <a:pt x="10800" y="20122"/>
                  <a:pt x="10800" y="20122"/>
                </a:cubicBezTo>
                <a:close/>
                <a:moveTo>
                  <a:pt x="8836" y="19448"/>
                </a:moveTo>
                <a:lnTo>
                  <a:pt x="3927" y="14979"/>
                </a:lnTo>
                <a:lnTo>
                  <a:pt x="3927" y="6607"/>
                </a:lnTo>
                <a:lnTo>
                  <a:pt x="4146" y="6408"/>
                </a:lnTo>
                <a:lnTo>
                  <a:pt x="4144" y="6406"/>
                </a:lnTo>
                <a:lnTo>
                  <a:pt x="8836" y="2148"/>
                </a:lnTo>
                <a:cubicBezTo>
                  <a:pt x="8836" y="2148"/>
                  <a:pt x="8836" y="19448"/>
                  <a:pt x="8836" y="19448"/>
                </a:cubicBezTo>
                <a:close/>
                <a:moveTo>
                  <a:pt x="2945" y="14649"/>
                </a:moveTo>
                <a:cubicBezTo>
                  <a:pt x="1825" y="14285"/>
                  <a:pt x="982" y="12700"/>
                  <a:pt x="982" y="10800"/>
                </a:cubicBezTo>
                <a:cubicBezTo>
                  <a:pt x="982" y="8901"/>
                  <a:pt x="1825" y="7316"/>
                  <a:pt x="2945" y="6952"/>
                </a:cubicBezTo>
                <a:cubicBezTo>
                  <a:pt x="2945" y="6952"/>
                  <a:pt x="2945" y="14649"/>
                  <a:pt x="2945" y="14649"/>
                </a:cubicBezTo>
                <a:close/>
                <a:moveTo>
                  <a:pt x="11787" y="1472"/>
                </a:moveTo>
                <a:cubicBezTo>
                  <a:pt x="11787" y="659"/>
                  <a:pt x="11126" y="0"/>
                  <a:pt x="10308" y="0"/>
                </a:cubicBezTo>
                <a:cubicBezTo>
                  <a:pt x="9891" y="0"/>
                  <a:pt x="9515" y="175"/>
                  <a:pt x="9246" y="452"/>
                </a:cubicBezTo>
                <a:lnTo>
                  <a:pt x="3241" y="5905"/>
                </a:lnTo>
                <a:cubicBezTo>
                  <a:pt x="1434" y="6051"/>
                  <a:pt x="0" y="8183"/>
                  <a:pt x="0" y="10800"/>
                </a:cubicBezTo>
                <a:cubicBezTo>
                  <a:pt x="0" y="13426"/>
                  <a:pt x="1443" y="15563"/>
                  <a:pt x="3259" y="15697"/>
                </a:cubicBezTo>
                <a:lnTo>
                  <a:pt x="9245" y="21148"/>
                </a:lnTo>
                <a:cubicBezTo>
                  <a:pt x="9514" y="21426"/>
                  <a:pt x="9891" y="21600"/>
                  <a:pt x="10308" y="21600"/>
                </a:cubicBezTo>
                <a:cubicBezTo>
                  <a:pt x="11126" y="21600"/>
                  <a:pt x="11787" y="20941"/>
                  <a:pt x="11787" y="20129"/>
                </a:cubicBezTo>
                <a:cubicBezTo>
                  <a:pt x="11787" y="20110"/>
                  <a:pt x="11782" y="20093"/>
                  <a:pt x="11782" y="20074"/>
                </a:cubicBezTo>
                <a:lnTo>
                  <a:pt x="11782" y="1527"/>
                </a:lnTo>
                <a:cubicBezTo>
                  <a:pt x="11782" y="1508"/>
                  <a:pt x="11787" y="1491"/>
                  <a:pt x="11787" y="1472"/>
                </a:cubicBezTo>
                <a:moveTo>
                  <a:pt x="13255" y="7855"/>
                </a:moveTo>
                <a:cubicBezTo>
                  <a:pt x="12984" y="7855"/>
                  <a:pt x="12764" y="8075"/>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4"/>
                  <a:pt x="12764" y="13255"/>
                </a:cubicBezTo>
                <a:cubicBezTo>
                  <a:pt x="12764" y="13526"/>
                  <a:pt x="12984" y="13745"/>
                  <a:pt x="13255" y="13745"/>
                </a:cubicBezTo>
                <a:cubicBezTo>
                  <a:pt x="14610" y="13745"/>
                  <a:pt x="15709" y="12427"/>
                  <a:pt x="15709" y="10800"/>
                </a:cubicBezTo>
                <a:cubicBezTo>
                  <a:pt x="15709" y="9174"/>
                  <a:pt x="14610" y="7855"/>
                  <a:pt x="13255" y="7855"/>
                </a:cubicBezTo>
                <a:moveTo>
                  <a:pt x="17948" y="3495"/>
                </a:moveTo>
                <a:lnTo>
                  <a:pt x="17938" y="3509"/>
                </a:lnTo>
                <a:cubicBezTo>
                  <a:pt x="17860" y="3458"/>
                  <a:pt x="17773" y="3421"/>
                  <a:pt x="17674" y="3421"/>
                </a:cubicBezTo>
                <a:cubicBezTo>
                  <a:pt x="17403" y="3421"/>
                  <a:pt x="17184" y="3642"/>
                  <a:pt x="17184" y="3912"/>
                </a:cubicBezTo>
                <a:cubicBezTo>
                  <a:pt x="17184" y="4073"/>
                  <a:pt x="17266" y="4209"/>
                  <a:pt x="17386" y="4298"/>
                </a:cubicBezTo>
                <a:cubicBezTo>
                  <a:pt x="19337" y="5712"/>
                  <a:pt x="20618" y="8096"/>
                  <a:pt x="20618" y="10800"/>
                </a:cubicBezTo>
                <a:cubicBezTo>
                  <a:pt x="20618" y="13505"/>
                  <a:pt x="19336" y="15889"/>
                  <a:pt x="17385" y="17303"/>
                </a:cubicBezTo>
                <a:lnTo>
                  <a:pt x="17389" y="17309"/>
                </a:lnTo>
                <a:cubicBezTo>
                  <a:pt x="17275" y="17399"/>
                  <a:pt x="17197" y="17532"/>
                  <a:pt x="17197" y="17688"/>
                </a:cubicBezTo>
                <a:cubicBezTo>
                  <a:pt x="17197" y="17959"/>
                  <a:pt x="17417" y="18179"/>
                  <a:pt x="17688" y="18179"/>
                </a:cubicBezTo>
                <a:cubicBezTo>
                  <a:pt x="17787" y="18179"/>
                  <a:pt x="17875" y="18143"/>
                  <a:pt x="17952" y="18092"/>
                </a:cubicBezTo>
                <a:lnTo>
                  <a:pt x="17957" y="18098"/>
                </a:lnTo>
                <a:cubicBezTo>
                  <a:pt x="17982" y="18080"/>
                  <a:pt x="18004" y="18058"/>
                  <a:pt x="18029" y="18040"/>
                </a:cubicBezTo>
                <a:cubicBezTo>
                  <a:pt x="18031" y="18037"/>
                  <a:pt x="18034" y="18036"/>
                  <a:pt x="18037" y="18033"/>
                </a:cubicBezTo>
                <a:cubicBezTo>
                  <a:pt x="20189" y="16435"/>
                  <a:pt x="21600" y="13794"/>
                  <a:pt x="21600" y="10800"/>
                </a:cubicBezTo>
                <a:cubicBezTo>
                  <a:pt x="21600" y="7763"/>
                  <a:pt x="20152" y="5086"/>
                  <a:pt x="17948" y="3495"/>
                </a:cubicBezTo>
                <a:moveTo>
                  <a:pt x="15811" y="5611"/>
                </a:moveTo>
                <a:lnTo>
                  <a:pt x="15803" y="5625"/>
                </a:lnTo>
                <a:cubicBezTo>
                  <a:pt x="15730" y="5584"/>
                  <a:pt x="15651" y="5553"/>
                  <a:pt x="15562" y="5553"/>
                </a:cubicBezTo>
                <a:cubicBezTo>
                  <a:pt x="15292" y="5553"/>
                  <a:pt x="15072" y="5774"/>
                  <a:pt x="15072" y="6044"/>
                </a:cubicBezTo>
                <a:cubicBezTo>
                  <a:pt x="15072" y="6217"/>
                  <a:pt x="15166" y="6361"/>
                  <a:pt x="15300" y="6449"/>
                </a:cubicBezTo>
                <a:lnTo>
                  <a:pt x="15299" y="6451"/>
                </a:lnTo>
                <a:cubicBezTo>
                  <a:pt x="16709" y="7271"/>
                  <a:pt x="17673" y="8909"/>
                  <a:pt x="17673" y="10800"/>
                </a:cubicBezTo>
                <a:cubicBezTo>
                  <a:pt x="17673" y="12689"/>
                  <a:pt x="16712" y="14326"/>
                  <a:pt x="15305" y="15146"/>
                </a:cubicBezTo>
                <a:lnTo>
                  <a:pt x="15309" y="15152"/>
                </a:lnTo>
                <a:cubicBezTo>
                  <a:pt x="15174" y="15239"/>
                  <a:pt x="15080" y="15384"/>
                  <a:pt x="15080" y="15556"/>
                </a:cubicBezTo>
                <a:cubicBezTo>
                  <a:pt x="15080" y="15827"/>
                  <a:pt x="15300" y="16047"/>
                  <a:pt x="15571" y="16047"/>
                </a:cubicBezTo>
                <a:cubicBezTo>
                  <a:pt x="15661" y="16047"/>
                  <a:pt x="15739" y="16017"/>
                  <a:pt x="15812" y="15975"/>
                </a:cubicBezTo>
                <a:lnTo>
                  <a:pt x="15819" y="15985"/>
                </a:lnTo>
                <a:cubicBezTo>
                  <a:pt x="17507" y="14990"/>
                  <a:pt x="18655" y="13042"/>
                  <a:pt x="18655" y="10800"/>
                </a:cubicBezTo>
                <a:cubicBezTo>
                  <a:pt x="18655" y="8556"/>
                  <a:pt x="17503" y="6606"/>
                  <a:pt x="15811" y="5611"/>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Tree>
    <p:extLst>
      <p:ext uri="{BB962C8B-B14F-4D97-AF65-F5344CB8AC3E}">
        <p14:creationId xmlns:p14="http://schemas.microsoft.com/office/powerpoint/2010/main" val="1880049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4E2791-933F-B945-90F5-35C799B0D134}"/>
              </a:ext>
            </a:extLst>
          </p:cNvPr>
          <p:cNvPicPr>
            <a:picLocks noChangeAspect="1"/>
          </p:cNvPicPr>
          <p:nvPr/>
        </p:nvPicPr>
        <p:blipFill rotWithShape="1">
          <a:blip r:embed="rId3"/>
          <a:srcRect l="-101" t="3923" r="101" b="7899"/>
          <a:stretch/>
        </p:blipFill>
        <p:spPr>
          <a:xfrm>
            <a:off x="965763" y="897923"/>
            <a:ext cx="2821519" cy="4723987"/>
          </a:xfrm>
          <a:prstGeom prst="rect">
            <a:avLst/>
          </a:prstGeom>
        </p:spPr>
      </p:pic>
      <p:sp>
        <p:nvSpPr>
          <p:cNvPr id="13" name="TextBox 12"/>
          <p:cNvSpPr txBox="1"/>
          <p:nvPr/>
        </p:nvSpPr>
        <p:spPr>
          <a:xfrm>
            <a:off x="4843848" y="1704210"/>
            <a:ext cx="6318421" cy="738664"/>
          </a:xfrm>
          <a:prstGeom prst="rect">
            <a:avLst/>
          </a:prstGeom>
          <a:noFill/>
          <a:ln>
            <a:noFill/>
          </a:ln>
        </p:spPr>
        <p:txBody>
          <a:bodyPr wrap="square" lIns="0" tIns="0" rIns="91440" bIns="0" rtlCol="0">
            <a:spAutoFit/>
          </a:bodyPr>
          <a:lstStyle/>
          <a:p>
            <a:r>
              <a:rPr lang="en-US" sz="1600" dirty="0">
                <a:solidFill>
                  <a:prstClr val="black"/>
                </a:solidFill>
              </a:rPr>
              <a:t>Leak detectors throughout building, along with system lining basement walls to detect water</a:t>
            </a:r>
          </a:p>
          <a:p>
            <a:pPr marL="742950" lvl="1" indent="-285750">
              <a:buFont typeface="Courier New" panose="02070309020205020404" pitchFamily="49" charset="0"/>
              <a:buChar char="o"/>
            </a:pPr>
            <a:r>
              <a:rPr lang="en-US" sz="1600" dirty="0">
                <a:solidFill>
                  <a:prstClr val="black"/>
                </a:solidFill>
              </a:rPr>
              <a:t>Helps management figure out where leaks occur</a:t>
            </a:r>
          </a:p>
        </p:txBody>
      </p:sp>
      <p:sp>
        <p:nvSpPr>
          <p:cNvPr id="6" name="TextBox 5">
            <a:extLst>
              <a:ext uri="{FF2B5EF4-FFF2-40B4-BE49-F238E27FC236}">
                <a16:creationId xmlns:a16="http://schemas.microsoft.com/office/drawing/2014/main" id="{8F781089-5C31-7C42-A68D-37CBCDB5851D}"/>
              </a:ext>
            </a:extLst>
          </p:cNvPr>
          <p:cNvSpPr txBox="1"/>
          <p:nvPr/>
        </p:nvSpPr>
        <p:spPr>
          <a:xfrm>
            <a:off x="4843848" y="1324900"/>
            <a:ext cx="3946712" cy="307777"/>
          </a:xfrm>
          <a:prstGeom prst="rect">
            <a:avLst/>
          </a:prstGeom>
          <a:noFill/>
          <a:ln>
            <a:noFill/>
          </a:ln>
        </p:spPr>
        <p:txBody>
          <a:bodyPr wrap="square" lIns="0" tIns="0" rIns="0" bIns="0" rtlCol="0" anchor="b">
            <a:spAutoFit/>
          </a:bodyPr>
          <a:lstStyle/>
          <a:p>
            <a:r>
              <a:rPr lang="en-US" sz="2000" b="1" dirty="0"/>
              <a:t>Leak Detection</a:t>
            </a:r>
          </a:p>
        </p:txBody>
      </p:sp>
      <p:sp>
        <p:nvSpPr>
          <p:cNvPr id="7" name="TextBox 6">
            <a:extLst>
              <a:ext uri="{FF2B5EF4-FFF2-40B4-BE49-F238E27FC236}">
                <a16:creationId xmlns:a16="http://schemas.microsoft.com/office/drawing/2014/main" id="{B23EFA60-78F1-AA42-BD6C-A43AC5FD64A4}"/>
              </a:ext>
            </a:extLst>
          </p:cNvPr>
          <p:cNvSpPr txBox="1"/>
          <p:nvPr/>
        </p:nvSpPr>
        <p:spPr>
          <a:xfrm>
            <a:off x="4843848" y="3195781"/>
            <a:ext cx="6293708" cy="1308050"/>
          </a:xfrm>
          <a:prstGeom prst="rect">
            <a:avLst/>
          </a:prstGeom>
          <a:noFill/>
          <a:ln>
            <a:noFill/>
          </a:ln>
        </p:spPr>
        <p:txBody>
          <a:bodyPr wrap="square" lIns="0" tIns="0" rIns="91440" bIns="0" rtlCol="0">
            <a:spAutoFit/>
          </a:bodyPr>
          <a:lstStyle/>
          <a:p>
            <a:pPr>
              <a:spcAft>
                <a:spcPts val="600"/>
              </a:spcAft>
            </a:pPr>
            <a:r>
              <a:rPr lang="en-US" sz="1600" dirty="0">
                <a:solidFill>
                  <a:prstClr val="black"/>
                </a:solidFill>
              </a:rPr>
              <a:t>Public spaces include sensors to track movement and reduce energy usage</a:t>
            </a:r>
          </a:p>
          <a:p>
            <a:r>
              <a:rPr lang="en-US" sz="1600" dirty="0">
                <a:solidFill>
                  <a:prstClr val="black"/>
                </a:solidFill>
              </a:rPr>
              <a:t>Smart elevator system</a:t>
            </a:r>
          </a:p>
          <a:p>
            <a:pPr marL="742950" lvl="1" indent="-285750">
              <a:buFont typeface="Courier New" panose="02070309020205020404" pitchFamily="49" charset="0"/>
              <a:buChar char="o"/>
            </a:pPr>
            <a:r>
              <a:rPr lang="en-US" sz="1600" dirty="0">
                <a:solidFill>
                  <a:prstClr val="black"/>
                </a:solidFill>
              </a:rPr>
              <a:t>When a floor is selected on the elevator screen, system optimizes the movement of elevator cars to maximize the amount of people moving around – reduces energy load</a:t>
            </a:r>
          </a:p>
        </p:txBody>
      </p:sp>
      <p:sp>
        <p:nvSpPr>
          <p:cNvPr id="9" name="TextBox 8">
            <a:extLst>
              <a:ext uri="{FF2B5EF4-FFF2-40B4-BE49-F238E27FC236}">
                <a16:creationId xmlns:a16="http://schemas.microsoft.com/office/drawing/2014/main" id="{E945BA8F-DF10-5F44-A846-193DBAB280E5}"/>
              </a:ext>
            </a:extLst>
          </p:cNvPr>
          <p:cNvSpPr txBox="1"/>
          <p:nvPr/>
        </p:nvSpPr>
        <p:spPr>
          <a:xfrm>
            <a:off x="4843848" y="2803091"/>
            <a:ext cx="4510808" cy="307777"/>
          </a:xfrm>
          <a:prstGeom prst="rect">
            <a:avLst/>
          </a:prstGeom>
          <a:noFill/>
          <a:ln>
            <a:noFill/>
          </a:ln>
        </p:spPr>
        <p:txBody>
          <a:bodyPr wrap="square" lIns="0" tIns="0" rIns="0" bIns="0" rtlCol="0" anchor="b">
            <a:spAutoFit/>
          </a:bodyPr>
          <a:lstStyle/>
          <a:p>
            <a:r>
              <a:rPr lang="en-US" sz="2000" b="1" dirty="0"/>
              <a:t>IoT Automation</a:t>
            </a:r>
          </a:p>
        </p:txBody>
      </p:sp>
      <p:sp>
        <p:nvSpPr>
          <p:cNvPr id="14" name="TextBox 13">
            <a:extLst>
              <a:ext uri="{FF2B5EF4-FFF2-40B4-BE49-F238E27FC236}">
                <a16:creationId xmlns:a16="http://schemas.microsoft.com/office/drawing/2014/main" id="{77720D03-7BE3-9646-A768-705258D98FD4}"/>
              </a:ext>
            </a:extLst>
          </p:cNvPr>
          <p:cNvSpPr txBox="1"/>
          <p:nvPr/>
        </p:nvSpPr>
        <p:spPr>
          <a:xfrm>
            <a:off x="4843848" y="5157512"/>
            <a:ext cx="6326660" cy="492443"/>
          </a:xfrm>
          <a:prstGeom prst="rect">
            <a:avLst/>
          </a:prstGeom>
          <a:noFill/>
          <a:ln>
            <a:noFill/>
          </a:ln>
        </p:spPr>
        <p:txBody>
          <a:bodyPr wrap="square" lIns="0" tIns="0" rIns="91440" bIns="0" rtlCol="0">
            <a:spAutoFit/>
          </a:bodyPr>
          <a:lstStyle/>
          <a:p>
            <a:r>
              <a:rPr lang="en-US" sz="1600" dirty="0">
                <a:solidFill>
                  <a:prstClr val="black"/>
                </a:solidFill>
              </a:rPr>
              <a:t>Tenants can control their lease space through their machines</a:t>
            </a:r>
          </a:p>
          <a:p>
            <a:pPr marL="742950" lvl="1" indent="-285750">
              <a:buFont typeface="Courier New" panose="02070309020205020404" pitchFamily="49" charset="0"/>
              <a:buChar char="o"/>
            </a:pPr>
            <a:r>
              <a:rPr lang="en-US" sz="1600" dirty="0">
                <a:solidFill>
                  <a:prstClr val="black"/>
                </a:solidFill>
              </a:rPr>
              <a:t>Ex: automatic shading feature</a:t>
            </a:r>
          </a:p>
        </p:txBody>
      </p:sp>
      <p:sp>
        <p:nvSpPr>
          <p:cNvPr id="15" name="TextBox 14">
            <a:extLst>
              <a:ext uri="{FF2B5EF4-FFF2-40B4-BE49-F238E27FC236}">
                <a16:creationId xmlns:a16="http://schemas.microsoft.com/office/drawing/2014/main" id="{BCF65DF7-6C78-1147-B031-4F88854E7367}"/>
              </a:ext>
            </a:extLst>
          </p:cNvPr>
          <p:cNvSpPr txBox="1"/>
          <p:nvPr/>
        </p:nvSpPr>
        <p:spPr>
          <a:xfrm>
            <a:off x="4843848" y="4778202"/>
            <a:ext cx="3946712" cy="307777"/>
          </a:xfrm>
          <a:prstGeom prst="rect">
            <a:avLst/>
          </a:prstGeom>
          <a:noFill/>
          <a:ln>
            <a:noFill/>
          </a:ln>
        </p:spPr>
        <p:txBody>
          <a:bodyPr wrap="square" lIns="0" tIns="0" rIns="0" bIns="0" rtlCol="0" anchor="b">
            <a:spAutoFit/>
          </a:bodyPr>
          <a:lstStyle/>
          <a:p>
            <a:r>
              <a:rPr lang="en-US" sz="2000" b="1" dirty="0"/>
              <a:t>Tenant Comfort</a:t>
            </a:r>
          </a:p>
        </p:txBody>
      </p:sp>
      <p:sp>
        <p:nvSpPr>
          <p:cNvPr id="3" name="Rectangle 2">
            <a:extLst>
              <a:ext uri="{FF2B5EF4-FFF2-40B4-BE49-F238E27FC236}">
                <a16:creationId xmlns:a16="http://schemas.microsoft.com/office/drawing/2014/main" id="{B52E8F92-5876-3241-8294-879A34ECA282}"/>
              </a:ext>
            </a:extLst>
          </p:cNvPr>
          <p:cNvSpPr/>
          <p:nvPr/>
        </p:nvSpPr>
        <p:spPr>
          <a:xfrm>
            <a:off x="1944130" y="6337567"/>
            <a:ext cx="8740346"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 IvyLee Rosario, “Denver’s New Heights”, cpexecutive.com</a:t>
            </a:r>
          </a:p>
        </p:txBody>
      </p:sp>
      <p:sp>
        <p:nvSpPr>
          <p:cNvPr id="4" name="Rectangle 3">
            <a:extLst>
              <a:ext uri="{FF2B5EF4-FFF2-40B4-BE49-F238E27FC236}">
                <a16:creationId xmlns:a16="http://schemas.microsoft.com/office/drawing/2014/main" id="{9C40B8A3-61DE-F244-8478-10D3AB813AED}"/>
              </a:ext>
            </a:extLst>
          </p:cNvPr>
          <p:cNvSpPr/>
          <p:nvPr/>
        </p:nvSpPr>
        <p:spPr>
          <a:xfrm>
            <a:off x="951160" y="5608589"/>
            <a:ext cx="2838245" cy="523220"/>
          </a:xfrm>
          <a:prstGeom prst="rect">
            <a:avLst/>
          </a:prstGeom>
        </p:spPr>
        <p:txBody>
          <a:bodyPr wrap="square">
            <a:spAutoFit/>
          </a:bodyPr>
          <a:lstStyle/>
          <a:p>
            <a:pPr algn="ctr"/>
            <a:r>
              <a:rPr lang="en-US" sz="1400" dirty="0">
                <a:solidFill>
                  <a:prstClr val="black"/>
                </a:solidFill>
              </a:rPr>
              <a:t>40-story high-rise completed in </a:t>
            </a:r>
            <a:br>
              <a:rPr lang="en-US" sz="1400" dirty="0">
                <a:solidFill>
                  <a:prstClr val="black"/>
                </a:solidFill>
              </a:rPr>
            </a:br>
            <a:r>
              <a:rPr lang="en-US" sz="1400" dirty="0">
                <a:solidFill>
                  <a:prstClr val="black"/>
                </a:solidFill>
              </a:rPr>
              <a:t>March 2018</a:t>
            </a:r>
          </a:p>
        </p:txBody>
      </p:sp>
      <p:sp>
        <p:nvSpPr>
          <p:cNvPr id="12" name="TextBox 11">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IoT in Office Case Study</a:t>
            </a:r>
          </a:p>
        </p:txBody>
      </p:sp>
      <p:pic>
        <p:nvPicPr>
          <p:cNvPr id="17" name="Picture 16">
            <a:extLst>
              <a:ext uri="{FF2B5EF4-FFF2-40B4-BE49-F238E27FC236}">
                <a16:creationId xmlns:a16="http://schemas.microsoft.com/office/drawing/2014/main" id="{31687322-E08C-40FA-B568-A1FD118E028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flipH="1">
            <a:off x="4164889" y="1388597"/>
            <a:ext cx="411480" cy="411480"/>
          </a:xfrm>
          <a:prstGeom prst="rect">
            <a:avLst/>
          </a:prstGeom>
          <a:ln>
            <a:noFill/>
          </a:ln>
        </p:spPr>
      </p:pic>
      <p:pic>
        <p:nvPicPr>
          <p:cNvPr id="18" name="Picture 17">
            <a:extLst>
              <a:ext uri="{FF2B5EF4-FFF2-40B4-BE49-F238E27FC236}">
                <a16:creationId xmlns:a16="http://schemas.microsoft.com/office/drawing/2014/main" id="{745AB4AF-EC59-4E71-BD7D-67454378476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4163697" y="2813957"/>
            <a:ext cx="469313" cy="411480"/>
          </a:xfrm>
          <a:prstGeom prst="rect">
            <a:avLst/>
          </a:prstGeom>
          <a:solidFill>
            <a:schemeClr val="bg1"/>
          </a:solidFill>
          <a:ln>
            <a:noFill/>
          </a:ln>
        </p:spPr>
      </p:pic>
      <p:pic>
        <p:nvPicPr>
          <p:cNvPr id="19" name="Picture 18">
            <a:extLst>
              <a:ext uri="{FF2B5EF4-FFF2-40B4-BE49-F238E27FC236}">
                <a16:creationId xmlns:a16="http://schemas.microsoft.com/office/drawing/2014/main" id="{B00CEC45-C0D1-4DDB-A26B-26BB7306B241}"/>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163697" y="4730541"/>
            <a:ext cx="411480" cy="411480"/>
          </a:xfrm>
          <a:prstGeom prst="rect">
            <a:avLst/>
          </a:prstGeom>
          <a:solidFill>
            <a:schemeClr val="bg1"/>
          </a:solidFill>
          <a:ln>
            <a:noFill/>
          </a:ln>
        </p:spPr>
      </p:pic>
    </p:spTree>
    <p:extLst>
      <p:ext uri="{BB962C8B-B14F-4D97-AF65-F5344CB8AC3E}">
        <p14:creationId xmlns:p14="http://schemas.microsoft.com/office/powerpoint/2010/main" val="2068818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97F85D-803C-5542-820D-BBDB6289006E}"/>
              </a:ext>
            </a:extLst>
          </p:cNvPr>
          <p:cNvSpPr txBox="1"/>
          <p:nvPr/>
        </p:nvSpPr>
        <p:spPr>
          <a:xfrm>
            <a:off x="939113" y="1027814"/>
            <a:ext cx="10906897" cy="1015663"/>
          </a:xfrm>
          <a:prstGeom prst="rect">
            <a:avLst/>
          </a:prstGeom>
          <a:noFill/>
          <a:ln>
            <a:noFill/>
          </a:ln>
        </p:spPr>
        <p:txBody>
          <a:bodyPr wrap="square" lIns="0" rIns="0" rtlCol="0">
            <a:spAutoFit/>
          </a:bodyPr>
          <a:lstStyle/>
          <a:p>
            <a:r>
              <a:rPr lang="en-US" b="1" dirty="0">
                <a:solidFill>
                  <a:srgbClr val="2F5496"/>
                </a:solidFill>
              </a:rPr>
              <a:t>ECONOMY</a:t>
            </a:r>
          </a:p>
          <a:p>
            <a:r>
              <a:rPr lang="en-US" sz="1400" dirty="0">
                <a:solidFill>
                  <a:srgbClr val="000000"/>
                </a:solidFill>
              </a:rPr>
              <a:t>The economy is in decent shape. GDP growth is decelerating but still north of 2%. Slow growth in China and Europe along with a drop in oil prices have brought inflation back to 2%. The yield curve almost inverted, but Fed easing has pulled us back from the brink. The labor market is extremely tight, and wages continue to rise. </a:t>
            </a:r>
          </a:p>
        </p:txBody>
      </p:sp>
      <p:sp>
        <p:nvSpPr>
          <p:cNvPr id="7" name="TextBox 6">
            <a:extLst>
              <a:ext uri="{FF2B5EF4-FFF2-40B4-BE49-F238E27FC236}">
                <a16:creationId xmlns:a16="http://schemas.microsoft.com/office/drawing/2014/main" id="{5614B237-9F7F-034C-B6F9-C4CA05314040}"/>
              </a:ext>
            </a:extLst>
          </p:cNvPr>
          <p:cNvSpPr txBox="1"/>
          <p:nvPr/>
        </p:nvSpPr>
        <p:spPr>
          <a:xfrm>
            <a:off x="947351" y="2135574"/>
            <a:ext cx="10906897" cy="1015663"/>
          </a:xfrm>
          <a:prstGeom prst="rect">
            <a:avLst/>
          </a:prstGeom>
          <a:noFill/>
          <a:ln>
            <a:noFill/>
          </a:ln>
        </p:spPr>
        <p:txBody>
          <a:bodyPr wrap="square" lIns="0" rIns="0" rtlCol="0">
            <a:spAutoFit/>
          </a:bodyPr>
          <a:lstStyle/>
          <a:p>
            <a:r>
              <a:rPr lang="en-US" b="1" dirty="0">
                <a:solidFill>
                  <a:srgbClr val="2F5496"/>
                </a:solidFill>
              </a:rPr>
              <a:t>COMMERCIAL MARKET</a:t>
            </a:r>
          </a:p>
          <a:p>
            <a:r>
              <a:rPr lang="en-US" sz="1400" dirty="0">
                <a:solidFill>
                  <a:srgbClr val="000000"/>
                </a:solidFill>
              </a:rPr>
              <a:t>Demand is steady with job growth in office-using industries outpacing other industries. Completions peaked in 2018, but a lot of markets still have room for absorption. </a:t>
            </a:r>
            <a:r>
              <a:rPr lang="en-US" sz="1400" kern="0" dirty="0">
                <a:solidFill>
                  <a:prstClr val="black"/>
                </a:solidFill>
              </a:rPr>
              <a:t>There are secular pressures that continue to alter the office market, such as decreasing square footage per employee, coworking, and a changing talent pool for office-using employment.</a:t>
            </a:r>
            <a:endParaRPr lang="en-US" sz="1400" dirty="0">
              <a:solidFill>
                <a:srgbClr val="000000"/>
              </a:solidFill>
            </a:endParaRPr>
          </a:p>
        </p:txBody>
      </p:sp>
      <p:sp>
        <p:nvSpPr>
          <p:cNvPr id="8" name="Shape 3637">
            <a:extLst>
              <a:ext uri="{FF2B5EF4-FFF2-40B4-BE49-F238E27FC236}">
                <a16:creationId xmlns:a16="http://schemas.microsoft.com/office/drawing/2014/main" id="{4FE35E23-F71F-6345-A69F-5A3BAD7F78CB}"/>
              </a:ext>
            </a:extLst>
          </p:cNvPr>
          <p:cNvSpPr/>
          <p:nvPr/>
        </p:nvSpPr>
        <p:spPr>
          <a:xfrm>
            <a:off x="392868" y="2192396"/>
            <a:ext cx="451877" cy="451877"/>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11" name="TextBox 10">
            <a:extLst>
              <a:ext uri="{FF2B5EF4-FFF2-40B4-BE49-F238E27FC236}">
                <a16:creationId xmlns:a16="http://schemas.microsoft.com/office/drawing/2014/main" id="{46912D3F-C09C-6145-AC4B-983E9FD79289}"/>
              </a:ext>
            </a:extLst>
          </p:cNvPr>
          <p:cNvSpPr txBox="1"/>
          <p:nvPr/>
        </p:nvSpPr>
        <p:spPr>
          <a:xfrm>
            <a:off x="956531" y="3270945"/>
            <a:ext cx="10923373" cy="800219"/>
          </a:xfrm>
          <a:prstGeom prst="rect">
            <a:avLst/>
          </a:prstGeom>
          <a:noFill/>
          <a:ln>
            <a:noFill/>
          </a:ln>
        </p:spPr>
        <p:txBody>
          <a:bodyPr wrap="square" lIns="0" rIns="0" rtlCol="0">
            <a:spAutoFit/>
          </a:bodyPr>
          <a:lstStyle/>
          <a:p>
            <a:r>
              <a:rPr lang="en-US" b="1" dirty="0">
                <a:solidFill>
                  <a:srgbClr val="2F5496"/>
                </a:solidFill>
              </a:rPr>
              <a:t>LISTING RATE GROWTH</a:t>
            </a:r>
          </a:p>
          <a:p>
            <a:r>
              <a:rPr lang="en-US" sz="1400" dirty="0">
                <a:solidFill>
                  <a:srgbClr val="000000"/>
                </a:solidFill>
              </a:rPr>
              <a:t>Most Matrix markets showed moderate rate growth over the past six months, but some have seen lease rates fall – Brooklyn, Denver, Atlanta, Boston. Conditions are sufficient to maintain this pace of slow occupancy and lease rate growth in most markets. </a:t>
            </a:r>
          </a:p>
        </p:txBody>
      </p:sp>
      <p:sp>
        <p:nvSpPr>
          <p:cNvPr id="12" name="Shape 3619">
            <a:extLst>
              <a:ext uri="{FF2B5EF4-FFF2-40B4-BE49-F238E27FC236}">
                <a16:creationId xmlns:a16="http://schemas.microsoft.com/office/drawing/2014/main" id="{1F72AEE0-4959-8448-8815-30AB89806846}"/>
              </a:ext>
            </a:extLst>
          </p:cNvPr>
          <p:cNvSpPr/>
          <p:nvPr/>
        </p:nvSpPr>
        <p:spPr>
          <a:xfrm>
            <a:off x="375830" y="3289863"/>
            <a:ext cx="483866" cy="39589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14" name="TextBox 13">
            <a:extLst>
              <a:ext uri="{FF2B5EF4-FFF2-40B4-BE49-F238E27FC236}">
                <a16:creationId xmlns:a16="http://schemas.microsoft.com/office/drawing/2014/main" id="{93E17085-C15D-B441-BF47-780B40D84DAD}"/>
              </a:ext>
            </a:extLst>
          </p:cNvPr>
          <p:cNvSpPr txBox="1"/>
          <p:nvPr/>
        </p:nvSpPr>
        <p:spPr>
          <a:xfrm>
            <a:off x="939114" y="4197751"/>
            <a:ext cx="10906896" cy="800219"/>
          </a:xfrm>
          <a:prstGeom prst="rect">
            <a:avLst/>
          </a:prstGeom>
          <a:noFill/>
          <a:ln>
            <a:noFill/>
          </a:ln>
        </p:spPr>
        <p:txBody>
          <a:bodyPr wrap="square" lIns="0" rIns="0" rtlCol="0">
            <a:spAutoFit/>
          </a:bodyPr>
          <a:lstStyle/>
          <a:p>
            <a:r>
              <a:rPr lang="en-US" b="1" dirty="0">
                <a:solidFill>
                  <a:srgbClr val="2F5496"/>
                </a:solidFill>
              </a:rPr>
              <a:t>TRANSACTIONS</a:t>
            </a:r>
          </a:p>
          <a:p>
            <a:r>
              <a:rPr lang="en-US" sz="1400" dirty="0">
                <a:solidFill>
                  <a:srgbClr val="000000"/>
                </a:solidFill>
              </a:rPr>
              <a:t>Sales volume peaked in 2015 and has been dropping ever since. This is across all markets categories. However, sales prices per sq. ft. have increased nationally since 2000, with tech hub markets having the most growth over the past ten years.</a:t>
            </a:r>
          </a:p>
        </p:txBody>
      </p:sp>
      <p:sp>
        <p:nvSpPr>
          <p:cNvPr id="15" name="Shape 3827">
            <a:extLst>
              <a:ext uri="{FF2B5EF4-FFF2-40B4-BE49-F238E27FC236}">
                <a16:creationId xmlns:a16="http://schemas.microsoft.com/office/drawing/2014/main" id="{65D89809-E757-8E40-B27B-72450F26EFFE}"/>
              </a:ext>
            </a:extLst>
          </p:cNvPr>
          <p:cNvSpPr/>
          <p:nvPr/>
        </p:nvSpPr>
        <p:spPr>
          <a:xfrm>
            <a:off x="358412" y="4164594"/>
            <a:ext cx="480932" cy="48093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1949" y="13581"/>
                </a:moveTo>
                <a:cubicBezTo>
                  <a:pt x="11701" y="13785"/>
                  <a:pt x="11474" y="13902"/>
                  <a:pt x="11085" y="13931"/>
                </a:cubicBezTo>
                <a:lnTo>
                  <a:pt x="11085" y="11339"/>
                </a:lnTo>
                <a:cubicBezTo>
                  <a:pt x="11251" y="11384"/>
                  <a:pt x="11321" y="11436"/>
                  <a:pt x="11479" y="11494"/>
                </a:cubicBezTo>
                <a:cubicBezTo>
                  <a:pt x="11638" y="11555"/>
                  <a:pt x="11780" y="11632"/>
                  <a:pt x="11906" y="11728"/>
                </a:cubicBezTo>
                <a:cubicBezTo>
                  <a:pt x="12032" y="11825"/>
                  <a:pt x="12133" y="11944"/>
                  <a:pt x="12208" y="12085"/>
                </a:cubicBezTo>
                <a:cubicBezTo>
                  <a:pt x="12284" y="12225"/>
                  <a:pt x="12322" y="12399"/>
                  <a:pt x="12322" y="12607"/>
                </a:cubicBezTo>
                <a:cubicBezTo>
                  <a:pt x="12322" y="13052"/>
                  <a:pt x="12198" y="13376"/>
                  <a:pt x="11949" y="13581"/>
                </a:cubicBezTo>
                <a:moveTo>
                  <a:pt x="10437" y="9837"/>
                </a:moveTo>
                <a:cubicBezTo>
                  <a:pt x="10286" y="9800"/>
                  <a:pt x="10228" y="9754"/>
                  <a:pt x="10081" y="9698"/>
                </a:cubicBezTo>
                <a:cubicBezTo>
                  <a:pt x="9933" y="9643"/>
                  <a:pt x="9803" y="9570"/>
                  <a:pt x="9692" y="9482"/>
                </a:cubicBezTo>
                <a:cubicBezTo>
                  <a:pt x="9581" y="9392"/>
                  <a:pt x="9489" y="9285"/>
                  <a:pt x="9417" y="9159"/>
                </a:cubicBezTo>
                <a:cubicBezTo>
                  <a:pt x="9345" y="9033"/>
                  <a:pt x="9309" y="8880"/>
                  <a:pt x="9309" y="8702"/>
                </a:cubicBezTo>
                <a:cubicBezTo>
                  <a:pt x="9309" y="8310"/>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8"/>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8"/>
                  <a:pt x="12200" y="6833"/>
                  <a:pt x="11911" y="6744"/>
                </a:cubicBezTo>
                <a:cubicBezTo>
                  <a:pt x="11623" y="6656"/>
                  <a:pt x="11410" y="6611"/>
                  <a:pt x="11085" y="6611"/>
                </a:cubicBezTo>
                <a:lnTo>
                  <a:pt x="11085" y="5881"/>
                </a:lnTo>
                <a:lnTo>
                  <a:pt x="10437" y="5881"/>
                </a:lnTo>
                <a:lnTo>
                  <a:pt x="10437" y="6611"/>
                </a:lnTo>
                <a:cubicBezTo>
                  <a:pt x="10113" y="6611"/>
                  <a:pt x="9895" y="6660"/>
                  <a:pt x="9600" y="6756"/>
                </a:cubicBezTo>
                <a:cubicBezTo>
                  <a:pt x="9305" y="6853"/>
                  <a:pt x="9044" y="6992"/>
                  <a:pt x="8817" y="7173"/>
                </a:cubicBezTo>
                <a:cubicBezTo>
                  <a:pt x="8590" y="7355"/>
                  <a:pt x="8410" y="7581"/>
                  <a:pt x="8277" y="7852"/>
                </a:cubicBezTo>
                <a:cubicBezTo>
                  <a:pt x="8144" y="8122"/>
                  <a:pt x="8077" y="8436"/>
                  <a:pt x="8077" y="8791"/>
                </a:cubicBezTo>
                <a:cubicBezTo>
                  <a:pt x="8077" y="9200"/>
                  <a:pt x="8150" y="9541"/>
                  <a:pt x="8293" y="9815"/>
                </a:cubicBezTo>
                <a:cubicBezTo>
                  <a:pt x="8438" y="10090"/>
                  <a:pt x="8626" y="10318"/>
                  <a:pt x="8860" y="10499"/>
                </a:cubicBezTo>
                <a:cubicBezTo>
                  <a:pt x="9094" y="10681"/>
                  <a:pt x="9357" y="10829"/>
                  <a:pt x="9649" y="10944"/>
                </a:cubicBezTo>
                <a:cubicBezTo>
                  <a:pt x="9940" y="11059"/>
                  <a:pt x="10142" y="11158"/>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2"/>
                  <a:pt x="8094" y="13430"/>
                </a:cubicBezTo>
                <a:cubicBezTo>
                  <a:pt x="8220" y="13749"/>
                  <a:pt x="8397" y="14018"/>
                  <a:pt x="8628" y="14236"/>
                </a:cubicBezTo>
                <a:cubicBezTo>
                  <a:pt x="8858" y="14456"/>
                  <a:pt x="9136" y="14625"/>
                  <a:pt x="9460" y="14743"/>
                </a:cubicBezTo>
                <a:cubicBezTo>
                  <a:pt x="9784" y="14862"/>
                  <a:pt x="10048" y="14925"/>
                  <a:pt x="10437" y="14932"/>
                </a:cubicBezTo>
                <a:lnTo>
                  <a:pt x="10437" y="15693"/>
                </a:lnTo>
                <a:lnTo>
                  <a:pt x="11085" y="15693"/>
                </a:lnTo>
                <a:lnTo>
                  <a:pt x="11085" y="14932"/>
                </a:lnTo>
                <a:cubicBezTo>
                  <a:pt x="11446" y="14917"/>
                  <a:pt x="11688" y="14856"/>
                  <a:pt x="11998" y="14748"/>
                </a:cubicBezTo>
                <a:cubicBezTo>
                  <a:pt x="12307" y="14641"/>
                  <a:pt x="12578" y="14486"/>
                  <a:pt x="12808" y="14281"/>
                </a:cubicBezTo>
                <a:cubicBezTo>
                  <a:pt x="13038" y="14077"/>
                  <a:pt x="13220" y="13821"/>
                  <a:pt x="13353" y="13513"/>
                </a:cubicBezTo>
                <a:cubicBezTo>
                  <a:pt x="13486" y="13206"/>
                  <a:pt x="13553" y="12844"/>
                  <a:pt x="13553" y="12429"/>
                </a:cubicBezTo>
                <a:cubicBezTo>
                  <a:pt x="13553" y="12028"/>
                  <a:pt x="13481" y="11692"/>
                  <a:pt x="13337" y="11417"/>
                </a:cubicBezTo>
                <a:cubicBezTo>
                  <a:pt x="13193" y="11142"/>
                  <a:pt x="13002" y="10912"/>
                  <a:pt x="12765" y="10727"/>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16" name="Shape 3834">
            <a:extLst>
              <a:ext uri="{FF2B5EF4-FFF2-40B4-BE49-F238E27FC236}">
                <a16:creationId xmlns:a16="http://schemas.microsoft.com/office/drawing/2014/main" id="{DEF30CFA-E14D-EA49-AEEB-469273146E0B}"/>
              </a:ext>
            </a:extLst>
          </p:cNvPr>
          <p:cNvSpPr/>
          <p:nvPr/>
        </p:nvSpPr>
        <p:spPr>
          <a:xfrm>
            <a:off x="394101" y="1089294"/>
            <a:ext cx="449410" cy="387797"/>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30"/>
                  <a:pt x="9939" y="12055"/>
                  <a:pt x="9982" y="12159"/>
                </a:cubicBezTo>
                <a:cubicBezTo>
                  <a:pt x="10026" y="12263"/>
                  <a:pt x="10082" y="12352"/>
                  <a:pt x="10151" y="12426"/>
                </a:cubicBezTo>
                <a:cubicBezTo>
                  <a:pt x="10219" y="12498"/>
                  <a:pt x="10298" y="12557"/>
                  <a:pt x="10388" y="12604"/>
                </a:cubicBezTo>
                <a:cubicBezTo>
                  <a:pt x="10478" y="12650"/>
                  <a:pt x="10513" y="12688"/>
                  <a:pt x="10605" y="12718"/>
                </a:cubicBezTo>
                <a:lnTo>
                  <a:pt x="10605" y="10883"/>
                </a:lnTo>
                <a:cubicBezTo>
                  <a:pt x="10368" y="10883"/>
                  <a:pt x="10241" y="10952"/>
                  <a:pt x="10111" y="11090"/>
                </a:cubicBezTo>
                <a:cubicBezTo>
                  <a:pt x="9981" y="11227"/>
                  <a:pt x="9916" y="11458"/>
                  <a:pt x="9916" y="11782"/>
                </a:cubicBezTo>
                <a:moveTo>
                  <a:pt x="11501" y="14279"/>
                </a:moveTo>
                <a:cubicBezTo>
                  <a:pt x="11425" y="14199"/>
                  <a:pt x="11338" y="14135"/>
                  <a:pt x="11242" y="14087"/>
                </a:cubicBezTo>
                <a:cubicBezTo>
                  <a:pt x="11145" y="14037"/>
                  <a:pt x="11102" y="13994"/>
                  <a:pt x="11001" y="13957"/>
                </a:cubicBezTo>
                <a:lnTo>
                  <a:pt x="11001" y="16096"/>
                </a:lnTo>
                <a:cubicBezTo>
                  <a:pt x="11238" y="16071"/>
                  <a:pt x="11377" y="15976"/>
                  <a:pt x="11528" y="15807"/>
                </a:cubicBezTo>
                <a:cubicBezTo>
                  <a:pt x="11680" y="15638"/>
                  <a:pt x="11756" y="15371"/>
                  <a:pt x="11756" y="15004"/>
                </a:cubicBezTo>
                <a:cubicBezTo>
                  <a:pt x="11756" y="14833"/>
                  <a:pt x="11733" y="14689"/>
                  <a:pt x="11686" y="14572"/>
                </a:cubicBezTo>
                <a:cubicBezTo>
                  <a:pt x="11640" y="14456"/>
                  <a:pt x="11579" y="14358"/>
                  <a:pt x="11501" y="14279"/>
                </a:cubicBezTo>
                <a:moveTo>
                  <a:pt x="12385" y="15752"/>
                </a:moveTo>
                <a:cubicBezTo>
                  <a:pt x="12304" y="16006"/>
                  <a:pt x="12193" y="16217"/>
                  <a:pt x="12052" y="16385"/>
                </a:cubicBezTo>
                <a:cubicBezTo>
                  <a:pt x="11911" y="16553"/>
                  <a:pt x="11747" y="16681"/>
                  <a:pt x="11558" y="16770"/>
                </a:cubicBezTo>
                <a:cubicBezTo>
                  <a:pt x="11369" y="16859"/>
                  <a:pt x="11221" y="16909"/>
                  <a:pt x="11001" y="16922"/>
                </a:cubicBezTo>
                <a:lnTo>
                  <a:pt x="11001" y="17549"/>
                </a:lnTo>
                <a:lnTo>
                  <a:pt x="10605" y="17549"/>
                </a:lnTo>
                <a:lnTo>
                  <a:pt x="10605" y="16922"/>
                </a:lnTo>
                <a:cubicBezTo>
                  <a:pt x="10368" y="16915"/>
                  <a:pt x="10206" y="16863"/>
                  <a:pt x="10009" y="16766"/>
                </a:cubicBezTo>
                <a:cubicBezTo>
                  <a:pt x="9811" y="16668"/>
                  <a:pt x="9642" y="16528"/>
                  <a:pt x="9501" y="16348"/>
                </a:cubicBezTo>
                <a:cubicBezTo>
                  <a:pt x="9361" y="16168"/>
                  <a:pt x="9252" y="15946"/>
                  <a:pt x="9175" y="15683"/>
                </a:cubicBezTo>
                <a:cubicBezTo>
                  <a:pt x="9098" y="15420"/>
                  <a:pt x="9062" y="15118"/>
                  <a:pt x="9066" y="14775"/>
                </a:cubicBezTo>
                <a:lnTo>
                  <a:pt x="9818" y="14775"/>
                </a:lnTo>
                <a:cubicBezTo>
                  <a:pt x="9813" y="15178"/>
                  <a:pt x="9877" y="15496"/>
                  <a:pt x="10009" y="15729"/>
                </a:cubicBezTo>
                <a:cubicBezTo>
                  <a:pt x="10140" y="15961"/>
                  <a:pt x="10302" y="16084"/>
                  <a:pt x="10605" y="16096"/>
                </a:cubicBezTo>
                <a:lnTo>
                  <a:pt x="10605" y="13874"/>
                </a:lnTo>
                <a:cubicBezTo>
                  <a:pt x="10425" y="13807"/>
                  <a:pt x="10302" y="13727"/>
                  <a:pt x="10124" y="13632"/>
                </a:cubicBezTo>
                <a:cubicBezTo>
                  <a:pt x="9946" y="13537"/>
                  <a:pt x="9786" y="13414"/>
                  <a:pt x="9643" y="13264"/>
                </a:cubicBezTo>
                <a:cubicBezTo>
                  <a:pt x="9500" y="13115"/>
                  <a:pt x="9385" y="12927"/>
                  <a:pt x="9297" y="12700"/>
                </a:cubicBezTo>
                <a:cubicBezTo>
                  <a:pt x="9209" y="12474"/>
                  <a:pt x="9165" y="12192"/>
                  <a:pt x="9165" y="11856"/>
                </a:cubicBezTo>
                <a:cubicBezTo>
                  <a:pt x="9165" y="11562"/>
                  <a:pt x="9206" y="11304"/>
                  <a:pt x="9287" y="11081"/>
                </a:cubicBezTo>
                <a:cubicBezTo>
                  <a:pt x="9369" y="10857"/>
                  <a:pt x="9478" y="10671"/>
                  <a:pt x="9617" y="10521"/>
                </a:cubicBezTo>
                <a:cubicBezTo>
                  <a:pt x="9755" y="10370"/>
                  <a:pt x="9914" y="10256"/>
                  <a:pt x="10094" y="10176"/>
                </a:cubicBezTo>
                <a:cubicBezTo>
                  <a:pt x="10274" y="10097"/>
                  <a:pt x="10407" y="10058"/>
                  <a:pt x="10605" y="10058"/>
                </a:cubicBezTo>
                <a:lnTo>
                  <a:pt x="10605" y="9455"/>
                </a:lnTo>
                <a:lnTo>
                  <a:pt x="11001" y="9455"/>
                </a:lnTo>
                <a:lnTo>
                  <a:pt x="11001" y="10058"/>
                </a:lnTo>
                <a:cubicBezTo>
                  <a:pt x="11199" y="10058"/>
                  <a:pt x="11329" y="10093"/>
                  <a:pt x="11505" y="10167"/>
                </a:cubicBezTo>
                <a:cubicBezTo>
                  <a:pt x="11681" y="10241"/>
                  <a:pt x="11834" y="10350"/>
                  <a:pt x="11963" y="10498"/>
                </a:cubicBezTo>
                <a:cubicBezTo>
                  <a:pt x="12093" y="10644"/>
                  <a:pt x="12196" y="10832"/>
                  <a:pt x="12273" y="11057"/>
                </a:cubicBezTo>
                <a:cubicBezTo>
                  <a:pt x="12350" y="11284"/>
                  <a:pt x="12388" y="11548"/>
                  <a:pt x="12388" y="11847"/>
                </a:cubicBezTo>
                <a:lnTo>
                  <a:pt x="11637" y="11847"/>
                </a:lnTo>
                <a:cubicBezTo>
                  <a:pt x="11628" y="11534"/>
                  <a:pt x="11570" y="11296"/>
                  <a:pt x="11463" y="11131"/>
                </a:cubicBezTo>
                <a:cubicBezTo>
                  <a:pt x="11355" y="10966"/>
                  <a:pt x="11238" y="10883"/>
                  <a:pt x="11001" y="10883"/>
                </a:cubicBezTo>
                <a:lnTo>
                  <a:pt x="11001" y="12820"/>
                </a:lnTo>
                <a:cubicBezTo>
                  <a:pt x="11199" y="12894"/>
                  <a:pt x="11336" y="12978"/>
                  <a:pt x="11525" y="13077"/>
                </a:cubicBezTo>
                <a:cubicBezTo>
                  <a:pt x="11714" y="13176"/>
                  <a:pt x="11881" y="13300"/>
                  <a:pt x="12026" y="13453"/>
                </a:cubicBezTo>
                <a:cubicBezTo>
                  <a:pt x="12171" y="13605"/>
                  <a:pt x="12287" y="13795"/>
                  <a:pt x="12375" y="14022"/>
                </a:cubicBezTo>
                <a:cubicBezTo>
                  <a:pt x="12463" y="14248"/>
                  <a:pt x="12507" y="14527"/>
                  <a:pt x="12507" y="14857"/>
                </a:cubicBezTo>
                <a:cubicBezTo>
                  <a:pt x="12507" y="15199"/>
                  <a:pt x="12466" y="15497"/>
                  <a:pt x="12385" y="15752"/>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8"/>
                  <a:pt x="18745" y="20250"/>
                </a:cubicBezTo>
                <a:lnTo>
                  <a:pt x="2855" y="20250"/>
                </a:lnTo>
                <a:cubicBezTo>
                  <a:pt x="2910" y="20038"/>
                  <a:pt x="2945" y="19814"/>
                  <a:pt x="2945" y="19575"/>
                </a:cubicBezTo>
                <a:cubicBezTo>
                  <a:pt x="2945" y="18457"/>
                  <a:pt x="2286" y="17550"/>
                  <a:pt x="1473" y="17550"/>
                </a:cubicBezTo>
                <a:cubicBezTo>
                  <a:pt x="1300" y="17550"/>
                  <a:pt x="1136" y="17599"/>
                  <a:pt x="982" y="17674"/>
                </a:cubicBezTo>
                <a:lnTo>
                  <a:pt x="982" y="9326"/>
                </a:lnTo>
                <a:cubicBezTo>
                  <a:pt x="1136" y="9401"/>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1"/>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1"/>
          </a:solidFill>
          <a:ln w="12700">
            <a:miter lim="400000"/>
          </a:ln>
        </p:spPr>
        <p:txBody>
          <a:bodyPr lIns="38100" tIns="38100" rIns="38100" bIns="38100" anchor="ctr"/>
          <a:lstStyle/>
          <a:p>
            <a:endParaRPr dirty="0">
              <a:solidFill>
                <a:prstClr val="black"/>
              </a:solidFill>
            </a:endParaRPr>
          </a:p>
        </p:txBody>
      </p:sp>
      <p:sp>
        <p:nvSpPr>
          <p:cNvPr id="18" name="TextBox 17">
            <a:extLst>
              <a:ext uri="{FF2B5EF4-FFF2-40B4-BE49-F238E27FC236}">
                <a16:creationId xmlns:a16="http://schemas.microsoft.com/office/drawing/2014/main" id="{0FB101FA-1F2F-9C4E-A666-071D72211FEF}"/>
              </a:ext>
            </a:extLst>
          </p:cNvPr>
          <p:cNvSpPr txBox="1"/>
          <p:nvPr/>
        </p:nvSpPr>
        <p:spPr>
          <a:xfrm>
            <a:off x="939585" y="5098742"/>
            <a:ext cx="10923372" cy="800219"/>
          </a:xfrm>
          <a:prstGeom prst="rect">
            <a:avLst/>
          </a:prstGeom>
          <a:noFill/>
          <a:ln>
            <a:noFill/>
          </a:ln>
        </p:spPr>
        <p:txBody>
          <a:bodyPr wrap="square" lIns="0" rIns="0" rtlCol="0">
            <a:spAutoFit/>
          </a:bodyPr>
          <a:lstStyle/>
          <a:p>
            <a:r>
              <a:rPr lang="en-US" b="1" dirty="0">
                <a:solidFill>
                  <a:srgbClr val="2F5496"/>
                </a:solidFill>
              </a:rPr>
              <a:t>DEMOGRAPHIC SHIFTS</a:t>
            </a:r>
          </a:p>
          <a:p>
            <a:r>
              <a:rPr lang="en-US" sz="1400" dirty="0">
                <a:solidFill>
                  <a:srgbClr val="000000"/>
                </a:solidFill>
              </a:rPr>
              <a:t>As companies and people look for lower cost alternate cities, they drive a shift of both jobs and population to tech hub cities previously not considered.  When this happens, real estate will follow. We see this shift happening from urban cores to urbanized suburbs or intellectual capital nodes.  </a:t>
            </a:r>
          </a:p>
        </p:txBody>
      </p:sp>
      <p:sp>
        <p:nvSpPr>
          <p:cNvPr id="21" name="Shape 3690">
            <a:extLst>
              <a:ext uri="{FF2B5EF4-FFF2-40B4-BE49-F238E27FC236}">
                <a16:creationId xmlns:a16="http://schemas.microsoft.com/office/drawing/2014/main" id="{900B0352-2AEB-354E-B8A4-FF9AA129D3C8}"/>
              </a:ext>
            </a:extLst>
          </p:cNvPr>
          <p:cNvSpPr/>
          <p:nvPr/>
        </p:nvSpPr>
        <p:spPr>
          <a:xfrm>
            <a:off x="364187" y="5089308"/>
            <a:ext cx="483866" cy="39593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100" tIns="38100" rIns="38100" bIns="38100" anchor="ctr"/>
          <a:lstStyle/>
          <a:p>
            <a:endParaRPr dirty="0">
              <a:solidFill>
                <a:srgbClr val="000000"/>
              </a:solidFill>
            </a:endParaRPr>
          </a:p>
        </p:txBody>
      </p:sp>
      <p:sp>
        <p:nvSpPr>
          <p:cNvPr id="22" name="TextBox 21">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solidFill>
                  <a:srgbClr val="000000"/>
                </a:solidFill>
              </a:rPr>
              <a:t>KEY TAKEAWAYS</a:t>
            </a:r>
          </a:p>
        </p:txBody>
      </p:sp>
      <p:sp>
        <p:nvSpPr>
          <p:cNvPr id="13" name="Rectangle 12">
            <a:extLst>
              <a:ext uri="{FF2B5EF4-FFF2-40B4-BE49-F238E27FC236}">
                <a16:creationId xmlns:a16="http://schemas.microsoft.com/office/drawing/2014/main" id="{992E2809-1628-FA4C-83B5-D7013F6D6FCC}"/>
              </a:ext>
            </a:extLst>
          </p:cNvPr>
          <p:cNvSpPr/>
          <p:nvPr/>
        </p:nvSpPr>
        <p:spPr>
          <a:xfrm>
            <a:off x="1935892" y="6322882"/>
            <a:ext cx="8748584"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a:t>
            </a:r>
          </a:p>
        </p:txBody>
      </p:sp>
    </p:spTree>
    <p:extLst>
      <p:ext uri="{BB962C8B-B14F-4D97-AF65-F5344CB8AC3E}">
        <p14:creationId xmlns:p14="http://schemas.microsoft.com/office/powerpoint/2010/main" val="396104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ack box">
            <a:extLst>
              <a:ext uri="{FF2B5EF4-FFF2-40B4-BE49-F238E27FC236}">
                <a16:creationId xmlns:a16="http://schemas.microsoft.com/office/drawing/2014/main" id="{9C32F0EA-A757-0646-B241-AF16661D9A0C}"/>
              </a:ext>
            </a:extLst>
          </p:cNvPr>
          <p:cNvSpPr/>
          <p:nvPr/>
        </p:nvSpPr>
        <p:spPr>
          <a:xfrm>
            <a:off x="0" y="1"/>
            <a:ext cx="12191999" cy="6858000"/>
          </a:xfrm>
          <a:prstGeom prst="rect">
            <a:avLst/>
          </a:prstGeom>
          <a:gradFill>
            <a:gsLst>
              <a:gs pos="0">
                <a:schemeClr val="accent3">
                  <a:lumMod val="97000"/>
                  <a:lumOff val="3000"/>
                </a:schemeClr>
              </a:gs>
              <a:gs pos="100000">
                <a:schemeClr val="accent3">
                  <a:lumMod val="60000"/>
                  <a:lumOff val="4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cNvSpPr/>
          <p:nvPr/>
        </p:nvSpPr>
        <p:spPr>
          <a:xfrm>
            <a:off x="0" y="2902801"/>
            <a:ext cx="12192000" cy="769441"/>
          </a:xfrm>
          <a:prstGeom prst="rect">
            <a:avLst/>
          </a:prstGeom>
        </p:spPr>
        <p:txBody>
          <a:bodyPr wrap="square">
            <a:spAutoFit/>
          </a:bodyPr>
          <a:lstStyle/>
          <a:p>
            <a:pPr algn="ctr"/>
            <a:r>
              <a:rPr lang="en-US" sz="4400" dirty="0">
                <a:solidFill>
                  <a:srgbClr val="FFFFFF"/>
                </a:solidFill>
                <a:ea typeface="Roboto Black" panose="02000000000000000000" pitchFamily="2" charset="0"/>
              </a:rPr>
              <a:t>MACROECONOMIC OUTLOOK</a:t>
            </a:r>
            <a:endParaRPr lang="en-US" sz="4400" dirty="0">
              <a:solidFill>
                <a:srgbClr val="FFFFFF"/>
              </a:solidFill>
              <a:latin typeface="Calibri Light" panose="020F0302020204030204"/>
              <a:ea typeface="Roboto Light" panose="02000000000000000000" pitchFamily="2" charset="0"/>
            </a:endParaRPr>
          </a:p>
        </p:txBody>
      </p:sp>
      <p:cxnSp>
        <p:nvCxnSpPr>
          <p:cNvPr id="4" name="Line1"/>
          <p:cNvCxnSpPr/>
          <p:nvPr/>
        </p:nvCxnSpPr>
        <p:spPr>
          <a:xfrm>
            <a:off x="2545492" y="3816178"/>
            <a:ext cx="710101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FC72D32-3F56-D642-9F47-E3DBC4830A7B}"/>
              </a:ext>
            </a:extLst>
          </p:cNvPr>
          <p:cNvGrpSpPr/>
          <p:nvPr/>
        </p:nvGrpSpPr>
        <p:grpSpPr>
          <a:xfrm>
            <a:off x="460829" y="388257"/>
            <a:ext cx="457200" cy="149901"/>
            <a:chOff x="685800" y="1144249"/>
            <a:chExt cx="457200" cy="149901"/>
          </a:xfrm>
          <a:solidFill>
            <a:schemeClr val="bg1"/>
          </a:solidFill>
        </p:grpSpPr>
        <p:sp>
          <p:nvSpPr>
            <p:cNvPr id="8" name="Rectangle 7">
              <a:extLst>
                <a:ext uri="{FF2B5EF4-FFF2-40B4-BE49-F238E27FC236}">
                  <a16:creationId xmlns:a16="http://schemas.microsoft.com/office/drawing/2014/main" id="{2CAD4BE4-6C09-6046-B439-EDB991357F01}"/>
                </a:ext>
              </a:extLst>
            </p:cNvPr>
            <p:cNvSpPr/>
            <p:nvPr userDrawn="1"/>
          </p:nvSpPr>
          <p:spPr>
            <a:xfrm>
              <a:off x="685800" y="1144249"/>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42F1555F-C974-F342-AE94-C6E7D8BEC622}"/>
                </a:ext>
              </a:extLst>
            </p:cNvPr>
            <p:cNvSpPr/>
            <p:nvPr userDrawn="1"/>
          </p:nvSpPr>
          <p:spPr>
            <a:xfrm>
              <a:off x="91440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054D4623-E892-ED4E-A55B-530F9A48B1BC}"/>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B6DAB45B-AD43-FD44-B927-1E184AD2D954}"/>
                </a:ext>
              </a:extLst>
            </p:cNvPr>
            <p:cNvSpPr/>
            <p:nvPr userDrawn="1"/>
          </p:nvSpPr>
          <p:spPr>
            <a:xfrm>
              <a:off x="685800" y="1244183"/>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D19A4ED-BA6E-154B-B028-8BA0EFFA5F72}"/>
                </a:ext>
              </a:extLst>
            </p:cNvPr>
            <p:cNvSpPr/>
            <p:nvPr userDrawn="1"/>
          </p:nvSpPr>
          <p:spPr>
            <a:xfrm>
              <a:off x="91440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00189FDB-05F9-F046-B1BF-830D91440A7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7FF916B0-C4E7-A649-A183-3161AA207206}"/>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6" name="Group 15">
            <a:extLst>
              <a:ext uri="{FF2B5EF4-FFF2-40B4-BE49-F238E27FC236}">
                <a16:creationId xmlns:a16="http://schemas.microsoft.com/office/drawing/2014/main" id="{A7EB54AA-210F-BA47-B62E-6D17D8EA8D2A}"/>
              </a:ext>
            </a:extLst>
          </p:cNvPr>
          <p:cNvGrpSpPr/>
          <p:nvPr/>
        </p:nvGrpSpPr>
        <p:grpSpPr>
          <a:xfrm rot="10800000">
            <a:off x="11662591" y="388257"/>
            <a:ext cx="137160" cy="149901"/>
            <a:chOff x="1005840" y="1144249"/>
            <a:chExt cx="137160" cy="149901"/>
          </a:xfrm>
          <a:solidFill>
            <a:schemeClr val="bg1"/>
          </a:solidFill>
        </p:grpSpPr>
        <p:sp>
          <p:nvSpPr>
            <p:cNvPr id="17" name="Rectangle 16">
              <a:extLst>
                <a:ext uri="{FF2B5EF4-FFF2-40B4-BE49-F238E27FC236}">
                  <a16:creationId xmlns:a16="http://schemas.microsoft.com/office/drawing/2014/main" id="{4DB82966-F994-2A4B-A007-6E81C771FD18}"/>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extLst>
                <a:ext uri="{FF2B5EF4-FFF2-40B4-BE49-F238E27FC236}">
                  <a16:creationId xmlns:a16="http://schemas.microsoft.com/office/drawing/2014/main" id="{B76568A3-7754-5548-93DE-3056604BB67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7AA099D-758E-4F47-A702-ECA02E844981}"/>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20" name="Group 19">
            <a:extLst>
              <a:ext uri="{FF2B5EF4-FFF2-40B4-BE49-F238E27FC236}">
                <a16:creationId xmlns:a16="http://schemas.microsoft.com/office/drawing/2014/main" id="{672CED19-3578-4B4C-8BD9-D285FEBCA100}"/>
              </a:ext>
            </a:extLst>
          </p:cNvPr>
          <p:cNvGrpSpPr/>
          <p:nvPr/>
        </p:nvGrpSpPr>
        <p:grpSpPr>
          <a:xfrm rot="10800000">
            <a:off x="11656785" y="6122233"/>
            <a:ext cx="137160" cy="49967"/>
            <a:chOff x="1005840" y="1244183"/>
            <a:chExt cx="137160" cy="49967"/>
          </a:xfrm>
          <a:solidFill>
            <a:schemeClr val="bg1"/>
          </a:solidFill>
        </p:grpSpPr>
        <p:sp>
          <p:nvSpPr>
            <p:cNvPr id="21" name="Rectangle 20">
              <a:extLst>
                <a:ext uri="{FF2B5EF4-FFF2-40B4-BE49-F238E27FC236}">
                  <a16:creationId xmlns:a16="http://schemas.microsoft.com/office/drawing/2014/main" id="{B1348AA4-8151-A140-9183-570961A2F37B}"/>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FAEB02F6-F716-2044-BDAA-A25DC1630C3F}"/>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Tree>
    <p:extLst>
      <p:ext uri="{BB962C8B-B14F-4D97-AF65-F5344CB8AC3E}">
        <p14:creationId xmlns:p14="http://schemas.microsoft.com/office/powerpoint/2010/main" val="22090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6" presetClass="emph" presetSubtype="0" decel="100000" fill="hold" grpId="1" nodeType="withEffect">
                                  <p:stCondLst>
                                    <p:cond delay="500"/>
                                  </p:stCondLst>
                                  <p:childTnLst>
                                    <p:animScale>
                                      <p:cBhvr>
                                        <p:cTn id="12" dur="30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ack box"/>
          <p:cNvSpPr/>
          <p:nvPr/>
        </p:nvSpPr>
        <p:spPr>
          <a:xfrm>
            <a:off x="0" y="0"/>
            <a:ext cx="12191999" cy="6858000"/>
          </a:xfrm>
          <a:prstGeom prst="rect">
            <a:avLst/>
          </a:prstGeom>
          <a:gradFill>
            <a:gsLst>
              <a:gs pos="0">
                <a:schemeClr val="accent3">
                  <a:lumMod val="97000"/>
                  <a:lumOff val="3000"/>
                </a:schemeClr>
              </a:gs>
              <a:gs pos="100000">
                <a:schemeClr val="accent3">
                  <a:lumMod val="60000"/>
                  <a:lumOff val="4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cNvSpPr/>
          <p:nvPr/>
        </p:nvSpPr>
        <p:spPr>
          <a:xfrm>
            <a:off x="4005237" y="2786756"/>
            <a:ext cx="4181530" cy="923330"/>
          </a:xfrm>
          <a:prstGeom prst="rect">
            <a:avLst/>
          </a:prstGeom>
        </p:spPr>
        <p:txBody>
          <a:bodyPr wrap="none">
            <a:spAutoFit/>
          </a:bodyPr>
          <a:lstStyle/>
          <a:p>
            <a:pPr algn="ctr"/>
            <a:r>
              <a:rPr lang="en-US" sz="5400" b="1" spc="600" dirty="0">
                <a:solidFill>
                  <a:srgbClr val="FFFFFF"/>
                </a:solidFill>
                <a:latin typeface="Calibri Light" panose="020F0302020204030204"/>
                <a:ea typeface="Roboto Black" panose="02000000000000000000" pitchFamily="2" charset="0"/>
              </a:rPr>
              <a:t>THANK YOU</a:t>
            </a:r>
            <a:endParaRPr lang="en-US" sz="5400" spc="600" dirty="0">
              <a:solidFill>
                <a:srgbClr val="FFFFFF"/>
              </a:solidFill>
              <a:latin typeface="Calibri Light" panose="020F0302020204030204"/>
              <a:ea typeface="Roboto Light" panose="02000000000000000000" pitchFamily="2" charset="0"/>
            </a:endParaRPr>
          </a:p>
        </p:txBody>
      </p:sp>
      <p:sp>
        <p:nvSpPr>
          <p:cNvPr id="3" name="Line box"/>
          <p:cNvSpPr/>
          <p:nvPr/>
        </p:nvSpPr>
        <p:spPr>
          <a:xfrm>
            <a:off x="3765645" y="2564681"/>
            <a:ext cx="4660708" cy="136748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7" name="Group 6">
            <a:extLst>
              <a:ext uri="{FF2B5EF4-FFF2-40B4-BE49-F238E27FC236}">
                <a16:creationId xmlns:a16="http://schemas.microsoft.com/office/drawing/2014/main" id="{135D7AAB-5D04-3449-AEC7-49C115813807}"/>
              </a:ext>
            </a:extLst>
          </p:cNvPr>
          <p:cNvGrpSpPr/>
          <p:nvPr/>
        </p:nvGrpSpPr>
        <p:grpSpPr>
          <a:xfrm>
            <a:off x="460829" y="388257"/>
            <a:ext cx="457200" cy="149901"/>
            <a:chOff x="685800" y="1144249"/>
            <a:chExt cx="457200" cy="149901"/>
          </a:xfrm>
          <a:solidFill>
            <a:schemeClr val="bg1"/>
          </a:solidFill>
        </p:grpSpPr>
        <p:sp>
          <p:nvSpPr>
            <p:cNvPr id="8" name="Rectangle 7">
              <a:extLst>
                <a:ext uri="{FF2B5EF4-FFF2-40B4-BE49-F238E27FC236}">
                  <a16:creationId xmlns:a16="http://schemas.microsoft.com/office/drawing/2014/main" id="{BEE15D4C-583E-BD42-B332-9DFB8F5AB513}"/>
                </a:ext>
              </a:extLst>
            </p:cNvPr>
            <p:cNvSpPr/>
            <p:nvPr userDrawn="1"/>
          </p:nvSpPr>
          <p:spPr>
            <a:xfrm>
              <a:off x="685800" y="1144249"/>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a:extLst>
                <a:ext uri="{FF2B5EF4-FFF2-40B4-BE49-F238E27FC236}">
                  <a16:creationId xmlns:a16="http://schemas.microsoft.com/office/drawing/2014/main" id="{D66BE9B8-F18C-D344-8D0D-3A1F64D8E4D5}"/>
                </a:ext>
              </a:extLst>
            </p:cNvPr>
            <p:cNvSpPr/>
            <p:nvPr userDrawn="1"/>
          </p:nvSpPr>
          <p:spPr>
            <a:xfrm>
              <a:off x="91440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a:extLst>
                <a:ext uri="{FF2B5EF4-FFF2-40B4-BE49-F238E27FC236}">
                  <a16:creationId xmlns:a16="http://schemas.microsoft.com/office/drawing/2014/main" id="{DBBD0C34-E28C-D64A-B830-6E1D23C7AD79}"/>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a:extLst>
                <a:ext uri="{FF2B5EF4-FFF2-40B4-BE49-F238E27FC236}">
                  <a16:creationId xmlns:a16="http://schemas.microsoft.com/office/drawing/2014/main" id="{FE7D31D4-B719-6B45-8B28-D03A29A49E20}"/>
                </a:ext>
              </a:extLst>
            </p:cNvPr>
            <p:cNvSpPr/>
            <p:nvPr userDrawn="1"/>
          </p:nvSpPr>
          <p:spPr>
            <a:xfrm>
              <a:off x="685800" y="1244183"/>
              <a:ext cx="18288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2D6243B8-775F-524E-8D50-2B7BD48BF6FF}"/>
                </a:ext>
              </a:extLst>
            </p:cNvPr>
            <p:cNvSpPr/>
            <p:nvPr userDrawn="1"/>
          </p:nvSpPr>
          <p:spPr>
            <a:xfrm>
              <a:off x="91440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8AB1F931-CF89-E545-A5B4-6FBF6A245282}"/>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BE492BF3-8E4B-0740-B961-FA04971DF0BB}"/>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15" name="Group 14">
            <a:extLst>
              <a:ext uri="{FF2B5EF4-FFF2-40B4-BE49-F238E27FC236}">
                <a16:creationId xmlns:a16="http://schemas.microsoft.com/office/drawing/2014/main" id="{53B8D3AD-2BEF-0440-A9A2-F449B21C7F0D}"/>
              </a:ext>
            </a:extLst>
          </p:cNvPr>
          <p:cNvGrpSpPr/>
          <p:nvPr/>
        </p:nvGrpSpPr>
        <p:grpSpPr>
          <a:xfrm rot="10800000">
            <a:off x="11662591" y="388257"/>
            <a:ext cx="137160" cy="149901"/>
            <a:chOff x="1005840" y="1144249"/>
            <a:chExt cx="137160" cy="149901"/>
          </a:xfrm>
          <a:solidFill>
            <a:schemeClr val="bg1"/>
          </a:solidFill>
        </p:grpSpPr>
        <p:sp>
          <p:nvSpPr>
            <p:cNvPr id="16" name="Rectangle 15">
              <a:extLst>
                <a:ext uri="{FF2B5EF4-FFF2-40B4-BE49-F238E27FC236}">
                  <a16:creationId xmlns:a16="http://schemas.microsoft.com/office/drawing/2014/main" id="{B0B4A021-6815-D147-B56A-C6E78705723D}"/>
                </a:ext>
              </a:extLst>
            </p:cNvPr>
            <p:cNvSpPr/>
            <p:nvPr userDrawn="1"/>
          </p:nvSpPr>
          <p:spPr>
            <a:xfrm>
              <a:off x="1005840" y="1144249"/>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a:extLst>
                <a:ext uri="{FF2B5EF4-FFF2-40B4-BE49-F238E27FC236}">
                  <a16:creationId xmlns:a16="http://schemas.microsoft.com/office/drawing/2014/main" id="{6D8D5DA3-EE3C-5141-BE93-4653C239BC55}"/>
                </a:ext>
              </a:extLst>
            </p:cNvPr>
            <p:cNvSpPr/>
            <p:nvPr userDrawn="1"/>
          </p:nvSpPr>
          <p:spPr>
            <a:xfrm>
              <a:off x="100584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a:extLst>
                <a:ext uri="{FF2B5EF4-FFF2-40B4-BE49-F238E27FC236}">
                  <a16:creationId xmlns:a16="http://schemas.microsoft.com/office/drawing/2014/main" id="{FFBFD3A7-E2C8-5948-B4F0-49E67B62EE66}"/>
                </a:ext>
              </a:extLst>
            </p:cNvPr>
            <p:cNvSpPr/>
            <p:nvPr userDrawn="1"/>
          </p:nvSpPr>
          <p:spPr>
            <a:xfrm>
              <a:off x="1097280" y="1244183"/>
              <a:ext cx="45720" cy="49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5" name="TextBox 24">
            <a:extLst>
              <a:ext uri="{FF2B5EF4-FFF2-40B4-BE49-F238E27FC236}">
                <a16:creationId xmlns:a16="http://schemas.microsoft.com/office/drawing/2014/main" id="{5CF5C9C8-E726-1D41-B480-C153409485EC}"/>
              </a:ext>
            </a:extLst>
          </p:cNvPr>
          <p:cNvSpPr txBox="1"/>
          <p:nvPr/>
        </p:nvSpPr>
        <p:spPr>
          <a:xfrm>
            <a:off x="45719" y="4517917"/>
            <a:ext cx="12100559" cy="877163"/>
          </a:xfrm>
          <a:prstGeom prst="rect">
            <a:avLst/>
          </a:prstGeom>
          <a:noFill/>
        </p:spPr>
        <p:txBody>
          <a:bodyPr wrap="square" lIns="0" rIns="0" rtlCol="0">
            <a:spAutoFit/>
          </a:bodyPr>
          <a:lstStyle/>
          <a:p>
            <a:pPr algn="ctr">
              <a:spcBef>
                <a:spcPts val="600"/>
              </a:spcBef>
              <a:spcAft>
                <a:spcPts val="1200"/>
              </a:spcAft>
            </a:pPr>
            <a:r>
              <a:rPr lang="en-US" b="1" spc="300" dirty="0">
                <a:solidFill>
                  <a:srgbClr val="FFFFFF"/>
                </a:solidFill>
                <a:latin typeface="Calibri Light" panose="020F0302020204030204"/>
              </a:rPr>
              <a:t>FOR ANY QUESTIONS PLEASE FEEL FREE TO CONTACT ME</a:t>
            </a:r>
          </a:p>
          <a:p>
            <a:pPr algn="ctr">
              <a:spcBef>
                <a:spcPts val="600"/>
              </a:spcBef>
              <a:spcAft>
                <a:spcPts val="1200"/>
              </a:spcAft>
            </a:pPr>
            <a:r>
              <a:rPr lang="en-US" b="1" spc="300" dirty="0">
                <a:solidFill>
                  <a:srgbClr val="FFFFFF"/>
                </a:solidFill>
                <a:latin typeface="Calibri Light" panose="020F0302020204030204"/>
              </a:rPr>
              <a:t>DHARMENDRA SAWH   |   1.800.866.1124 x2074   |   DHARMENDRA.SAWH@YARDI.COM</a:t>
            </a:r>
          </a:p>
        </p:txBody>
      </p:sp>
      <p:pic>
        <p:nvPicPr>
          <p:cNvPr id="31" name="Picture 30">
            <a:extLst>
              <a:ext uri="{FF2B5EF4-FFF2-40B4-BE49-F238E27FC236}">
                <a16:creationId xmlns:a16="http://schemas.microsoft.com/office/drawing/2014/main" id="{0DB66AA3-B8DC-1847-9C25-3778215142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8545" y="6281761"/>
            <a:ext cx="1173805" cy="328685"/>
          </a:xfrm>
          <a:prstGeom prst="rect">
            <a:avLst/>
          </a:prstGeom>
        </p:spPr>
      </p:pic>
    </p:spTree>
    <p:extLst>
      <p:ext uri="{BB962C8B-B14F-4D97-AF65-F5344CB8AC3E}">
        <p14:creationId xmlns:p14="http://schemas.microsoft.com/office/powerpoint/2010/main" val="22699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 fill="hold"/>
                                        <p:tgtEl>
                                          <p:spTgt spid="3"/>
                                        </p:tgtEl>
                                      </p:cBhvr>
                                      <p:by x="125000" y="125000"/>
                                    </p:animScale>
                                  </p:childTnLst>
                                </p:cTn>
                              </p:par>
                            </p:childTnLst>
                          </p:cTn>
                        </p:par>
                        <p:par>
                          <p:cTn id="7" fill="hold">
                            <p:stCondLst>
                              <p:cond delay="500"/>
                            </p:stCondLst>
                            <p:childTnLst>
                              <p:par>
                                <p:cTn id="8" presetID="9"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par>
                          <p:cTn id="11" fill="hold">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dissolv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3AB283-B0DB-4346-AB2A-DF1F0043EB51}"/>
              </a:ext>
            </a:extLst>
          </p:cNvPr>
          <p:cNvSpPr txBox="1"/>
          <p:nvPr/>
        </p:nvSpPr>
        <p:spPr>
          <a:xfrm>
            <a:off x="1624209" y="1581956"/>
            <a:ext cx="8943582" cy="4185761"/>
          </a:xfrm>
          <a:prstGeom prst="rect">
            <a:avLst/>
          </a:prstGeom>
          <a:noFill/>
        </p:spPr>
        <p:txBody>
          <a:bodyPr wrap="square" rtlCol="0">
            <a:spAutoFit/>
          </a:bodyPr>
          <a:lstStyle/>
          <a:p>
            <a:r>
              <a:rPr lang="en-US" sz="1400" dirty="0">
                <a:solidFill>
                  <a:srgbClr val="000000"/>
                </a:solidFill>
              </a:rPr>
              <a:t>This presentation is protected by copyright, trademark and other intellectual property laws. Use of this presentation is subject to the terms and conditions of an authorized Yardi Systems, Inc. software license or other agreement including, but not limited to, restrictions on its use, copying, disclosure, distribution and decompilation. No part of this presentation may be disclosed or reproduced in any form, by any means without the prior written authorization of Yardi Systems, Inc. This presentation contains proprietary information about software and service processes, algorithms, and data models which is confidential and constitutes trade secrets. This presentation is intended for utilization solely in connection with Yardi software licensees’ use of Yardi software and for no other purpose. </a:t>
            </a:r>
          </a:p>
          <a:p>
            <a:r>
              <a:rPr lang="en-US" sz="1400" dirty="0">
                <a:solidFill>
                  <a:srgbClr val="000000"/>
                </a:solidFill>
              </a:rPr>
              <a:t> </a:t>
            </a:r>
          </a:p>
          <a:p>
            <a:r>
              <a:rPr lang="en-US" sz="1400" dirty="0">
                <a:solidFill>
                  <a:srgbClr val="000000"/>
                </a:solidFill>
              </a:rPr>
              <a:t>NOTICE: Information is subject to change without notice and does not represent a commitment on the part of Yardi Systems, Inc. The following list is not all-inclusive and the absence of a product or service name or logo from this list does not imply a waiver of Yardi’s trademark or other intellectual property rights concerning that name or logo. CHECKscan™, COLLECTplus™, COMMERCIAL</a:t>
            </a:r>
            <a:r>
              <a:rPr lang="en-US" sz="1400" i="1" dirty="0">
                <a:solidFill>
                  <a:srgbClr val="000000"/>
                </a:solidFill>
              </a:rPr>
              <a:t>Café</a:t>
            </a:r>
            <a:r>
              <a:rPr lang="en-US" sz="1400" dirty="0">
                <a:solidFill>
                  <a:srgbClr val="000000"/>
                </a:solidFill>
              </a:rPr>
              <a:t>™, Concierge™, CONDO</a:t>
            </a:r>
            <a:r>
              <a:rPr lang="en-US" sz="1400" i="1" dirty="0">
                <a:solidFill>
                  <a:srgbClr val="000000"/>
                </a:solidFill>
              </a:rPr>
              <a:t>Café</a:t>
            </a:r>
            <a:r>
              <a:rPr lang="en-US" sz="1400" dirty="0">
                <a:solidFill>
                  <a:srgbClr val="000000"/>
                </a:solidFill>
              </a:rPr>
              <a:t>™, ENERGYplus™, GoodShield</a:t>
            </a:r>
            <a:r>
              <a:rPr lang="en-US" sz="1400" baseline="30000" dirty="0">
                <a:solidFill>
                  <a:srgbClr val="000000"/>
                </a:solidFill>
              </a:rPr>
              <a:t>®</a:t>
            </a:r>
            <a:r>
              <a:rPr lang="en-US" sz="1400" dirty="0">
                <a:solidFill>
                  <a:srgbClr val="000000"/>
                </a:solidFill>
              </a:rPr>
              <a:t>, InvestorPlus™, LeasingKIOSK™, LOBOS</a:t>
            </a:r>
            <a:r>
              <a:rPr lang="en-US" sz="1400" baseline="30000" dirty="0">
                <a:solidFill>
                  <a:srgbClr val="000000"/>
                </a:solidFill>
              </a:rPr>
              <a:t>®</a:t>
            </a:r>
            <a:r>
              <a:rPr lang="en-US" sz="1400" dirty="0">
                <a:solidFill>
                  <a:srgbClr val="000000"/>
                </a:solidFill>
              </a:rPr>
              <a:t>, Marketplace™, MILITARY</a:t>
            </a:r>
            <a:r>
              <a:rPr lang="en-US" sz="1400" i="1" dirty="0">
                <a:solidFill>
                  <a:srgbClr val="000000"/>
                </a:solidFill>
              </a:rPr>
              <a:t>Café</a:t>
            </a:r>
            <a:r>
              <a:rPr lang="en-US" sz="1400" dirty="0">
                <a:solidFill>
                  <a:srgbClr val="000000"/>
                </a:solidFill>
              </a:rPr>
              <a:t>™, Optimus EMR</a:t>
            </a:r>
            <a:r>
              <a:rPr lang="en-US" sz="1400" baseline="30000" dirty="0">
                <a:solidFill>
                  <a:srgbClr val="000000"/>
                </a:solidFill>
              </a:rPr>
              <a:t>®</a:t>
            </a:r>
            <a:r>
              <a:rPr lang="en-US" sz="1400" dirty="0">
                <a:solidFill>
                  <a:srgbClr val="000000"/>
                </a:solidFill>
              </a:rPr>
              <a:t>, Orion</a:t>
            </a:r>
            <a:r>
              <a:rPr lang="en-US" sz="1400" baseline="30000" dirty="0">
                <a:solidFill>
                  <a:srgbClr val="000000"/>
                </a:solidFill>
              </a:rPr>
              <a:t>®</a:t>
            </a:r>
            <a:r>
              <a:rPr lang="en-US" sz="1400" dirty="0">
                <a:solidFill>
                  <a:srgbClr val="000000"/>
                </a:solidFill>
              </a:rPr>
              <a:t>, PAYplus™, PAYscan™, PopCard</a:t>
            </a:r>
            <a:r>
              <a:rPr lang="en-US" sz="1400" baseline="30000" dirty="0">
                <a:solidFill>
                  <a:srgbClr val="000000"/>
                </a:solidFill>
              </a:rPr>
              <a:t>®</a:t>
            </a:r>
            <a:r>
              <a:rPr lang="en-US" sz="1400" dirty="0">
                <a:solidFill>
                  <a:srgbClr val="000000"/>
                </a:solidFill>
              </a:rPr>
              <a:t>, PowerShopping</a:t>
            </a:r>
            <a:r>
              <a:rPr lang="en-US" sz="1400" baseline="30000" dirty="0">
                <a:solidFill>
                  <a:srgbClr val="000000"/>
                </a:solidFill>
              </a:rPr>
              <a:t>®</a:t>
            </a:r>
            <a:r>
              <a:rPr lang="en-US" sz="1400" dirty="0">
                <a:solidFill>
                  <a:srgbClr val="000000"/>
                </a:solidFill>
              </a:rPr>
              <a:t>, Pulse</a:t>
            </a:r>
            <a:r>
              <a:rPr lang="en-US" sz="1400" baseline="30000" dirty="0">
                <a:solidFill>
                  <a:srgbClr val="000000"/>
                </a:solidFill>
              </a:rPr>
              <a:t>®</a:t>
            </a:r>
            <a:r>
              <a:rPr lang="en-US" sz="1400" dirty="0">
                <a:solidFill>
                  <a:srgbClr val="000000"/>
                </a:solidFill>
              </a:rPr>
              <a:t>, RENT</a:t>
            </a:r>
            <a:r>
              <a:rPr lang="en-US" sz="1400" i="1" dirty="0">
                <a:solidFill>
                  <a:srgbClr val="000000"/>
                </a:solidFill>
              </a:rPr>
              <a:t>Café</a:t>
            </a:r>
            <a:r>
              <a:rPr lang="en-US" sz="1400" baseline="30000" dirty="0">
                <a:solidFill>
                  <a:srgbClr val="000000"/>
                </a:solidFill>
              </a:rPr>
              <a:t>®</a:t>
            </a:r>
            <a:r>
              <a:rPr lang="en-US" sz="1400" dirty="0">
                <a:solidFill>
                  <a:srgbClr val="000000"/>
                </a:solidFill>
              </a:rPr>
              <a:t>, Connect™, Creative™, Reach™, TextPay™, Renter Reliability Index™, RentGrow</a:t>
            </a:r>
            <a:r>
              <a:rPr lang="en-US" sz="1400" baseline="30000" dirty="0">
                <a:solidFill>
                  <a:srgbClr val="000000"/>
                </a:solidFill>
              </a:rPr>
              <a:t>®</a:t>
            </a:r>
            <a:r>
              <a:rPr lang="en-US" sz="1400" dirty="0">
                <a:solidFill>
                  <a:srgbClr val="000000"/>
                </a:solidFill>
              </a:rPr>
              <a:t>, RENTmaximizer™, ResidentShield</a:t>
            </a:r>
            <a:r>
              <a:rPr lang="en-US" sz="1400" baseline="30000" dirty="0">
                <a:solidFill>
                  <a:srgbClr val="000000"/>
                </a:solidFill>
              </a:rPr>
              <a:t>®</a:t>
            </a:r>
            <a:r>
              <a:rPr lang="en-US" sz="1400" dirty="0">
                <a:solidFill>
                  <a:srgbClr val="000000"/>
                </a:solidFill>
              </a:rPr>
              <a:t>, ScreeningWorks</a:t>
            </a:r>
            <a:r>
              <a:rPr lang="en-US" sz="1400" baseline="30000" dirty="0">
                <a:solidFill>
                  <a:srgbClr val="000000"/>
                </a:solidFill>
              </a:rPr>
              <a:t>®</a:t>
            </a:r>
            <a:r>
              <a:rPr lang="en-US" sz="1400" dirty="0">
                <a:solidFill>
                  <a:srgbClr val="000000"/>
                </a:solidFill>
              </a:rPr>
              <a:t>, SiteManager™, VENDOR</a:t>
            </a:r>
            <a:r>
              <a:rPr lang="en-US" sz="1400" i="1" dirty="0">
                <a:solidFill>
                  <a:srgbClr val="000000"/>
                </a:solidFill>
              </a:rPr>
              <a:t>Café</a:t>
            </a:r>
            <a:r>
              <a:rPr lang="en-US" sz="1400" baseline="30000" dirty="0">
                <a:solidFill>
                  <a:srgbClr val="000000"/>
                </a:solidFill>
              </a:rPr>
              <a:t>®</a:t>
            </a:r>
            <a:r>
              <a:rPr lang="en-US" sz="1400" dirty="0">
                <a:solidFill>
                  <a:srgbClr val="000000"/>
                </a:solidFill>
              </a:rPr>
              <a:t>, Voyager</a:t>
            </a:r>
            <a:r>
              <a:rPr lang="en-US" sz="1400" baseline="30000" dirty="0">
                <a:solidFill>
                  <a:srgbClr val="000000"/>
                </a:solidFill>
              </a:rPr>
              <a:t>®</a:t>
            </a:r>
            <a:r>
              <a:rPr lang="en-US" sz="1400" dirty="0">
                <a:solidFill>
                  <a:srgbClr val="000000"/>
                </a:solidFill>
              </a:rPr>
              <a:t>, WIPS</a:t>
            </a:r>
            <a:r>
              <a:rPr lang="en-US" sz="1400" baseline="30000" dirty="0">
                <a:solidFill>
                  <a:srgbClr val="000000"/>
                </a:solidFill>
              </a:rPr>
              <a:t>®</a:t>
            </a:r>
            <a:r>
              <a:rPr lang="en-US" sz="1400" dirty="0">
                <a:solidFill>
                  <a:srgbClr val="000000"/>
                </a:solidFill>
              </a:rPr>
              <a:t>, Yardi Energy Solutions</a:t>
            </a:r>
            <a:r>
              <a:rPr lang="en-US" sz="1400" baseline="30000" dirty="0">
                <a:solidFill>
                  <a:srgbClr val="000000"/>
                </a:solidFill>
              </a:rPr>
              <a:t>®</a:t>
            </a:r>
            <a:r>
              <a:rPr lang="en-US" sz="1400" dirty="0">
                <a:solidFill>
                  <a:srgbClr val="000000"/>
                </a:solidFill>
              </a:rPr>
              <a:t> and Yardi</a:t>
            </a:r>
            <a:r>
              <a:rPr lang="en-US" sz="1400" baseline="30000" dirty="0">
                <a:solidFill>
                  <a:srgbClr val="000000"/>
                </a:solidFill>
              </a:rPr>
              <a:t>®</a:t>
            </a:r>
            <a:r>
              <a:rPr lang="en-US" sz="1400" dirty="0">
                <a:solidFill>
                  <a:srgbClr val="000000"/>
                </a:solidFill>
              </a:rPr>
              <a:t> are either registered trademarks or trademarks of Yardi Systems, Inc. in the United States and/or other countries. All other products mentioned herein may be trademarks of their respective companies.</a:t>
            </a:r>
          </a:p>
          <a:p>
            <a:r>
              <a:rPr lang="en-US" sz="1400" dirty="0">
                <a:solidFill>
                  <a:srgbClr val="000000"/>
                </a:solidFill>
              </a:rPr>
              <a:t> </a:t>
            </a:r>
          </a:p>
          <a:p>
            <a:r>
              <a:rPr lang="en-US" sz="1400" dirty="0">
                <a:solidFill>
                  <a:srgbClr val="000000"/>
                </a:solidFill>
              </a:rPr>
              <a:t>Design and content © 2019 Yardi Systems, Inc. All Rights Reserved.</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COPYRIGHT NOTICE</a:t>
            </a:r>
          </a:p>
        </p:txBody>
      </p:sp>
    </p:spTree>
    <p:extLst>
      <p:ext uri="{BB962C8B-B14F-4D97-AF65-F5344CB8AC3E}">
        <p14:creationId xmlns:p14="http://schemas.microsoft.com/office/powerpoint/2010/main" val="3602496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3AB283-B0DB-4346-AB2A-DF1F0043EB51}"/>
              </a:ext>
            </a:extLst>
          </p:cNvPr>
          <p:cNvSpPr txBox="1"/>
          <p:nvPr/>
        </p:nvSpPr>
        <p:spPr>
          <a:xfrm>
            <a:off x="1624209" y="1813604"/>
            <a:ext cx="8943582" cy="954107"/>
          </a:xfrm>
          <a:prstGeom prst="rect">
            <a:avLst/>
          </a:prstGeom>
          <a:noFill/>
        </p:spPr>
        <p:txBody>
          <a:bodyPr wrap="square" rtlCol="0">
            <a:spAutoFit/>
          </a:bodyPr>
          <a:lstStyle/>
          <a:p>
            <a:r>
              <a:rPr lang="en-US" sz="1400" dirty="0">
                <a:solidFill>
                  <a:srgbClr val="000000"/>
                </a:solidFill>
              </a:rPr>
              <a:t>Although every effort is made to ensure the accuracy, timeliness and completeness of the information provided in this publication, the information is provided “as is” and Yardi Matrix does not guarantee, warrant, represent or undertake that the information provided is correct, accurate, current or complete. Yardi Matrix is not liable for any loss, claim, or demand arising directly or indirectly from any use or reliance upon the information contained herein. </a:t>
            </a:r>
          </a:p>
        </p:txBody>
      </p:sp>
      <p:sp>
        <p:nvSpPr>
          <p:cNvPr id="5" name="TextBox 4">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DISCLAIMER</a:t>
            </a:r>
          </a:p>
        </p:txBody>
      </p:sp>
    </p:spTree>
    <p:extLst>
      <p:ext uri="{BB962C8B-B14F-4D97-AF65-F5344CB8AC3E}">
        <p14:creationId xmlns:p14="http://schemas.microsoft.com/office/powerpoint/2010/main" val="294806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U.S. Economic Growth is Good but Moderating</a:t>
            </a:r>
          </a:p>
        </p:txBody>
      </p:sp>
      <p:sp>
        <p:nvSpPr>
          <p:cNvPr id="9" name="Rectangle 8">
            <a:extLst>
              <a:ext uri="{FF2B5EF4-FFF2-40B4-BE49-F238E27FC236}">
                <a16:creationId xmlns:a16="http://schemas.microsoft.com/office/drawing/2014/main" id="{B790205A-DE73-9041-9A47-B14A9BD2AC48}"/>
              </a:ext>
            </a:extLst>
          </p:cNvPr>
          <p:cNvSpPr/>
          <p:nvPr/>
        </p:nvSpPr>
        <p:spPr>
          <a:xfrm>
            <a:off x="1919416" y="6176513"/>
            <a:ext cx="8756822" cy="369332"/>
          </a:xfrm>
          <a:prstGeom prst="rect">
            <a:avLst/>
          </a:prstGeom>
        </p:spPr>
        <p:txBody>
          <a:bodyPr wrap="square">
            <a:spAutoFit/>
          </a:bodyPr>
          <a:lstStyle/>
          <a:p>
            <a:pPr algn="ctr"/>
            <a:r>
              <a:rPr lang="en-US" sz="900" dirty="0">
                <a:solidFill>
                  <a:srgbClr val="000000"/>
                </a:solidFill>
                <a:latin typeface="Calibri Light" charset="0"/>
                <a:cs typeface="Calibri Light" charset="0"/>
              </a:rPr>
              <a:t>Source: Yardi® Matrix; Moody’s Analytics; Bureau of Labor Statistics (BLS); S&amp;P Dow Jones Indices LLC; CoreLogic, Inc; Federal Housing Agency (FHFA); Freddie Mac; Fannie Mae; U.S. Bureau of Economic Analysis (BEA); U.S. Board of Governors of the Federal Reserve System (FRB); Investing.com; Federal Reserve Bank of Atlanta</a:t>
            </a:r>
          </a:p>
        </p:txBody>
      </p:sp>
      <p:graphicFrame>
        <p:nvGraphicFramePr>
          <p:cNvPr id="6" name="Chart 5">
            <a:extLst>
              <a:ext uri="{FF2B5EF4-FFF2-40B4-BE49-F238E27FC236}">
                <a16:creationId xmlns:a16="http://schemas.microsoft.com/office/drawing/2014/main" id="{76570558-ADC1-684D-83E1-33B71308F181}"/>
              </a:ext>
            </a:extLst>
          </p:cNvPr>
          <p:cNvGraphicFramePr>
            <a:graphicFrameLocks/>
          </p:cNvGraphicFramePr>
          <p:nvPr>
            <p:extLst>
              <p:ext uri="{D42A27DB-BD31-4B8C-83A1-F6EECF244321}">
                <p14:modId xmlns:p14="http://schemas.microsoft.com/office/powerpoint/2010/main" val="2427848796"/>
              </p:ext>
            </p:extLst>
          </p:nvPr>
        </p:nvGraphicFramePr>
        <p:xfrm>
          <a:off x="675502" y="1102300"/>
          <a:ext cx="10832757" cy="4830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510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0000000-0008-0000-0000-000002000000}"/>
              </a:ext>
            </a:extLst>
          </p:cNvPr>
          <p:cNvGraphicFramePr>
            <a:graphicFrameLocks/>
          </p:cNvGraphicFramePr>
          <p:nvPr>
            <p:extLst/>
          </p:nvPr>
        </p:nvGraphicFramePr>
        <p:xfrm>
          <a:off x="6425514" y="1795849"/>
          <a:ext cx="5519352" cy="4209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0000000-0008-0000-0200-000003000000}"/>
              </a:ext>
            </a:extLst>
          </p:cNvPr>
          <p:cNvGraphicFramePr>
            <a:graphicFrameLocks/>
          </p:cNvGraphicFramePr>
          <p:nvPr>
            <p:extLst/>
          </p:nvPr>
        </p:nvGraphicFramePr>
        <p:xfrm>
          <a:off x="197707" y="1812324"/>
          <a:ext cx="6063049" cy="420953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1"/>
          <p:cNvSpPr txBox="1">
            <a:spLocks/>
          </p:cNvSpPr>
          <p:nvPr/>
        </p:nvSpPr>
        <p:spPr>
          <a:xfrm>
            <a:off x="3995016" y="2149487"/>
            <a:ext cx="2309657" cy="501253"/>
          </a:xfrm>
          <a:prstGeom prst="rect">
            <a:avLst/>
          </a:prstGeom>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0"/>
              </a:spcBef>
            </a:pPr>
            <a:r>
              <a:rPr lang="en-US" sz="1400" b="1" dirty="0">
                <a:solidFill>
                  <a:prstClr val="black"/>
                </a:solidFill>
                <a:effectLst/>
                <a:latin typeface="Calibri" panose="020F0502020204030204"/>
              </a:rPr>
              <a:t>Preliminary Jan. 2019:    </a:t>
            </a:r>
            <a:r>
              <a:rPr lang="en-US" sz="1400" dirty="0">
                <a:solidFill>
                  <a:prstClr val="black"/>
                </a:solidFill>
                <a:effectLst/>
                <a:latin typeface="Calibri" panose="020F0502020204030204"/>
              </a:rPr>
              <a:t>311,000</a:t>
            </a:r>
          </a:p>
          <a:p>
            <a:pPr>
              <a:spcBef>
                <a:spcPts val="0"/>
              </a:spcBef>
            </a:pPr>
            <a:r>
              <a:rPr lang="en-US" sz="1400" b="1" dirty="0">
                <a:solidFill>
                  <a:prstClr val="black"/>
                </a:solidFill>
                <a:effectLst/>
                <a:latin typeface="Calibri" panose="020F0502020204030204"/>
              </a:rPr>
              <a:t>Preliminary Feb. 2019:      </a:t>
            </a:r>
            <a:r>
              <a:rPr lang="en-US" sz="1400" dirty="0">
                <a:solidFill>
                  <a:prstClr val="black"/>
                </a:solidFill>
                <a:effectLst/>
                <a:latin typeface="Calibri" panose="020F0502020204030204"/>
              </a:rPr>
              <a:t>20,000</a:t>
            </a:r>
          </a:p>
          <a:p>
            <a:pPr>
              <a:spcBef>
                <a:spcPts val="0"/>
              </a:spcBef>
            </a:pPr>
            <a:endParaRPr lang="en-US" sz="1400" dirty="0">
              <a:solidFill>
                <a:prstClr val="black"/>
              </a:solidFill>
              <a:effectLst/>
              <a:latin typeface="Calibri" panose="020F0502020204030204"/>
            </a:endParaRPr>
          </a:p>
          <a:p>
            <a:pPr>
              <a:spcBef>
                <a:spcPts val="0"/>
              </a:spcBef>
            </a:pPr>
            <a:endParaRPr lang="en-US" sz="1400" dirty="0">
              <a:solidFill>
                <a:prstClr val="black"/>
              </a:solidFill>
              <a:effectLst/>
              <a:latin typeface="Calibri" panose="020F0502020204030204"/>
            </a:endParaRPr>
          </a:p>
        </p:txBody>
      </p:sp>
      <p:sp>
        <p:nvSpPr>
          <p:cNvPr id="10" name="Text Placeholder 1">
            <a:extLst>
              <a:ext uri="{FF2B5EF4-FFF2-40B4-BE49-F238E27FC236}">
                <a16:creationId xmlns:a16="http://schemas.microsoft.com/office/drawing/2014/main" id="{235EC2B9-C42B-6F4B-BBEA-8F23FC2A617E}"/>
              </a:ext>
            </a:extLst>
          </p:cNvPr>
          <p:cNvSpPr txBox="1">
            <a:spLocks/>
          </p:cNvSpPr>
          <p:nvPr/>
        </p:nvSpPr>
        <p:spPr>
          <a:xfrm>
            <a:off x="115619" y="1135035"/>
            <a:ext cx="11818845" cy="405912"/>
          </a:xfrm>
          <a:prstGeom prst="rect">
            <a:avLst/>
          </a:prstGeom>
          <a:ln>
            <a:no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lvl="1" indent="0" algn="ctr">
              <a:buClrTx/>
              <a:buFont typeface="Lucida Grande"/>
              <a:buNone/>
            </a:pPr>
            <a:r>
              <a:rPr lang="en-US" sz="2000" b="1" dirty="0">
                <a:solidFill>
                  <a:srgbClr val="2F5496"/>
                </a:solidFill>
              </a:rPr>
              <a:t>It is difficult to find labor at the right </a:t>
            </a:r>
            <a:r>
              <a:rPr lang="en-US" sz="2000" b="1" i="1" dirty="0">
                <a:solidFill>
                  <a:srgbClr val="2F5496"/>
                </a:solidFill>
                <a:cs typeface="Calibri" panose="020F0502020204030204" pitchFamily="34" charset="0"/>
              </a:rPr>
              <a:t>price</a:t>
            </a:r>
            <a:r>
              <a:rPr lang="en-US" sz="2000" b="1" dirty="0">
                <a:solidFill>
                  <a:srgbClr val="2F5496"/>
                </a:solidFill>
              </a:rPr>
              <a:t>, with the right </a:t>
            </a:r>
            <a:r>
              <a:rPr lang="en-US" sz="2000" b="1" i="1" dirty="0">
                <a:solidFill>
                  <a:srgbClr val="2F5496"/>
                </a:solidFill>
                <a:cs typeface="Calibri" panose="020F0502020204030204" pitchFamily="34" charset="0"/>
              </a:rPr>
              <a:t>skills</a:t>
            </a:r>
            <a:r>
              <a:rPr lang="en-US" sz="2000" b="1" dirty="0">
                <a:solidFill>
                  <a:srgbClr val="2F5496"/>
                </a:solidFill>
              </a:rPr>
              <a:t>, in the right </a:t>
            </a:r>
            <a:r>
              <a:rPr lang="en-US" sz="2000" b="1" i="1" dirty="0">
                <a:solidFill>
                  <a:srgbClr val="2F5496"/>
                </a:solidFill>
                <a:cs typeface="Calibri" panose="020F0502020204030204" pitchFamily="34" charset="0"/>
              </a:rPr>
              <a:t>city</a:t>
            </a:r>
          </a:p>
        </p:txBody>
      </p:sp>
      <p:sp>
        <p:nvSpPr>
          <p:cNvPr id="8" name="TextBox 7">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solidFill>
                  <a:srgbClr val="000000"/>
                </a:solidFill>
              </a:rPr>
              <a:t>Tight Labor Market, Pulling People Off the Sidelines</a:t>
            </a:r>
          </a:p>
        </p:txBody>
      </p:sp>
      <p:cxnSp>
        <p:nvCxnSpPr>
          <p:cNvPr id="3" name="Straight Connector 2"/>
          <p:cNvCxnSpPr/>
          <p:nvPr/>
        </p:nvCxnSpPr>
        <p:spPr>
          <a:xfrm flipH="1">
            <a:off x="6305006" y="1664043"/>
            <a:ext cx="21653" cy="4318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
          <p:cNvSpPr txBox="1">
            <a:spLocks/>
          </p:cNvSpPr>
          <p:nvPr/>
        </p:nvSpPr>
        <p:spPr>
          <a:xfrm>
            <a:off x="10091352" y="2385962"/>
            <a:ext cx="1878227" cy="832386"/>
          </a:xfrm>
          <a:prstGeom prst="rect">
            <a:avLst/>
          </a:prstGeom>
          <a:solidFill>
            <a:schemeClr val="bg1">
              <a:lumMod val="95000"/>
            </a:schemeClr>
          </a:solidFill>
          <a:ln>
            <a:solidFill>
              <a:schemeClr val="tx1"/>
            </a:solid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1600" dirty="0">
                <a:solidFill>
                  <a:prstClr val="black"/>
                </a:solidFill>
                <a:effectLst/>
                <a:latin typeface="Calibri" panose="020F0502020204030204"/>
              </a:rPr>
              <a:t>Currently less than one unemployed person for every one job opening</a:t>
            </a:r>
          </a:p>
        </p:txBody>
      </p:sp>
      <p:cxnSp>
        <p:nvCxnSpPr>
          <p:cNvPr id="21" name="Straight Arrow Connector 20"/>
          <p:cNvCxnSpPr/>
          <p:nvPr/>
        </p:nvCxnSpPr>
        <p:spPr>
          <a:xfrm>
            <a:off x="11697490" y="3311500"/>
            <a:ext cx="8237" cy="1383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790205A-DE73-9041-9A47-B14A9BD2AC48}"/>
              </a:ext>
            </a:extLst>
          </p:cNvPr>
          <p:cNvSpPr/>
          <p:nvPr/>
        </p:nvSpPr>
        <p:spPr>
          <a:xfrm>
            <a:off x="1968137" y="6217612"/>
            <a:ext cx="8708572" cy="415498"/>
          </a:xfrm>
          <a:prstGeom prst="rect">
            <a:avLst/>
          </a:prstGeom>
        </p:spPr>
        <p:txBody>
          <a:bodyPr wrap="square">
            <a:spAutoFit/>
          </a:bodyPr>
          <a:lstStyle/>
          <a:p>
            <a:pPr algn="ctr"/>
            <a:r>
              <a:rPr lang="en-US" sz="1200" b="1" dirty="0">
                <a:solidFill>
                  <a:srgbClr val="000000"/>
                </a:solidFill>
                <a:cs typeface="Calibri" panose="020F0502020204030204" pitchFamily="34" charset="0"/>
              </a:rPr>
              <a:t>*Through December 2018</a:t>
            </a:r>
          </a:p>
          <a:p>
            <a:pPr algn="ctr"/>
            <a:r>
              <a:rPr lang="en-US" sz="900" dirty="0">
                <a:solidFill>
                  <a:srgbClr val="000000"/>
                </a:solidFill>
                <a:latin typeface="+mj-lt"/>
                <a:cs typeface="Calibri" panose="020F0502020204030204" pitchFamily="34" charset="0"/>
              </a:rPr>
              <a:t>Source: </a:t>
            </a:r>
            <a:r>
              <a:rPr lang="en-US" sz="900" dirty="0">
                <a:solidFill>
                  <a:srgbClr val="000000"/>
                </a:solidFill>
                <a:latin typeface="Calibri Light" charset="0"/>
                <a:ea typeface="Calibri Light" charset="0"/>
                <a:cs typeface="Calibri Light" charset="0"/>
              </a:rPr>
              <a:t>Yardi® Matrix; </a:t>
            </a:r>
            <a:r>
              <a:rPr lang="en-US" sz="900" dirty="0">
                <a:solidFill>
                  <a:srgbClr val="000000"/>
                </a:solidFill>
                <a:latin typeface="+mj-lt"/>
                <a:cs typeface="Calibri" panose="020F0502020204030204" pitchFamily="34" charset="0"/>
              </a:rPr>
              <a:t>Moody’s Analytics; Bureau of Labor Statistics (BLS); The Conference Board</a:t>
            </a:r>
          </a:p>
        </p:txBody>
      </p:sp>
    </p:spTree>
    <p:extLst>
      <p:ext uri="{BB962C8B-B14F-4D97-AF65-F5344CB8AC3E}">
        <p14:creationId xmlns:p14="http://schemas.microsoft.com/office/powerpoint/2010/main" val="75178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381135759"/>
              </p:ext>
            </p:extLst>
          </p:nvPr>
        </p:nvGraphicFramePr>
        <p:xfrm>
          <a:off x="675502" y="1169773"/>
          <a:ext cx="10832757" cy="493446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CD03C97-6AE2-8746-8E68-62F57274DD16}"/>
              </a:ext>
            </a:extLst>
          </p:cNvPr>
          <p:cNvSpPr/>
          <p:nvPr/>
        </p:nvSpPr>
        <p:spPr>
          <a:xfrm>
            <a:off x="1952368" y="6283553"/>
            <a:ext cx="8732108" cy="230832"/>
          </a:xfrm>
          <a:prstGeom prst="rect">
            <a:avLst/>
          </a:prstGeom>
        </p:spPr>
        <p:txBody>
          <a:bodyPr wrap="square">
            <a:spAutoFit/>
          </a:bodyPr>
          <a:lstStyle/>
          <a:p>
            <a:pPr algn="ctr"/>
            <a:r>
              <a:rPr lang="en-US" sz="900" dirty="0">
                <a:solidFill>
                  <a:srgbClr val="000000"/>
                </a:solidFill>
                <a:latin typeface="Calibri Light" charset="0"/>
                <a:ea typeface="Calibri Light" charset="0"/>
                <a:cs typeface="Calibri Light" charset="0"/>
              </a:rPr>
              <a:t>Source: Yardi® Matrix; Moody’s Analytics; Bureau of Labor Statistics (BLS); Current Population Survey (CPS) </a:t>
            </a:r>
          </a:p>
        </p:txBody>
      </p:sp>
      <p:sp>
        <p:nvSpPr>
          <p:cNvPr id="8" name="TextBox 7">
            <a:extLst>
              <a:ext uri="{FF2B5EF4-FFF2-40B4-BE49-F238E27FC236}">
                <a16:creationId xmlns:a16="http://schemas.microsoft.com/office/drawing/2014/main" id="{93AA096F-DCD3-A24D-ADD8-37DF52C6B560}"/>
              </a:ext>
            </a:extLst>
          </p:cNvPr>
          <p:cNvSpPr txBox="1"/>
          <p:nvPr/>
        </p:nvSpPr>
        <p:spPr>
          <a:xfrm>
            <a:off x="0" y="243677"/>
            <a:ext cx="12192000" cy="492443"/>
          </a:xfrm>
          <a:prstGeom prst="rect">
            <a:avLst/>
          </a:prstGeom>
          <a:noFill/>
        </p:spPr>
        <p:txBody>
          <a:bodyPr wrap="square" lIns="0" tIns="0" rIns="0" bIns="0" rtlCol="0">
            <a:spAutoFit/>
          </a:bodyPr>
          <a:lstStyle/>
          <a:p>
            <a:pPr algn="ctr"/>
            <a:r>
              <a:rPr lang="en-US" sz="3200" dirty="0"/>
              <a:t>Wage Growth Finally Emerging</a:t>
            </a:r>
          </a:p>
        </p:txBody>
      </p:sp>
      <p:sp>
        <p:nvSpPr>
          <p:cNvPr id="11" name="Text Placeholder 1"/>
          <p:cNvSpPr txBox="1">
            <a:spLocks/>
          </p:cNvSpPr>
          <p:nvPr/>
        </p:nvSpPr>
        <p:spPr>
          <a:xfrm>
            <a:off x="9176953" y="1648596"/>
            <a:ext cx="1044716" cy="290146"/>
          </a:xfrm>
          <a:prstGeom prst="rect">
            <a:avLst/>
          </a:prstGeom>
          <a:solidFill>
            <a:schemeClr val="bg1">
              <a:lumMod val="95000"/>
            </a:schemeClr>
          </a:solidFill>
          <a:ln>
            <a:solidFill>
              <a:schemeClr val="tx1"/>
            </a:solidFill>
          </a:ln>
        </p:spPr>
        <p:txBody>
          <a:bodyPr vert="horz" anchor="ctr"/>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lvl="1" indent="0" algn="ctr">
              <a:spcBef>
                <a:spcPts val="0"/>
              </a:spcBef>
              <a:buClrTx/>
              <a:buFont typeface="Lucida Grande"/>
              <a:buNone/>
            </a:pPr>
            <a:r>
              <a:rPr lang="en-US" sz="1600" dirty="0">
                <a:solidFill>
                  <a:prstClr val="black"/>
                </a:solidFill>
              </a:rPr>
              <a:t>Feb: 3.4%</a:t>
            </a:r>
            <a:endParaRPr lang="en-US" sz="1600" b="1" dirty="0">
              <a:solidFill>
                <a:prstClr val="black"/>
              </a:solidFill>
            </a:endParaRPr>
          </a:p>
        </p:txBody>
      </p:sp>
      <p:sp>
        <p:nvSpPr>
          <p:cNvPr id="12" name="Text Placeholder 1"/>
          <p:cNvSpPr txBox="1">
            <a:spLocks/>
          </p:cNvSpPr>
          <p:nvPr/>
        </p:nvSpPr>
        <p:spPr>
          <a:xfrm>
            <a:off x="8554996" y="4461818"/>
            <a:ext cx="1044716" cy="290146"/>
          </a:xfrm>
          <a:prstGeom prst="rect">
            <a:avLst/>
          </a:prstGeom>
          <a:solidFill>
            <a:schemeClr val="bg1">
              <a:lumMod val="95000"/>
            </a:schemeClr>
          </a:solidFill>
          <a:ln>
            <a:solidFill>
              <a:schemeClr val="tx1"/>
            </a:solidFill>
          </a:ln>
        </p:spPr>
        <p:txBody>
          <a:bodyPr vert="horz" anchor="ctr"/>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lvl="1" indent="0" algn="ctr">
              <a:spcBef>
                <a:spcPts val="0"/>
              </a:spcBef>
              <a:buClrTx/>
              <a:buFont typeface="Lucida Grande"/>
              <a:buNone/>
            </a:pPr>
            <a:r>
              <a:rPr lang="en-US" sz="1600" dirty="0">
                <a:solidFill>
                  <a:prstClr val="black"/>
                </a:solidFill>
              </a:rPr>
              <a:t>Feb: 3.8%</a:t>
            </a:r>
            <a:endParaRPr lang="en-US" sz="1600" b="1" dirty="0">
              <a:solidFill>
                <a:prstClr val="black"/>
              </a:solidFill>
            </a:endParaRPr>
          </a:p>
        </p:txBody>
      </p:sp>
    </p:spTree>
    <p:extLst>
      <p:ext uri="{BB962C8B-B14F-4D97-AF65-F5344CB8AC3E}">
        <p14:creationId xmlns:p14="http://schemas.microsoft.com/office/powerpoint/2010/main" val="4286030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F33062D2-C875-4971-A2CC-5E907D233503}"/>
              </a:ext>
            </a:extLst>
          </p:cNvPr>
          <p:cNvGraphicFramePr>
            <a:graphicFrameLocks/>
          </p:cNvGraphicFramePr>
          <p:nvPr>
            <p:extLst>
              <p:ext uri="{D42A27DB-BD31-4B8C-83A1-F6EECF244321}">
                <p14:modId xmlns:p14="http://schemas.microsoft.com/office/powerpoint/2010/main" val="1166227221"/>
              </p:ext>
            </p:extLst>
          </p:nvPr>
        </p:nvGraphicFramePr>
        <p:xfrm>
          <a:off x="402672" y="1664043"/>
          <a:ext cx="8078598" cy="433408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
            <a:extLst>
              <a:ext uri="{FF2B5EF4-FFF2-40B4-BE49-F238E27FC236}">
                <a16:creationId xmlns:a16="http://schemas.microsoft.com/office/drawing/2014/main" id="{ABF8C310-EC50-1B45-BD5F-4283F70AAE36}"/>
              </a:ext>
            </a:extLst>
          </p:cNvPr>
          <p:cNvSpPr txBox="1">
            <a:spLocks/>
          </p:cNvSpPr>
          <p:nvPr/>
        </p:nvSpPr>
        <p:spPr>
          <a:xfrm>
            <a:off x="2807960" y="1368136"/>
            <a:ext cx="980465" cy="282840"/>
          </a:xfrm>
          <a:prstGeom prst="rect">
            <a:avLst/>
          </a:prstGeom>
          <a:noFill/>
          <a:ln>
            <a:solidFill>
              <a:schemeClr val="bg1"/>
            </a:solidFill>
          </a:ln>
        </p:spPr>
        <p:txBody>
          <a:bodyPr vert="horz"/>
          <a:lstStyle>
            <a:lvl1pPr marL="0" indent="0" algn="l" rtl="0" eaLnBrk="0" fontAlgn="base" hangingPunct="0">
              <a:spcBef>
                <a:spcPts val="800"/>
              </a:spcBef>
              <a:spcAft>
                <a:spcPct val="0"/>
              </a:spcAft>
              <a:buFont typeface="Arial" pitchFamily="34" charset="0"/>
              <a:defRPr sz="3200" b="0" i="0" kern="1200" spc="-93">
                <a:solidFill>
                  <a:schemeClr val="accent1"/>
                </a:solidFill>
                <a:effectLst>
                  <a:outerShdw blurRad="63500" dist="38100" dir="2700000" algn="tl" rotWithShape="0">
                    <a:srgbClr val="000000">
                      <a:alpha val="15000"/>
                    </a:srgbClr>
                  </a:outerShdw>
                </a:effectLst>
                <a:latin typeface="+mj-lt"/>
                <a:ea typeface="+mn-ea"/>
                <a:cs typeface="HelveticaNeueLT Std Lt Ext"/>
              </a:defRPr>
            </a:lvl1pPr>
            <a:lvl2pPr marL="365751" indent="-243834" algn="l" rtl="0" eaLnBrk="0" fontAlgn="base" hangingPunct="0">
              <a:spcBef>
                <a:spcPts val="400"/>
              </a:spcBef>
              <a:spcAft>
                <a:spcPct val="0"/>
              </a:spcAft>
              <a:buClr>
                <a:schemeClr val="bg1">
                  <a:lumMod val="75000"/>
                </a:schemeClr>
              </a:buClr>
              <a:buSzPct val="100000"/>
              <a:buFont typeface="Lucida Grande"/>
              <a:buChar char="»"/>
              <a:defRPr sz="2667" kern="1200" spc="0">
                <a:solidFill>
                  <a:schemeClr val="tx1">
                    <a:lumMod val="75000"/>
                  </a:schemeClr>
                </a:solidFill>
                <a:latin typeface="+mn-lt"/>
                <a:ea typeface="+mn-ea"/>
                <a:cs typeface="+mn-cs"/>
              </a:defRPr>
            </a:lvl2pPr>
            <a:lvl3pPr marL="731502" indent="-243834" algn="l" rtl="0" eaLnBrk="0" fontAlgn="base" hangingPunct="0">
              <a:spcBef>
                <a:spcPts val="400"/>
              </a:spcBef>
              <a:spcAft>
                <a:spcPct val="0"/>
              </a:spcAft>
              <a:buClr>
                <a:schemeClr val="bg1">
                  <a:lumMod val="75000"/>
                </a:schemeClr>
              </a:buClr>
              <a:buFont typeface="Wingdings" pitchFamily="2" charset="2"/>
              <a:buChar char="§"/>
              <a:defRPr sz="2400" kern="1200" spc="0" baseline="0">
                <a:solidFill>
                  <a:schemeClr val="accent6">
                    <a:lumMod val="50000"/>
                  </a:schemeClr>
                </a:solidFill>
                <a:latin typeface="+mn-lt"/>
                <a:ea typeface="+mn-ea"/>
                <a:cs typeface="+mn-cs"/>
              </a:defRPr>
            </a:lvl3pPr>
            <a:lvl4pPr marL="1097253" indent="-243834" algn="l" rtl="0" eaLnBrk="0" fontAlgn="base" hangingPunct="0">
              <a:spcBef>
                <a:spcPts val="400"/>
              </a:spcBef>
              <a:spcAft>
                <a:spcPct val="0"/>
              </a:spcAft>
              <a:buClr>
                <a:schemeClr val="bg1">
                  <a:lumMod val="75000"/>
                </a:schemeClr>
              </a:buClr>
              <a:buFont typeface="Arial" pitchFamily="34" charset="0"/>
              <a:buChar char="–"/>
              <a:defRPr sz="2133" kern="1200" spc="0">
                <a:solidFill>
                  <a:schemeClr val="accent6">
                    <a:lumMod val="75000"/>
                  </a:schemeClr>
                </a:solidFill>
                <a:latin typeface="+mn-lt"/>
                <a:ea typeface="+mn-ea"/>
                <a:cs typeface="+mn-cs"/>
              </a:defRPr>
            </a:lvl4pPr>
            <a:lvl5pPr marL="1463003" indent="-243834" algn="l" rtl="0" eaLnBrk="0" fontAlgn="base" hangingPunct="0">
              <a:spcBef>
                <a:spcPts val="400"/>
              </a:spcBef>
              <a:spcAft>
                <a:spcPct val="0"/>
              </a:spcAft>
              <a:buClr>
                <a:schemeClr val="accent6">
                  <a:lumMod val="60000"/>
                  <a:lumOff val="40000"/>
                </a:schemeClr>
              </a:buClr>
              <a:buFont typeface="Arial" pitchFamily="34" charset="0"/>
              <a:buChar char="»"/>
              <a:defRPr sz="1867" kern="1200" spc="0">
                <a:solidFill>
                  <a:srgbClr val="C1B9B0"/>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1800" u="sng" dirty="0">
                <a:solidFill>
                  <a:prstClr val="black"/>
                </a:solidFill>
                <a:effectLst/>
                <a:latin typeface="Calibri" panose="020F0502020204030204"/>
              </a:rPr>
              <a:t>CAGR</a:t>
            </a:r>
          </a:p>
        </p:txBody>
      </p:sp>
      <p:sp>
        <p:nvSpPr>
          <p:cNvPr id="16" name="Text Placeholder 1">
            <a:extLst>
              <a:ext uri="{FF2B5EF4-FFF2-40B4-BE49-F238E27FC236}">
                <a16:creationId xmlns:a16="http://schemas.microsoft.com/office/drawing/2014/main" id="{D037C060-5B0A-C249-B85B-0D18ACBC5260}"/>
              </a:ext>
            </a:extLst>
          </p:cNvPr>
          <p:cNvSpPr txBox="1">
            <a:spLocks/>
          </p:cNvSpPr>
          <p:nvPr/>
        </p:nvSpPr>
        <p:spPr>
          <a:xfrm>
            <a:off x="9012856" y="4389603"/>
            <a:ext cx="2495873" cy="1541414"/>
          </a:xfrm>
          <a:prstGeom prst="rect">
            <a:avLst/>
          </a:prstGeom>
          <a:solidFill>
            <a:schemeClr val="bg1">
              <a:lumMod val="95000"/>
            </a:schemeClr>
          </a:solidFill>
          <a:ln>
            <a:solidFill>
              <a:schemeClr val="tx1"/>
            </a:solidFill>
          </a:ln>
        </p:spPr>
        <p:txBody>
          <a:bodyPr vert="horz"/>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1"/>
            <a:r>
              <a:rPr lang="en-US" sz="1400" i="1" u="sng" dirty="0">
                <a:solidFill>
                  <a:prstClr val="black"/>
                </a:solidFill>
              </a:rPr>
              <a:t>5-Year CAGR:</a:t>
            </a:r>
          </a:p>
          <a:p>
            <a:pPr marL="0" lvl="1"/>
            <a:r>
              <a:rPr lang="en-US" sz="1400" dirty="0">
                <a:solidFill>
                  <a:prstClr val="black"/>
                </a:solidFill>
              </a:rPr>
              <a:t>Office-using sectors: </a:t>
            </a:r>
            <a:r>
              <a:rPr lang="en-US" sz="1400" b="1" dirty="0">
                <a:solidFill>
                  <a:prstClr val="black"/>
                </a:solidFill>
              </a:rPr>
              <a:t>2.1%</a:t>
            </a:r>
          </a:p>
          <a:p>
            <a:pPr marL="0" lvl="1"/>
            <a:r>
              <a:rPr lang="en-US" sz="1400" dirty="0">
                <a:solidFill>
                  <a:prstClr val="black"/>
                </a:solidFill>
              </a:rPr>
              <a:t>Total </a:t>
            </a:r>
            <a:r>
              <a:rPr lang="en-US" sz="1400" dirty="0"/>
              <a:t>non-farm: </a:t>
            </a:r>
            <a:r>
              <a:rPr lang="en-US" sz="1400" b="1" dirty="0"/>
              <a:t>1.8%</a:t>
            </a:r>
          </a:p>
          <a:p>
            <a:pPr marL="0" lvl="1"/>
            <a:endParaRPr lang="en-US" sz="900" dirty="0"/>
          </a:p>
          <a:p>
            <a:pPr marL="0" lvl="1"/>
            <a:r>
              <a:rPr lang="en-US" sz="1400" i="1" u="sng" dirty="0"/>
              <a:t>Feb 2018-Feb 2019:</a:t>
            </a:r>
          </a:p>
          <a:p>
            <a:pPr marL="0" lvl="1"/>
            <a:r>
              <a:rPr lang="en-US" sz="1400" dirty="0"/>
              <a:t>Office-using sectors: </a:t>
            </a:r>
            <a:r>
              <a:rPr lang="en-US" sz="1400" b="1" dirty="0"/>
              <a:t>2.0%</a:t>
            </a:r>
          </a:p>
          <a:p>
            <a:pPr marL="0" lvl="1"/>
            <a:r>
              <a:rPr lang="en-US" sz="1400" dirty="0"/>
              <a:t>Total non-farm: </a:t>
            </a:r>
            <a:r>
              <a:rPr lang="en-US" sz="1400" b="1" dirty="0"/>
              <a:t>1.7%</a:t>
            </a:r>
          </a:p>
        </p:txBody>
      </p:sp>
      <p:sp>
        <p:nvSpPr>
          <p:cNvPr id="17" name="Rectangle 16">
            <a:extLst>
              <a:ext uri="{FF2B5EF4-FFF2-40B4-BE49-F238E27FC236}">
                <a16:creationId xmlns:a16="http://schemas.microsoft.com/office/drawing/2014/main" id="{29A6FB3C-4C26-4343-BD16-9EE3E4F76AA6}"/>
              </a:ext>
            </a:extLst>
          </p:cNvPr>
          <p:cNvSpPr/>
          <p:nvPr/>
        </p:nvSpPr>
        <p:spPr>
          <a:xfrm>
            <a:off x="1804087" y="2006706"/>
            <a:ext cx="1002239" cy="213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8" name="Rectangle 17">
            <a:extLst>
              <a:ext uri="{FF2B5EF4-FFF2-40B4-BE49-F238E27FC236}">
                <a16:creationId xmlns:a16="http://schemas.microsoft.com/office/drawing/2014/main" id="{B30A7379-5B5F-994D-8DE4-F1270AA8A5EE}"/>
              </a:ext>
            </a:extLst>
          </p:cNvPr>
          <p:cNvSpPr/>
          <p:nvPr/>
        </p:nvSpPr>
        <p:spPr>
          <a:xfrm>
            <a:off x="1375794" y="3338591"/>
            <a:ext cx="1455245" cy="2555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2" name="TextBox 11">
            <a:extLst>
              <a:ext uri="{FF2B5EF4-FFF2-40B4-BE49-F238E27FC236}">
                <a16:creationId xmlns:a16="http://schemas.microsoft.com/office/drawing/2014/main" id="{93AA096F-DCD3-A24D-ADD8-37DF52C6B560}"/>
              </a:ext>
            </a:extLst>
          </p:cNvPr>
          <p:cNvSpPr txBox="1"/>
          <p:nvPr/>
        </p:nvSpPr>
        <p:spPr>
          <a:xfrm>
            <a:off x="0" y="243677"/>
            <a:ext cx="12192000" cy="984885"/>
          </a:xfrm>
          <a:prstGeom prst="rect">
            <a:avLst/>
          </a:prstGeom>
          <a:noFill/>
        </p:spPr>
        <p:txBody>
          <a:bodyPr wrap="square" lIns="0" tIns="0" rIns="0" bIns="0" rtlCol="0">
            <a:spAutoFit/>
          </a:bodyPr>
          <a:lstStyle/>
          <a:p>
            <a:pPr algn="ctr"/>
            <a:r>
              <a:rPr lang="en-US" sz="3200" dirty="0"/>
              <a:t>Office-Using Sectors Outpaced Overall </a:t>
            </a:r>
          </a:p>
          <a:p>
            <a:pPr algn="ctr"/>
            <a:r>
              <a:rPr lang="en-US" sz="3200" dirty="0"/>
              <a:t>Job Growth Over the Last Five Years</a:t>
            </a:r>
          </a:p>
        </p:txBody>
      </p:sp>
      <p:sp>
        <p:nvSpPr>
          <p:cNvPr id="20" name="Rectangle 19">
            <a:extLst>
              <a:ext uri="{FF2B5EF4-FFF2-40B4-BE49-F238E27FC236}">
                <a16:creationId xmlns:a16="http://schemas.microsoft.com/office/drawing/2014/main" id="{B30A7379-5B5F-994D-8DE4-F1270AA8A5EE}"/>
              </a:ext>
            </a:extLst>
          </p:cNvPr>
          <p:cNvSpPr/>
          <p:nvPr/>
        </p:nvSpPr>
        <p:spPr>
          <a:xfrm>
            <a:off x="379573" y="4705766"/>
            <a:ext cx="2456058" cy="2172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4128984126"/>
              </p:ext>
            </p:extLst>
          </p:nvPr>
        </p:nvGraphicFramePr>
        <p:xfrm>
          <a:off x="7094741" y="1311103"/>
          <a:ext cx="4419854" cy="3030855"/>
        </p:xfrm>
        <a:graphic>
          <a:graphicData uri="http://schemas.openxmlformats.org/drawingml/2006/table">
            <a:tbl>
              <a:tblPr firstRow="1" bandRow="1">
                <a:tableStyleId>{5C22544A-7EE6-4342-B048-85BDC9FD1C3A}</a:tableStyleId>
              </a:tblPr>
              <a:tblGrid>
                <a:gridCol w="2445830">
                  <a:extLst>
                    <a:ext uri="{9D8B030D-6E8A-4147-A177-3AD203B41FA5}">
                      <a16:colId xmlns:a16="http://schemas.microsoft.com/office/drawing/2014/main" val="20000"/>
                    </a:ext>
                  </a:extLst>
                </a:gridCol>
                <a:gridCol w="1974024">
                  <a:extLst>
                    <a:ext uri="{9D8B030D-6E8A-4147-A177-3AD203B41FA5}">
                      <a16:colId xmlns:a16="http://schemas.microsoft.com/office/drawing/2014/main" val="20001"/>
                    </a:ext>
                  </a:extLst>
                </a:gridCol>
              </a:tblGrid>
              <a:tr h="339531">
                <a:tc>
                  <a:txBody>
                    <a:bodyPr/>
                    <a:lstStyle/>
                    <a:p>
                      <a:pPr algn="ctr"/>
                      <a:r>
                        <a:rPr lang="en-US" sz="1600" dirty="0">
                          <a:solidFill>
                            <a:srgbClr val="FFFFFF"/>
                          </a:solidFill>
                          <a:latin typeface="+mn-lt"/>
                        </a:rPr>
                        <a:t>Sector</a:t>
                      </a:r>
                    </a:p>
                  </a:txBody>
                  <a:tcPr anchor="ctr">
                    <a:solidFill>
                      <a:srgbClr val="48A1FA"/>
                    </a:solidFill>
                  </a:tcPr>
                </a:tc>
                <a:tc>
                  <a:txBody>
                    <a:bodyPr/>
                    <a:lstStyle/>
                    <a:p>
                      <a:pPr algn="ctr"/>
                      <a:r>
                        <a:rPr lang="en-US" sz="1600" b="1" dirty="0">
                          <a:solidFill>
                            <a:srgbClr val="FFFFFF"/>
                          </a:solidFill>
                          <a:latin typeface="+mn-lt"/>
                        </a:rPr>
                        <a:t>Feb 2019</a:t>
                      </a:r>
                      <a:r>
                        <a:rPr lang="en-US" sz="1600" b="1" baseline="0" dirty="0">
                          <a:solidFill>
                            <a:srgbClr val="FFFFFF"/>
                          </a:solidFill>
                          <a:latin typeface="+mn-lt"/>
                        </a:rPr>
                        <a:t> </a:t>
                      </a:r>
                    </a:p>
                    <a:p>
                      <a:pPr algn="ctr"/>
                      <a:r>
                        <a:rPr lang="en-US" sz="1600" b="1" dirty="0">
                          <a:solidFill>
                            <a:srgbClr val="FFFFFF"/>
                          </a:solidFill>
                          <a:latin typeface="+mn-lt"/>
                        </a:rPr>
                        <a:t>Unemployment Rate</a:t>
                      </a:r>
                    </a:p>
                  </a:txBody>
                  <a:tcPr anchor="ctr">
                    <a:solidFill>
                      <a:srgbClr val="48A1FA"/>
                    </a:solidFill>
                  </a:tcPr>
                </a:tc>
                <a:extLst>
                  <a:ext uri="{0D108BD9-81ED-4DB2-BD59-A6C34878D82A}">
                    <a16:rowId xmlns:a16="http://schemas.microsoft.com/office/drawing/2014/main" val="10000"/>
                  </a:ext>
                </a:extLst>
              </a:tr>
              <a:tr h="184066">
                <a:tc>
                  <a:txBody>
                    <a:bodyPr/>
                    <a:lstStyle/>
                    <a:p>
                      <a:pPr algn="l" fontAlgn="b"/>
                      <a:r>
                        <a:rPr lang="en-US" sz="1400" b="0" i="0" u="none" strike="noStrike" dirty="0">
                          <a:effectLst/>
                          <a:latin typeface="Calibri" panose="020F0502020204030204" pitchFamily="34" charset="0"/>
                        </a:rPr>
                        <a:t>Construction</a:t>
                      </a:r>
                    </a:p>
                  </a:txBody>
                  <a:tcPr marL="9525" marR="9525" marT="9525" marB="0" anchor="b">
                    <a:solidFill>
                      <a:srgbClr val="E9F0FE"/>
                    </a:solidFill>
                  </a:tcPr>
                </a:tc>
                <a:tc>
                  <a:txBody>
                    <a:bodyPr/>
                    <a:lstStyle/>
                    <a:p>
                      <a:pPr algn="ctr" fontAlgn="b"/>
                      <a:r>
                        <a:rPr lang="en-US" sz="1400" b="0" i="0" u="none" strike="noStrike" dirty="0">
                          <a:effectLst/>
                          <a:latin typeface="Calibri" panose="020F0502020204030204" pitchFamily="34" charset="0"/>
                        </a:rPr>
                        <a:t>6.2%</a:t>
                      </a:r>
                    </a:p>
                  </a:txBody>
                  <a:tcPr marL="9525" marR="9525" marT="9525" marB="0" anchor="b">
                    <a:solidFill>
                      <a:srgbClr val="E9F0FE"/>
                    </a:solidFill>
                  </a:tcPr>
                </a:tc>
                <a:extLst>
                  <a:ext uri="{0D108BD9-81ED-4DB2-BD59-A6C34878D82A}">
                    <a16:rowId xmlns:a16="http://schemas.microsoft.com/office/drawing/2014/main" val="10001"/>
                  </a:ext>
                </a:extLst>
              </a:tr>
              <a:tr h="184066">
                <a:tc>
                  <a:txBody>
                    <a:bodyPr/>
                    <a:lstStyle/>
                    <a:p>
                      <a:pPr algn="l" fontAlgn="b"/>
                      <a:r>
                        <a:rPr lang="en-US" sz="1400" b="0" i="0" u="none" strike="noStrike" dirty="0">
                          <a:effectLst/>
                          <a:latin typeface="Calibri" panose="020F0502020204030204" pitchFamily="34" charset="0"/>
                        </a:rPr>
                        <a:t>Leisure &amp; Hospitality</a:t>
                      </a:r>
                    </a:p>
                  </a:txBody>
                  <a:tcPr marL="9525" marR="9525" marT="9525" marB="0" anchor="b">
                    <a:solidFill>
                      <a:srgbClr val="E9F0FE"/>
                    </a:solidFill>
                  </a:tcPr>
                </a:tc>
                <a:tc>
                  <a:txBody>
                    <a:bodyPr/>
                    <a:lstStyle/>
                    <a:p>
                      <a:pPr algn="ctr" fontAlgn="b"/>
                      <a:r>
                        <a:rPr lang="en-US" sz="1400" b="0" i="0" u="none" strike="noStrike" dirty="0">
                          <a:effectLst/>
                          <a:latin typeface="Calibri" panose="020F0502020204030204" pitchFamily="34" charset="0"/>
                        </a:rPr>
                        <a:t>5.8%</a:t>
                      </a:r>
                    </a:p>
                  </a:txBody>
                  <a:tcPr marL="9525" marR="9525" marT="9525" marB="0" anchor="b">
                    <a:solidFill>
                      <a:srgbClr val="E9F0FE"/>
                    </a:solidFill>
                  </a:tcPr>
                </a:tc>
                <a:extLst>
                  <a:ext uri="{0D108BD9-81ED-4DB2-BD59-A6C34878D82A}">
                    <a16:rowId xmlns:a16="http://schemas.microsoft.com/office/drawing/2014/main" val="10002"/>
                  </a:ext>
                </a:extLst>
              </a:tr>
              <a:tr h="184066">
                <a:tc>
                  <a:txBody>
                    <a:bodyPr/>
                    <a:lstStyle/>
                    <a:p>
                      <a:pPr algn="l" fontAlgn="b"/>
                      <a:r>
                        <a:rPr lang="en-US" sz="1400" b="0" i="0" u="none" strike="noStrike" dirty="0">
                          <a:effectLst/>
                          <a:latin typeface="Calibri" panose="020F0502020204030204" pitchFamily="34" charset="0"/>
                        </a:rPr>
                        <a:t>Wholesale &amp; Retail Trade</a:t>
                      </a:r>
                    </a:p>
                  </a:txBody>
                  <a:tcPr marL="9525" marR="9525" marT="9525" marB="0" anchor="b">
                    <a:solidFill>
                      <a:srgbClr val="E9F0FE"/>
                    </a:solidFill>
                  </a:tcPr>
                </a:tc>
                <a:tc>
                  <a:txBody>
                    <a:bodyPr/>
                    <a:lstStyle/>
                    <a:p>
                      <a:pPr algn="ctr" fontAlgn="b"/>
                      <a:r>
                        <a:rPr lang="en-US" sz="1400" b="0" i="0" u="none" strike="noStrike" dirty="0">
                          <a:effectLst/>
                          <a:latin typeface="Calibri" panose="020F0502020204030204" pitchFamily="34" charset="0"/>
                        </a:rPr>
                        <a:t>5.0%</a:t>
                      </a:r>
                    </a:p>
                  </a:txBody>
                  <a:tcPr marL="9525" marR="9525" marT="9525" marB="0" anchor="b">
                    <a:solidFill>
                      <a:srgbClr val="E9F0FE"/>
                    </a:solidFill>
                  </a:tcPr>
                </a:tc>
                <a:extLst>
                  <a:ext uri="{0D108BD9-81ED-4DB2-BD59-A6C34878D82A}">
                    <a16:rowId xmlns:a16="http://schemas.microsoft.com/office/drawing/2014/main" val="3393571934"/>
                  </a:ext>
                </a:extLst>
              </a:tr>
              <a:tr h="184066">
                <a:tc>
                  <a:txBody>
                    <a:bodyPr/>
                    <a:lstStyle/>
                    <a:p>
                      <a:pPr algn="l" fontAlgn="b"/>
                      <a:r>
                        <a:rPr lang="en-US" sz="1400" b="1" i="1" u="none" strike="noStrike" dirty="0">
                          <a:solidFill>
                            <a:srgbClr val="2F5496"/>
                          </a:solidFill>
                          <a:effectLst/>
                          <a:latin typeface="Calibri" panose="020F0502020204030204" pitchFamily="34" charset="0"/>
                        </a:rPr>
                        <a:t>Professional &amp; Business Services</a:t>
                      </a:r>
                    </a:p>
                  </a:txBody>
                  <a:tcPr marL="9525" marR="9525" marT="9525" marB="0" anchor="b">
                    <a:solidFill>
                      <a:srgbClr val="E9F0FE"/>
                    </a:solidFill>
                  </a:tcPr>
                </a:tc>
                <a:tc>
                  <a:txBody>
                    <a:bodyPr/>
                    <a:lstStyle/>
                    <a:p>
                      <a:pPr algn="ctr" fontAlgn="b"/>
                      <a:r>
                        <a:rPr lang="en-US" sz="1400" b="1" i="0" u="none" strike="noStrike" dirty="0">
                          <a:solidFill>
                            <a:srgbClr val="2F5496"/>
                          </a:solidFill>
                          <a:effectLst/>
                          <a:latin typeface="Calibri" panose="020F0502020204030204" pitchFamily="34" charset="0"/>
                        </a:rPr>
                        <a:t>4.3%</a:t>
                      </a:r>
                    </a:p>
                  </a:txBody>
                  <a:tcPr marL="9525" marR="9525" marT="9525" marB="0" anchor="b">
                    <a:solidFill>
                      <a:srgbClr val="E9F0FE"/>
                    </a:solidFill>
                  </a:tcPr>
                </a:tc>
                <a:extLst>
                  <a:ext uri="{0D108BD9-81ED-4DB2-BD59-A6C34878D82A}">
                    <a16:rowId xmlns:a16="http://schemas.microsoft.com/office/drawing/2014/main" val="10003"/>
                  </a:ext>
                </a:extLst>
              </a:tr>
              <a:tr h="184066">
                <a:tc>
                  <a:txBody>
                    <a:bodyPr/>
                    <a:lstStyle/>
                    <a:p>
                      <a:pPr algn="l" fontAlgn="b"/>
                      <a:r>
                        <a:rPr lang="en-US" sz="1400" b="0" i="0" u="none" strike="noStrike" dirty="0">
                          <a:effectLst/>
                          <a:latin typeface="Calibri" panose="020F0502020204030204" pitchFamily="34" charset="0"/>
                        </a:rPr>
                        <a:t>Transportation &amp; Utilities</a:t>
                      </a:r>
                    </a:p>
                  </a:txBody>
                  <a:tcPr marL="9525" marR="9525" marT="9525" marB="0" anchor="b">
                    <a:solidFill>
                      <a:srgbClr val="E9F0FE"/>
                    </a:solidFill>
                  </a:tcPr>
                </a:tc>
                <a:tc>
                  <a:txBody>
                    <a:bodyPr/>
                    <a:lstStyle/>
                    <a:p>
                      <a:pPr algn="ctr" fontAlgn="b"/>
                      <a:r>
                        <a:rPr lang="en-US" sz="1400" b="0" i="0" u="none" strike="noStrike" dirty="0">
                          <a:effectLst/>
                          <a:latin typeface="Calibri" panose="020F0502020204030204" pitchFamily="34" charset="0"/>
                        </a:rPr>
                        <a:t>4.1%</a:t>
                      </a:r>
                    </a:p>
                  </a:txBody>
                  <a:tcPr marL="9525" marR="9525" marT="9525" marB="0" anchor="b">
                    <a:solidFill>
                      <a:srgbClr val="E9F0FE"/>
                    </a:solidFill>
                  </a:tcPr>
                </a:tc>
                <a:extLst>
                  <a:ext uri="{0D108BD9-81ED-4DB2-BD59-A6C34878D82A}">
                    <a16:rowId xmlns:a16="http://schemas.microsoft.com/office/drawing/2014/main" val="2729541183"/>
                  </a:ext>
                </a:extLst>
              </a:tr>
              <a:tr h="184066">
                <a:tc>
                  <a:txBody>
                    <a:bodyPr/>
                    <a:lstStyle/>
                    <a:p>
                      <a:pPr algn="l" fontAlgn="b"/>
                      <a:r>
                        <a:rPr lang="en-US" sz="1400" b="1" i="1" u="none" strike="noStrike" dirty="0">
                          <a:solidFill>
                            <a:srgbClr val="2F5496"/>
                          </a:solidFill>
                          <a:effectLst/>
                          <a:latin typeface="Calibri" panose="020F0502020204030204" pitchFamily="34" charset="0"/>
                        </a:rPr>
                        <a:t>Information</a:t>
                      </a:r>
                    </a:p>
                  </a:txBody>
                  <a:tcPr marL="9525" marR="9525" marT="9525" marB="0" anchor="b">
                    <a:solidFill>
                      <a:srgbClr val="E9F0FE"/>
                    </a:solidFill>
                  </a:tcPr>
                </a:tc>
                <a:tc>
                  <a:txBody>
                    <a:bodyPr/>
                    <a:lstStyle/>
                    <a:p>
                      <a:pPr algn="ctr" fontAlgn="b"/>
                      <a:r>
                        <a:rPr lang="en-US" sz="1400" b="1" i="0" u="none" strike="noStrike" dirty="0">
                          <a:solidFill>
                            <a:srgbClr val="2F5496"/>
                          </a:solidFill>
                          <a:effectLst/>
                          <a:latin typeface="Calibri" panose="020F0502020204030204" pitchFamily="34" charset="0"/>
                        </a:rPr>
                        <a:t>4.1%</a:t>
                      </a:r>
                    </a:p>
                  </a:txBody>
                  <a:tcPr marL="9525" marR="9525" marT="9525" marB="0" anchor="b">
                    <a:solidFill>
                      <a:srgbClr val="E9F0FE"/>
                    </a:solidFill>
                  </a:tcPr>
                </a:tc>
                <a:extLst>
                  <a:ext uri="{0D108BD9-81ED-4DB2-BD59-A6C34878D82A}">
                    <a16:rowId xmlns:a16="http://schemas.microsoft.com/office/drawing/2014/main" val="10004"/>
                  </a:ext>
                </a:extLst>
              </a:tr>
              <a:tr h="184066">
                <a:tc>
                  <a:txBody>
                    <a:bodyPr/>
                    <a:lstStyle/>
                    <a:p>
                      <a:pPr algn="l" fontAlgn="b"/>
                      <a:r>
                        <a:rPr lang="en-US" sz="1400" b="0" i="0" u="none" strike="noStrike" dirty="0">
                          <a:effectLst/>
                          <a:latin typeface="Calibri" panose="020F0502020204030204" pitchFamily="34" charset="0"/>
                        </a:rPr>
                        <a:t>Mining</a:t>
                      </a:r>
                    </a:p>
                  </a:txBody>
                  <a:tcPr marL="9525" marR="9525" marT="9525" marB="0" anchor="b">
                    <a:solidFill>
                      <a:srgbClr val="E9F0FE"/>
                    </a:solidFill>
                  </a:tcPr>
                </a:tc>
                <a:tc>
                  <a:txBody>
                    <a:bodyPr/>
                    <a:lstStyle/>
                    <a:p>
                      <a:pPr algn="ctr" fontAlgn="b"/>
                      <a:r>
                        <a:rPr lang="en-US" sz="1400" b="0" i="0" u="none" strike="noStrike" dirty="0">
                          <a:effectLst/>
                          <a:latin typeface="Calibri" panose="020F0502020204030204" pitchFamily="34" charset="0"/>
                        </a:rPr>
                        <a:t>3.6%</a:t>
                      </a:r>
                    </a:p>
                  </a:txBody>
                  <a:tcPr marL="9525" marR="9525" marT="9525" marB="0" anchor="b">
                    <a:solidFill>
                      <a:srgbClr val="E9F0FE"/>
                    </a:solidFill>
                  </a:tcPr>
                </a:tc>
                <a:extLst>
                  <a:ext uri="{0D108BD9-81ED-4DB2-BD59-A6C34878D82A}">
                    <a16:rowId xmlns:a16="http://schemas.microsoft.com/office/drawing/2014/main" val="10005"/>
                  </a:ext>
                </a:extLst>
              </a:tr>
              <a:tr h="184066">
                <a:tc>
                  <a:txBody>
                    <a:bodyPr/>
                    <a:lstStyle/>
                    <a:p>
                      <a:pPr algn="l" fontAlgn="b"/>
                      <a:r>
                        <a:rPr lang="en-US" sz="1400" b="0" i="0" u="none" strike="noStrike" dirty="0">
                          <a:effectLst/>
                          <a:latin typeface="Calibri" panose="020F0502020204030204" pitchFamily="34" charset="0"/>
                        </a:rPr>
                        <a:t>Manufacturing</a:t>
                      </a:r>
                    </a:p>
                  </a:txBody>
                  <a:tcPr marL="9525" marR="9525" marT="9525" marB="0" anchor="b">
                    <a:solidFill>
                      <a:srgbClr val="E9F0FE"/>
                    </a:solidFill>
                  </a:tcPr>
                </a:tc>
                <a:tc>
                  <a:txBody>
                    <a:bodyPr/>
                    <a:lstStyle/>
                    <a:p>
                      <a:pPr algn="ctr" fontAlgn="b"/>
                      <a:r>
                        <a:rPr lang="en-US" sz="1400" b="0" i="0" u="none" strike="noStrike" dirty="0">
                          <a:effectLst/>
                          <a:latin typeface="Calibri" panose="020F0502020204030204" pitchFamily="34" charset="0"/>
                        </a:rPr>
                        <a:t>2.9%</a:t>
                      </a:r>
                    </a:p>
                  </a:txBody>
                  <a:tcPr marL="9525" marR="9525" marT="9525" marB="0" anchor="b">
                    <a:solidFill>
                      <a:srgbClr val="E9F0FE"/>
                    </a:solidFill>
                  </a:tcPr>
                </a:tc>
                <a:extLst>
                  <a:ext uri="{0D108BD9-81ED-4DB2-BD59-A6C34878D82A}">
                    <a16:rowId xmlns:a16="http://schemas.microsoft.com/office/drawing/2014/main" val="10006"/>
                  </a:ext>
                </a:extLst>
              </a:tr>
              <a:tr h="184066">
                <a:tc>
                  <a:txBody>
                    <a:bodyPr/>
                    <a:lstStyle/>
                    <a:p>
                      <a:pPr algn="l" fontAlgn="b"/>
                      <a:r>
                        <a:rPr lang="en-US" sz="1400" b="1" i="1" u="none" strike="noStrike" dirty="0">
                          <a:solidFill>
                            <a:srgbClr val="2F5496"/>
                          </a:solidFill>
                          <a:effectLst/>
                          <a:latin typeface="Calibri" panose="020F0502020204030204" pitchFamily="34" charset="0"/>
                        </a:rPr>
                        <a:t>Financial Activities</a:t>
                      </a:r>
                    </a:p>
                  </a:txBody>
                  <a:tcPr marL="9525" marR="9525" marT="9525" marB="0" anchor="b">
                    <a:solidFill>
                      <a:srgbClr val="E9F0FE"/>
                    </a:solidFill>
                  </a:tcPr>
                </a:tc>
                <a:tc>
                  <a:txBody>
                    <a:bodyPr/>
                    <a:lstStyle/>
                    <a:p>
                      <a:pPr algn="ctr" fontAlgn="b"/>
                      <a:r>
                        <a:rPr lang="en-US" sz="1400" b="1" i="0" u="none" strike="noStrike" dirty="0">
                          <a:solidFill>
                            <a:srgbClr val="2F5496"/>
                          </a:solidFill>
                          <a:effectLst/>
                          <a:latin typeface="Calibri" panose="020F0502020204030204" pitchFamily="34" charset="0"/>
                        </a:rPr>
                        <a:t>2.6%</a:t>
                      </a:r>
                    </a:p>
                  </a:txBody>
                  <a:tcPr marL="9525" marR="9525" marT="9525" marB="0" anchor="b">
                    <a:solidFill>
                      <a:srgbClr val="E9F0FE"/>
                    </a:solidFill>
                  </a:tcPr>
                </a:tc>
                <a:extLst>
                  <a:ext uri="{0D108BD9-81ED-4DB2-BD59-A6C34878D82A}">
                    <a16:rowId xmlns:a16="http://schemas.microsoft.com/office/drawing/2014/main" val="10007"/>
                  </a:ext>
                </a:extLst>
              </a:tr>
              <a:tr h="184066">
                <a:tc>
                  <a:txBody>
                    <a:bodyPr/>
                    <a:lstStyle/>
                    <a:p>
                      <a:pPr algn="l" fontAlgn="b"/>
                      <a:r>
                        <a:rPr lang="en-US" sz="1400" b="0" i="0" u="none" strike="noStrike" dirty="0">
                          <a:effectLst/>
                          <a:latin typeface="Calibri" panose="020F0502020204030204" pitchFamily="34" charset="0"/>
                        </a:rPr>
                        <a:t>Education &amp; Healthcare</a:t>
                      </a:r>
                    </a:p>
                  </a:txBody>
                  <a:tcPr marL="9525" marR="9525" marT="9525" marB="0" anchor="b">
                    <a:solidFill>
                      <a:srgbClr val="E9F0FE"/>
                    </a:solidFill>
                  </a:tcPr>
                </a:tc>
                <a:tc>
                  <a:txBody>
                    <a:bodyPr/>
                    <a:lstStyle/>
                    <a:p>
                      <a:pPr algn="ctr" fontAlgn="b"/>
                      <a:r>
                        <a:rPr lang="en-US" sz="1400" b="0" i="0" u="none" strike="noStrike" dirty="0">
                          <a:effectLst/>
                          <a:latin typeface="Calibri" panose="020F0502020204030204" pitchFamily="34" charset="0"/>
                        </a:rPr>
                        <a:t>2.5%</a:t>
                      </a:r>
                    </a:p>
                  </a:txBody>
                  <a:tcPr marL="9525" marR="9525" marT="9525" marB="0" anchor="b">
                    <a:solidFill>
                      <a:srgbClr val="E9F0FE"/>
                    </a:solidFill>
                  </a:tcPr>
                </a:tc>
                <a:extLst>
                  <a:ext uri="{0D108BD9-81ED-4DB2-BD59-A6C34878D82A}">
                    <a16:rowId xmlns:a16="http://schemas.microsoft.com/office/drawing/2014/main" val="10008"/>
                  </a:ext>
                </a:extLst>
              </a:tr>
              <a:tr h="184066">
                <a:tc>
                  <a:txBody>
                    <a:bodyPr/>
                    <a:lstStyle/>
                    <a:p>
                      <a:pPr algn="l" fontAlgn="b"/>
                      <a:r>
                        <a:rPr lang="en-US" sz="1400" b="0" i="0" u="none" strike="noStrike" dirty="0">
                          <a:effectLst/>
                          <a:latin typeface="Calibri" panose="020F0502020204030204" pitchFamily="34" charset="0"/>
                        </a:rPr>
                        <a:t>Government</a:t>
                      </a:r>
                    </a:p>
                  </a:txBody>
                  <a:tcPr marL="9525" marR="9525" marT="9525" marB="0" anchor="b">
                    <a:solidFill>
                      <a:srgbClr val="E9F0FE"/>
                    </a:solidFill>
                  </a:tcPr>
                </a:tc>
                <a:tc>
                  <a:txBody>
                    <a:bodyPr/>
                    <a:lstStyle/>
                    <a:p>
                      <a:pPr algn="ctr" fontAlgn="b"/>
                      <a:r>
                        <a:rPr lang="en-US" sz="1400" b="0" i="0" u="none" strike="noStrike" dirty="0">
                          <a:effectLst/>
                          <a:latin typeface="Calibri" panose="020F0502020204030204" pitchFamily="34" charset="0"/>
                        </a:rPr>
                        <a:t>1.8%</a:t>
                      </a:r>
                    </a:p>
                  </a:txBody>
                  <a:tcPr marL="9525" marR="9525" marT="9525" marB="0" anchor="b">
                    <a:solidFill>
                      <a:srgbClr val="E9F0FE"/>
                    </a:solidFill>
                  </a:tcPr>
                </a:tc>
                <a:extLst>
                  <a:ext uri="{0D108BD9-81ED-4DB2-BD59-A6C34878D82A}">
                    <a16:rowId xmlns:a16="http://schemas.microsoft.com/office/drawing/2014/main" val="10009"/>
                  </a:ext>
                </a:extLst>
              </a:tr>
            </a:tbl>
          </a:graphicData>
        </a:graphic>
      </p:graphicFrame>
      <p:sp>
        <p:nvSpPr>
          <p:cNvPr id="11" name="Rectangle 10">
            <a:extLst>
              <a:ext uri="{FF2B5EF4-FFF2-40B4-BE49-F238E27FC236}">
                <a16:creationId xmlns:a16="http://schemas.microsoft.com/office/drawing/2014/main" id="{B790205A-DE73-9041-9A47-B14A9BD2AC48}"/>
              </a:ext>
            </a:extLst>
          </p:cNvPr>
          <p:cNvSpPr/>
          <p:nvPr/>
        </p:nvSpPr>
        <p:spPr>
          <a:xfrm>
            <a:off x="1968137" y="6217612"/>
            <a:ext cx="8708572" cy="415498"/>
          </a:xfrm>
          <a:prstGeom prst="rect">
            <a:avLst/>
          </a:prstGeom>
        </p:spPr>
        <p:txBody>
          <a:bodyPr wrap="square">
            <a:spAutoFit/>
          </a:bodyPr>
          <a:lstStyle/>
          <a:p>
            <a:pPr algn="ctr"/>
            <a:r>
              <a:rPr lang="en-US" sz="1200" b="1" dirty="0">
                <a:solidFill>
                  <a:srgbClr val="000000"/>
                </a:solidFill>
                <a:cs typeface="Calibri" panose="020F0502020204030204" pitchFamily="34" charset="0"/>
              </a:rPr>
              <a:t>*February 2014-February 2019, Boxed labels are office-using sectors</a:t>
            </a:r>
          </a:p>
          <a:p>
            <a:pPr algn="ctr"/>
            <a:r>
              <a:rPr lang="en-US" sz="900" dirty="0">
                <a:solidFill>
                  <a:srgbClr val="000000"/>
                </a:solidFill>
                <a:latin typeface="Calibri Light" panose="020F0302020204030204"/>
                <a:ea typeface="Calibri Light" charset="0"/>
                <a:cs typeface="Calibri Light" charset="0"/>
              </a:rPr>
              <a:t>Source: </a:t>
            </a:r>
            <a:r>
              <a:rPr lang="en-US" sz="900" dirty="0">
                <a:solidFill>
                  <a:srgbClr val="000000"/>
                </a:solidFill>
                <a:latin typeface="Calibri Light" charset="0"/>
                <a:ea typeface="Calibri Light" charset="0"/>
                <a:cs typeface="Calibri Light" charset="0"/>
              </a:rPr>
              <a:t>Yardi® Matrix; </a:t>
            </a:r>
            <a:r>
              <a:rPr lang="en-US" sz="900" dirty="0">
                <a:solidFill>
                  <a:srgbClr val="000000"/>
                </a:solidFill>
                <a:latin typeface="Calibri Light" panose="020F0302020204030204"/>
                <a:ea typeface="Calibri Light" charset="0"/>
                <a:cs typeface="Calibri Light" charset="0"/>
              </a:rPr>
              <a:t>Moody’s Analytics; Bureau of Labor Statistics (BLS) </a:t>
            </a:r>
          </a:p>
        </p:txBody>
      </p:sp>
    </p:spTree>
    <p:extLst>
      <p:ext uri="{BB962C8B-B14F-4D97-AF65-F5344CB8AC3E}">
        <p14:creationId xmlns:p14="http://schemas.microsoft.com/office/powerpoint/2010/main" val="1611228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4"/>
</p:tagLst>
</file>

<file path=ppt/theme/theme1.xml><?xml version="1.0" encoding="utf-8"?>
<a:theme xmlns:a="http://schemas.openxmlformats.org/drawingml/2006/main" name="1_Office Theme">
  <a:themeElements>
    <a:clrScheme name="Custom 1">
      <a:dk1>
        <a:srgbClr val="000000"/>
      </a:dk1>
      <a:lt1>
        <a:srgbClr val="FFFFFF"/>
      </a:lt1>
      <a:dk2>
        <a:srgbClr val="004479"/>
      </a:dk2>
      <a:lt2>
        <a:srgbClr val="DFE3E5"/>
      </a:lt2>
      <a:accent1>
        <a:srgbClr val="A9A9A9"/>
      </a:accent1>
      <a:accent2>
        <a:srgbClr val="797979"/>
      </a:accent2>
      <a:accent3>
        <a:srgbClr val="0048A9"/>
      </a:accent3>
      <a:accent4>
        <a:srgbClr val="007FFF"/>
      </a:accent4>
      <a:accent5>
        <a:srgbClr val="007CD5"/>
      </a:accent5>
      <a:accent6>
        <a:srgbClr val="407CD5"/>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1"/>
          </a:fgClr>
          <a:bgClr>
            <a:schemeClr val="bg1"/>
          </a:bgClr>
        </a:patt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lnSpc>
            <a:spcPct val="150000"/>
          </a:lnSpc>
          <a:spcBef>
            <a:spcPts val="600"/>
          </a:spcBef>
          <a:spcAft>
            <a:spcPts val="1200"/>
          </a:spcAft>
          <a:defRPr sz="1600" dirty="0" err="1" smtClean="0">
            <a:solidFill>
              <a:schemeClr val="tx1">
                <a:alpha val="7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Yardi">
    <a:dk1>
      <a:sysClr val="windowText" lastClr="000000"/>
    </a:dk1>
    <a:lt1>
      <a:sysClr val="window" lastClr="FFFFFF"/>
    </a:lt1>
    <a:dk2>
      <a:srgbClr val="595959"/>
    </a:dk2>
    <a:lt2>
      <a:srgbClr val="F2F2F2"/>
    </a:lt2>
    <a:accent1>
      <a:srgbClr val="2F5496"/>
    </a:accent1>
    <a:accent2>
      <a:srgbClr val="48A1FA"/>
    </a:accent2>
    <a:accent3>
      <a:srgbClr val="85C0FB"/>
    </a:accent3>
    <a:accent4>
      <a:srgbClr val="8EAADB"/>
    </a:accent4>
    <a:accent5>
      <a:srgbClr val="C2DFFD"/>
    </a:accent5>
    <a:accent6>
      <a:srgbClr val="D9E2F3"/>
    </a:accent6>
    <a:hlink>
      <a:srgbClr val="0563C1"/>
    </a:hlink>
    <a:folHlink>
      <a:srgbClr val="034A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24024221FA741B16F54C7BFC02D50" ma:contentTypeVersion="17" ma:contentTypeDescription="Create a new document." ma:contentTypeScope="" ma:versionID="c180084298bacf063436ebf4b50e6617">
  <xsd:schema xmlns:xsd="http://www.w3.org/2001/XMLSchema" xmlns:xs="http://www.w3.org/2001/XMLSchema" xmlns:p="http://schemas.microsoft.com/office/2006/metadata/properties" xmlns:ns2="2b819abc-7cda-47bf-8e1a-5ce2f29f76b8" xmlns:ns3="03b896d5-d6ba-4273-a17f-ea6884a841b7" targetNamespace="http://schemas.microsoft.com/office/2006/metadata/properties" ma:root="true" ma:fieldsID="af4cc75bff12fa0f749ff5a479ab663c" ns2:_="" ns3:_="">
    <xsd:import namespace="2b819abc-7cda-47bf-8e1a-5ce2f29f76b8"/>
    <xsd:import namespace="03b896d5-d6ba-4273-a17f-ea6884a841b7"/>
    <xsd:element name="properties">
      <xsd:complexType>
        <xsd:sequence>
          <xsd:element name="documentManagement">
            <xsd:complexType>
              <xsd:all>
                <xsd:element ref="ns2:Document_x0020_Type" minOccurs="0"/>
                <xsd:element ref="ns2:Region_x002f_Team" minOccurs="0"/>
                <xsd:element ref="ns3:SharedWithUsers" minOccurs="0"/>
                <xsd:element ref="ns3:SharedWithDetails" minOccurs="0"/>
                <xsd:element ref="ns3:LastSharedByUser" minOccurs="0"/>
                <xsd:element ref="ns3:LastSharedByTime" minOccurs="0"/>
                <xsd:element ref="ns2:flop" minOccurs="0"/>
                <xsd:element ref="ns2:svgf"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19abc-7cda-47bf-8e1a-5ce2f29f76b8"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Calculator"/>
                    <xsd:enumeration value="Conferences"/>
                    <xsd:enumeration value="Demo Script"/>
                    <xsd:enumeration value="Meetings"/>
                    <xsd:enumeration value="Operations/Admin"/>
                    <xsd:enumeration value="PPT Template"/>
                    <xsd:enumeration value="Pricing Document"/>
                    <xsd:enumeration value="Product Info Sheet"/>
                    <xsd:enumeration value="Training"/>
                  </xsd:restriction>
                </xsd:simpleType>
              </xsd:element>
            </xsd:sequence>
          </xsd:extension>
        </xsd:complexContent>
      </xsd:complexType>
    </xsd:element>
    <xsd:element name="Region_x002f_Team" ma:index="9" nillable="true" ma:displayName="Region/Team" ma:internalName="Region_x002f_Team">
      <xsd:complexType>
        <xsd:complexContent>
          <xsd:extension base="dms:MultiChoice">
            <xsd:sequence>
              <xsd:element name="Value" maxOccurs="unbounded" minOccurs="0" nillable="true">
                <xsd:simpleType>
                  <xsd:restriction base="dms:Choice">
                    <xsd:enumeration value="US - Multifamily"/>
                    <xsd:enumeration value="US - Commercial"/>
                    <xsd:enumeration value="Affordable"/>
                    <xsd:enumeration value="Canada"/>
                    <xsd:enumeration value="Energy"/>
                    <xsd:enumeration value="Inside Sales (U.S.)"/>
                    <xsd:enumeration value="International"/>
                    <xsd:enumeration value="Marketplace"/>
                    <xsd:enumeration value="Matrix"/>
                    <xsd:enumeration value="Presales"/>
                    <xsd:enumeration value="Condo/Self Storage"/>
                    <xsd:enumeration value="Special Solutions / Govt."/>
                  </xsd:restriction>
                </xsd:simpleType>
              </xsd:element>
            </xsd:sequence>
          </xsd:extension>
        </xsd:complexContent>
      </xsd:complexType>
    </xsd:element>
    <xsd:element name="flop" ma:index="14" nillable="true" ma:displayName="Date and Time" ma:internalName="flop">
      <xsd:simpleType>
        <xsd:restriction base="dms:DateTime"/>
      </xsd:simpleType>
    </xsd:element>
    <xsd:element name="svgf" ma:index="15" nillable="true" ma:displayName="Person or Group" ma:list="UserInfo" ma:internalName="svgf">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Location" ma:index="21" nillable="true" ma:displayName="MediaServiceLocation" ma:internalName="MediaServiceLocation"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_Flow_SignoffStatus" ma:index="24" nillable="true" ma:displayName="Sign-off status" ma:internalName="_x0024_Resources_x003a_core_x002c_Signoff_Status_x003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b896d5-d6ba-4273-a17f-ea6884a841b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gion_x002f_Team xmlns="2b819abc-7cda-47bf-8e1a-5ce2f29f76b8"/>
    <flop xmlns="2b819abc-7cda-47bf-8e1a-5ce2f29f76b8" xsi:nil="true"/>
    <Document_x0020_Type xmlns="2b819abc-7cda-47bf-8e1a-5ce2f29f76b8"/>
    <_Flow_SignoffStatus xmlns="2b819abc-7cda-47bf-8e1a-5ce2f29f76b8" xsi:nil="true"/>
    <svgf xmlns="2b819abc-7cda-47bf-8e1a-5ce2f29f76b8">
      <UserInfo>
        <DisplayName/>
        <AccountId xsi:nil="true"/>
        <AccountType/>
      </UserInfo>
    </svgf>
  </documentManagement>
</p:properties>
</file>

<file path=customXml/itemProps1.xml><?xml version="1.0" encoding="utf-8"?>
<ds:datastoreItem xmlns:ds="http://schemas.openxmlformats.org/officeDocument/2006/customXml" ds:itemID="{929A375C-33EC-428A-B484-A4333A60DCC7}"/>
</file>

<file path=customXml/itemProps2.xml><?xml version="1.0" encoding="utf-8"?>
<ds:datastoreItem xmlns:ds="http://schemas.openxmlformats.org/officeDocument/2006/customXml" ds:itemID="{D938BA27-5FF3-4F6B-AF5B-CB04CC78E7AD}">
  <ds:schemaRefs>
    <ds:schemaRef ds:uri="http://schemas.microsoft.com/sharepoint/v3/contenttype/forms"/>
  </ds:schemaRefs>
</ds:datastoreItem>
</file>

<file path=customXml/itemProps3.xml><?xml version="1.0" encoding="utf-8"?>
<ds:datastoreItem xmlns:ds="http://schemas.openxmlformats.org/officeDocument/2006/customXml" ds:itemID="{AC7E4A3B-F539-454F-BA94-40B58948D23C}">
  <ds:schemaRefs>
    <ds:schemaRef ds:uri="http://purl.org/dc/dcmitype/"/>
    <ds:schemaRef ds:uri="http://purl.org/dc/elements/1.1/"/>
    <ds:schemaRef ds:uri="http://purl.org/dc/terms/"/>
    <ds:schemaRef ds:uri="http://schemas.microsoft.com/office/2006/documentManagement/types"/>
    <ds:schemaRef ds:uri="7618a3d8-3a53-423f-8213-da36d50b92b2"/>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828</TotalTime>
  <Words>5133</Words>
  <Application>Microsoft Macintosh PowerPoint</Application>
  <PresentationFormat>Widescreen</PresentationFormat>
  <Paragraphs>1091</Paragraphs>
  <Slides>52</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Courier New</vt:lpstr>
      <vt:lpstr>Lucida Grande</vt:lpstr>
      <vt:lpstr>Source Sans Pro</vt:lpstr>
      <vt:lpstr>Titillium</vt:lpstr>
      <vt:lpstr>Wingdings 3</vt:lpstr>
      <vt:lpstr>1_Office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Meeghan Fuhr</dc:creator>
  <cp:lastModifiedBy>Geoff Muth</cp:lastModifiedBy>
  <cp:revision>74</cp:revision>
  <dcterms:created xsi:type="dcterms:W3CDTF">2019-03-25T21:34:22Z</dcterms:created>
  <dcterms:modified xsi:type="dcterms:W3CDTF">2019-04-08T20:33:14Z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0x01010008E24024221FA741B16F54C7BFC02D50</vt:lpwstr>
  </property>
</Properties>
</file>