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13.xml" ContentType="application/vnd.openxmlformats-officedocument.presentationml.notesSl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4897" r:id="rId5"/>
    <p:sldId id="4871" r:id="rId6"/>
    <p:sldId id="4880" r:id="rId7"/>
    <p:sldId id="4881" r:id="rId8"/>
    <p:sldId id="4677" r:id="rId9"/>
    <p:sldId id="2096905202" r:id="rId10"/>
    <p:sldId id="2096905216" r:id="rId11"/>
    <p:sldId id="10964" r:id="rId12"/>
    <p:sldId id="10948" r:id="rId13"/>
    <p:sldId id="10934" r:id="rId14"/>
    <p:sldId id="10919" r:id="rId15"/>
    <p:sldId id="4690" r:id="rId16"/>
    <p:sldId id="10951" r:id="rId17"/>
    <p:sldId id="4399" r:id="rId18"/>
    <p:sldId id="2096905215" r:id="rId19"/>
    <p:sldId id="2096905206" r:id="rId20"/>
    <p:sldId id="2096905207" r:id="rId21"/>
    <p:sldId id="268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59" d="100"/>
          <a:sy n="59" d="100"/>
        </p:scale>
        <p:origin x="888"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Adler" userId="2fb93430-e9bd-458e-af52-16dcf9143d61" providerId="ADAL" clId="{9FE10358-A167-449B-AECF-4652F1731D2F}"/>
    <pc:docChg chg="modSld">
      <pc:chgData name="Jeff Adler" userId="2fb93430-e9bd-458e-af52-16dcf9143d61" providerId="ADAL" clId="{9FE10358-A167-449B-AECF-4652F1731D2F}" dt="2024-11-02T16:50:26.377" v="41" actId="20577"/>
      <pc:docMkLst>
        <pc:docMk/>
      </pc:docMkLst>
      <pc:sldChg chg="modSp mod">
        <pc:chgData name="Jeff Adler" userId="2fb93430-e9bd-458e-af52-16dcf9143d61" providerId="ADAL" clId="{9FE10358-A167-449B-AECF-4652F1731D2F}" dt="2024-11-02T16:50:26.377" v="41" actId="20577"/>
        <pc:sldMkLst>
          <pc:docMk/>
          <pc:sldMk cId="3941910458" sldId="4897"/>
        </pc:sldMkLst>
        <pc:spChg chg="mod">
          <ac:chgData name="Jeff Adler" userId="2fb93430-e9bd-458e-af52-16dcf9143d61" providerId="ADAL" clId="{9FE10358-A167-449B-AECF-4652F1731D2F}" dt="2024-11-02T16:50:26.377" v="41" actId="20577"/>
          <ac:spMkLst>
            <pc:docMk/>
            <pc:sldMk cId="3941910458" sldId="4897"/>
            <ac:spMk id="9" creationId="{66C30D1C-4ACA-493D-B039-96BD910D728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ysitxfwfs14\NYNY_Files\MHN_Files\Matrix\Presentations%20&amp;%20Webinars\Slide%20Deck\02%20Multifamily\Supply\Multifamily%20Construction%20Completions%20-%20Fully%20Affordable%20Only%20-%20Oct%202024.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ysitxfwfs14\NYNY_Files\MHN_Files\Matrix\Presentations%20&amp;%20Webinars\Slide%20Deck\02%20Multifamily\Affordable\Fully%20Affordable%20-%20Market%20Inventory%20Composition%20-%20Aug%202024.xls"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ysitxfwfs14\NYNY_Files\MHN_Files\Matrix\Presentations%20&amp;%20Webinars\Slide%20Deck\02%20Multifamily\Affordable\Fully%20Affordable%20-%20Market%20Inventory%20Composition%20-%20Aug%202024.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aulFi\AppData\Local\Microsoft\Windows\INetCache\Content.Outlook\VD8BXOD8\Yardi%20Matrix%20Multifamily%20Supply%20Forecast%204Q2024.xlsx" TargetMode="External"/><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ysitxfwfs14\NYNY_Files\MHN_Files\Matrix\Presentations%20&amp;%20Webinars\Slide%20Deck\02%20Multifamily\Affordable\Affordable%20vs%20Conventional%20Expert%20Data%20-%20Aug%202024.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ysitxfwfs14\NYNY_Files\MHN_Files\Matrix\Presentations%20&amp;%20Webinars\Slide%20Deck\02%20Multifamily\Affordable\CompetitiveAffordable.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ysitxfwfs14\NYNY_Files\MHN_Files\Matrix\Presentations%20&amp;%20Webinars\Slide%20Deck\02%20Multifamily\Affordable\CompetitiveAffordable.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ysitxfwfs14\NYNY_Files\MHN_Files\Matrix\Presentations%20&amp;%20Webinars\Slide%20Deck\02%20Multifamily\Affordable\CompetitiveAffordabl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ysClr val="windowText" lastClr="000000"/>
                </a:solidFill>
              </a:rPr>
              <a:t>Fully</a:t>
            </a:r>
            <a:r>
              <a:rPr lang="en-US" sz="1600" b="1" baseline="0">
                <a:solidFill>
                  <a:sysClr val="windowText" lastClr="000000"/>
                </a:solidFill>
              </a:rPr>
              <a:t> Affordable Completions (Units)</a:t>
            </a:r>
            <a:endParaRPr lang="en-US" sz="1600" b="1">
              <a:solidFill>
                <a:sysClr val="windowText" lastClr="000000"/>
              </a:solidFill>
            </a:endParaRPr>
          </a:p>
        </c:rich>
      </c:tx>
      <c:layout>
        <c:manualLayout>
          <c:xMode val="edge"/>
          <c:yMode val="edge"/>
          <c:x val="0.3567491198814156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'Fully Affordable Only'!$C$1</c:f>
              <c:strCache>
                <c:ptCount val="1"/>
                <c:pt idx="0">
                  <c:v>Units</c:v>
                </c:pt>
              </c:strCache>
            </c:strRef>
          </c:tx>
          <c:spPr>
            <a:ln w="38100" cap="rnd">
              <a:solidFill>
                <a:srgbClr val="007FFF"/>
              </a:solidFill>
              <a:round/>
            </a:ln>
            <a:effectLst/>
          </c:spPr>
          <c:marker>
            <c:symbol val="none"/>
          </c:marker>
          <c:dLbls>
            <c:dLbl>
              <c:idx val="0"/>
              <c:layout>
                <c:manualLayout>
                  <c:x val="-3.2801195327237805E-2"/>
                  <c:y val="-5.51935978030672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B79-4D2B-98CF-7E05FAB2EA87}"/>
                </c:ext>
              </c:extLst>
            </c:dLbl>
            <c:dLbl>
              <c:idx val="1"/>
              <c:layout>
                <c:manualLayout>
                  <c:x val="-3.3583472299425605E-2"/>
                  <c:y val="4.0087711597323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79-4D2B-98CF-7E05FAB2EA87}"/>
                </c:ext>
              </c:extLst>
            </c:dLbl>
            <c:dLbl>
              <c:idx val="2"/>
              <c:layout>
                <c:manualLayout>
                  <c:x val="-3.4741523068371298E-2"/>
                  <c:y val="-5.01096394966545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79-4D2B-98CF-7E05FAB2EA87}"/>
                </c:ext>
              </c:extLst>
            </c:dLbl>
            <c:dLbl>
              <c:idx val="3"/>
              <c:layout>
                <c:manualLayout>
                  <c:x val="-3.1267370761534227E-2"/>
                  <c:y val="5.7626085421152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79-4D2B-98CF-7E05FAB2EA87}"/>
                </c:ext>
              </c:extLst>
            </c:dLbl>
            <c:dLbl>
              <c:idx val="4"/>
              <c:layout>
                <c:manualLayout>
                  <c:x val="-4.7480081526774132E-2"/>
                  <c:y val="-5.2615121471487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79-4D2B-98CF-7E05FAB2EA87}"/>
                </c:ext>
              </c:extLst>
            </c:dLbl>
            <c:dLbl>
              <c:idx val="5"/>
              <c:layout>
                <c:manualLayout>
                  <c:x val="-3.3583472299425689E-2"/>
                  <c:y val="4.5098675546989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79-4D2B-98CF-7E05FAB2EA87}"/>
                </c:ext>
              </c:extLst>
            </c:dLbl>
            <c:dLbl>
              <c:idx val="6"/>
              <c:layout>
                <c:manualLayout>
                  <c:x val="-4.0531776913099872E-2"/>
                  <c:y val="-5.51206034463200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79-4D2B-98CF-7E05FAB2EA87}"/>
                </c:ext>
              </c:extLst>
            </c:dLbl>
            <c:dLbl>
              <c:idx val="7"/>
              <c:layout>
                <c:manualLayout>
                  <c:x val="-3.1267370761534186E-2"/>
                  <c:y val="6.0131567395985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5B79-4D2B-98CF-7E05FAB2EA87}"/>
                </c:ext>
              </c:extLst>
            </c:dLbl>
            <c:dLbl>
              <c:idx val="8"/>
              <c:layout>
                <c:manualLayout>
                  <c:x val="-4.5163979988882712E-2"/>
                  <c:y val="-5.2615121471487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5B79-4D2B-98CF-7E05FAB2EA87}"/>
                </c:ext>
              </c:extLst>
            </c:dLbl>
            <c:dLbl>
              <c:idx val="9"/>
              <c:layout>
                <c:manualLayout>
                  <c:x val="-2.0844913841022876E-2"/>
                  <c:y val="4.509867554698913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5B79-4D2B-98CF-7E05FAB2EA87}"/>
                </c:ext>
              </c:extLst>
            </c:dLbl>
            <c:dLbl>
              <c:idx val="10"/>
              <c:layout>
                <c:manualLayout>
                  <c:x val="-4.5163979988882712E-2"/>
                  <c:y val="-5.26151214714873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5B79-4D2B-98CF-7E05FAB2EA87}"/>
                </c:ext>
              </c:extLst>
            </c:dLbl>
            <c:dLbl>
              <c:idx val="11"/>
              <c:layout>
                <c:manualLayout>
                  <c:x val="-3.5059211956482178E-2"/>
                  <c:y val="4.536954379513443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B79-4D2B-98CF-7E05FAB2EA87}"/>
                </c:ext>
              </c:extLst>
            </c:dLbl>
            <c:dLbl>
              <c:idx val="12"/>
              <c:layout>
                <c:manualLayout>
                  <c:x val="-3.2425421530479809E-2"/>
                  <c:y val="-4.008771159732367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5B79-4D2B-98CF-7E05FAB2EA87}"/>
                </c:ext>
              </c:extLst>
            </c:dLbl>
            <c:dLbl>
              <c:idx val="13"/>
              <c:layout>
                <c:manualLayout>
                  <c:x val="-5.9060589216231238E-2"/>
                  <c:y val="4.008771159732362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5B79-4D2B-98CF-7E05FAB2EA87}"/>
                </c:ext>
              </c:extLst>
            </c:dLbl>
            <c:dLbl>
              <c:idx val="14"/>
              <c:layout>
                <c:manualLayout>
                  <c:x val="-1.621271076523995E-2"/>
                  <c:y val="-4.25931935721563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5B79-4D2B-98CF-7E05FAB2EA87}"/>
                </c:ext>
              </c:extLst>
            </c:dLbl>
            <c:dLbl>
              <c:idx val="15"/>
              <c:layout>
                <c:manualLayout>
                  <c:x val="-3.7057624606262739E-2"/>
                  <c:y val="7.26589772701490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5B79-4D2B-98CF-7E05FAB2EA87}"/>
                </c:ext>
              </c:extLst>
            </c:dLbl>
            <c:dLbl>
              <c:idx val="16"/>
              <c:layout>
                <c:manualLayout>
                  <c:x val="-4.6322030757830123E-3"/>
                  <c:y val="-6.013156739598550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5B79-4D2B-98CF-7E05FAB2EA8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'Fully Affordable Only'!$B$2:$B$18</c:f>
              <c:strCache>
                <c:ptCount val="17"/>
                <c:pt idx="0">
                  <c:v>2013</c:v>
                </c:pt>
                <c:pt idx="1">
                  <c:v>2014</c:v>
                </c:pt>
                <c:pt idx="2">
                  <c:v>2015</c:v>
                </c:pt>
                <c:pt idx="3">
                  <c:v>2016</c:v>
                </c:pt>
                <c:pt idx="4">
                  <c:v>2017</c:v>
                </c:pt>
                <c:pt idx="5">
                  <c:v>2018</c:v>
                </c:pt>
                <c:pt idx="6">
                  <c:v>2019</c:v>
                </c:pt>
                <c:pt idx="7">
                  <c:v>2020</c:v>
                </c:pt>
                <c:pt idx="8">
                  <c:v>2021</c:v>
                </c:pt>
                <c:pt idx="9">
                  <c:v>2022</c:v>
                </c:pt>
                <c:pt idx="10">
                  <c:v>2023</c:v>
                </c:pt>
                <c:pt idx="11">
                  <c:v>2024E</c:v>
                </c:pt>
                <c:pt idx="12">
                  <c:v>2025E</c:v>
                </c:pt>
                <c:pt idx="13">
                  <c:v>2026E</c:v>
                </c:pt>
                <c:pt idx="14">
                  <c:v>2027E</c:v>
                </c:pt>
                <c:pt idx="15">
                  <c:v>2028E</c:v>
                </c:pt>
                <c:pt idx="16">
                  <c:v>2029E</c:v>
                </c:pt>
              </c:strCache>
            </c:strRef>
          </c:cat>
          <c:val>
            <c:numRef>
              <c:f>'Fully Affordable Only'!$C$2:$C$18</c:f>
              <c:numCache>
                <c:formatCode>#,##0</c:formatCode>
                <c:ptCount val="17"/>
                <c:pt idx="0">
                  <c:v>26393</c:v>
                </c:pt>
                <c:pt idx="1">
                  <c:v>25500</c:v>
                </c:pt>
                <c:pt idx="2">
                  <c:v>27342</c:v>
                </c:pt>
                <c:pt idx="3">
                  <c:v>30062</c:v>
                </c:pt>
                <c:pt idx="4">
                  <c:v>36762</c:v>
                </c:pt>
                <c:pt idx="5">
                  <c:v>40437</c:v>
                </c:pt>
                <c:pt idx="6">
                  <c:v>39168</c:v>
                </c:pt>
                <c:pt idx="7">
                  <c:v>45084</c:v>
                </c:pt>
                <c:pt idx="8">
                  <c:v>47330</c:v>
                </c:pt>
                <c:pt idx="9">
                  <c:v>56766</c:v>
                </c:pt>
                <c:pt idx="10">
                  <c:v>66505</c:v>
                </c:pt>
                <c:pt idx="11">
                  <c:v>71542</c:v>
                </c:pt>
                <c:pt idx="12">
                  <c:v>73999</c:v>
                </c:pt>
                <c:pt idx="13">
                  <c:v>56816</c:v>
                </c:pt>
                <c:pt idx="14">
                  <c:v>43387</c:v>
                </c:pt>
                <c:pt idx="15">
                  <c:v>43139</c:v>
                </c:pt>
                <c:pt idx="16">
                  <c:v>37410</c:v>
                </c:pt>
              </c:numCache>
            </c:numRef>
          </c:val>
          <c:smooth val="0"/>
          <c:extLst>
            <c:ext xmlns:c16="http://schemas.microsoft.com/office/drawing/2014/chart" uri="{C3380CC4-5D6E-409C-BE32-E72D297353CC}">
              <c16:uniqueId val="{00000002-5B79-4D2B-98CF-7E05FAB2EA87}"/>
            </c:ext>
          </c:extLst>
        </c:ser>
        <c:dLbls>
          <c:showLegendKey val="0"/>
          <c:showVal val="0"/>
          <c:showCatName val="0"/>
          <c:showSerName val="0"/>
          <c:showPercent val="0"/>
          <c:showBubbleSize val="0"/>
        </c:dLbls>
        <c:smooth val="0"/>
        <c:axId val="390453039"/>
        <c:axId val="390453999"/>
      </c:lineChart>
      <c:catAx>
        <c:axId val="390453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390453999"/>
        <c:crosses val="autoZero"/>
        <c:auto val="1"/>
        <c:lblAlgn val="ctr"/>
        <c:lblOffset val="100"/>
        <c:noMultiLvlLbl val="0"/>
      </c:catAx>
      <c:valAx>
        <c:axId val="39045399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39045303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000000"/>
                </a:solidFill>
                <a:latin typeface="Calibri"/>
                <a:ea typeface="Calibri"/>
                <a:cs typeface="Calibri"/>
              </a:defRPr>
            </a:pPr>
            <a:r>
              <a:rPr lang="en-US"/>
              <a:t>Fully Affordable Inventory Composition</a:t>
            </a:r>
          </a:p>
        </c:rich>
      </c:tx>
      <c:overlay val="0"/>
      <c:spPr>
        <a:noFill/>
        <a:ln>
          <a:noFill/>
        </a:ln>
        <a:effectLst/>
      </c:spPr>
    </c:title>
    <c:autoTitleDeleted val="0"/>
    <c:plotArea>
      <c:layout>
        <c:manualLayout>
          <c:layoutTarget val="inner"/>
          <c:xMode val="edge"/>
          <c:yMode val="edge"/>
          <c:x val="0.28585201936263149"/>
          <c:y val="0.14317673378076062"/>
          <c:w val="0.39753843918299148"/>
          <c:h val="0.77106448942204386"/>
        </c:manualLayout>
      </c:layout>
      <c:pieChart>
        <c:varyColors val="1"/>
        <c:ser>
          <c:idx val="0"/>
          <c:order val="0"/>
          <c:dPt>
            <c:idx val="0"/>
            <c:bubble3D val="0"/>
            <c:spPr>
              <a:solidFill>
                <a:srgbClr val="007FFF"/>
              </a:solidFill>
              <a:ln w="19050">
                <a:solidFill>
                  <a:schemeClr val="lt1"/>
                </a:solidFill>
              </a:ln>
              <a:effectLst/>
            </c:spPr>
            <c:extLst>
              <c:ext xmlns:c16="http://schemas.microsoft.com/office/drawing/2014/chart" uri="{C3380CC4-5D6E-409C-BE32-E72D297353CC}">
                <c16:uniqueId val="{00000001-B73E-4491-97A0-E6A1BA3F5310}"/>
              </c:ext>
            </c:extLst>
          </c:dPt>
          <c:dPt>
            <c:idx val="1"/>
            <c:bubble3D val="0"/>
            <c:spPr>
              <a:solidFill>
                <a:srgbClr val="7F7F7F"/>
              </a:solidFill>
              <a:ln w="19050">
                <a:solidFill>
                  <a:schemeClr val="lt1"/>
                </a:solidFill>
              </a:ln>
              <a:effectLst/>
            </c:spPr>
            <c:extLst>
              <c:ext xmlns:c16="http://schemas.microsoft.com/office/drawing/2014/chart" uri="{C3380CC4-5D6E-409C-BE32-E72D297353CC}">
                <c16:uniqueId val="{00000003-B73E-4491-97A0-E6A1BA3F5310}"/>
              </c:ext>
            </c:extLst>
          </c:dPt>
          <c:dPt>
            <c:idx val="2"/>
            <c:bubble3D val="0"/>
            <c:spPr>
              <a:solidFill>
                <a:srgbClr val="A9A9A9"/>
              </a:solidFill>
              <a:ln w="19050">
                <a:solidFill>
                  <a:schemeClr val="lt1"/>
                </a:solidFill>
              </a:ln>
              <a:effectLst/>
            </c:spPr>
            <c:extLst>
              <c:ext xmlns:c16="http://schemas.microsoft.com/office/drawing/2014/chart" uri="{C3380CC4-5D6E-409C-BE32-E72D297353CC}">
                <c16:uniqueId val="{00000005-B73E-4491-97A0-E6A1BA3F5310}"/>
              </c:ext>
            </c:extLst>
          </c:dPt>
          <c:dPt>
            <c:idx val="3"/>
            <c:bubble3D val="0"/>
            <c:spPr>
              <a:solidFill>
                <a:srgbClr val="0048A9"/>
              </a:solidFill>
              <a:ln w="19050">
                <a:solidFill>
                  <a:schemeClr val="lt1"/>
                </a:solidFill>
              </a:ln>
              <a:effectLst/>
            </c:spPr>
            <c:extLst>
              <c:ext xmlns:c16="http://schemas.microsoft.com/office/drawing/2014/chart" uri="{C3380CC4-5D6E-409C-BE32-E72D297353CC}">
                <c16:uniqueId val="{00000007-B73E-4491-97A0-E6A1BA3F5310}"/>
              </c:ext>
            </c:extLst>
          </c:dPt>
          <c:dLbls>
            <c:dLbl>
              <c:idx val="0"/>
              <c:layout>
                <c:manualLayout>
                  <c:x val="-0.15989771955197329"/>
                  <c:y val="-0.22520439565177555"/>
                </c:manualLayout>
              </c:layout>
              <c:tx>
                <c:rich>
                  <a:bodyPr rot="60000"/>
                  <a:lstStyle/>
                  <a:p>
                    <a:pPr>
                      <a:defRPr sz="1500" b="0" i="0" u="none" strike="noStrike" baseline="0">
                        <a:solidFill>
                          <a:srgbClr val="000000"/>
                        </a:solidFill>
                        <a:latin typeface="Aptos Narrow"/>
                        <a:ea typeface="Aptos Narrow"/>
                        <a:cs typeface="Aptos Narrow"/>
                      </a:defRPr>
                    </a:pPr>
                    <a:r>
                      <a:rPr lang="en-US" sz="1500" b="0" i="0" u="none" strike="noStrike" baseline="0">
                        <a:solidFill>
                          <a:srgbClr val="FFFFFF"/>
                        </a:solidFill>
                        <a:latin typeface="Calibri"/>
                        <a:ea typeface="Calibri"/>
                        <a:cs typeface="Calibri"/>
                      </a:rPr>
                      <a:t>Completed, 83.4%</a:t>
                    </a:r>
                  </a:p>
                </c:rich>
              </c:tx>
              <c:spPr>
                <a:noFill/>
                <a:ln>
                  <a:noFill/>
                </a:ln>
                <a:effectLst/>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B73E-4491-97A0-E6A1BA3F5310}"/>
                </c:ext>
              </c:extLst>
            </c:dLbl>
            <c:dLbl>
              <c:idx val="1"/>
              <c:layout>
                <c:manualLayout>
                  <c:x val="0.14176106091424534"/>
                  <c:y val="3.7046481257422791E-2"/>
                </c:manualLayout>
              </c:layout>
              <c:tx>
                <c:rich>
                  <a:bodyPr rot="3240000"/>
                  <a:lstStyle/>
                  <a:p>
                    <a:pPr>
                      <a:defRPr sz="1500" b="0" i="0" u="none" strike="noStrike" baseline="0">
                        <a:solidFill>
                          <a:srgbClr val="000000"/>
                        </a:solidFill>
                        <a:latin typeface="Aptos Narrow"/>
                        <a:ea typeface="Aptos Narrow"/>
                        <a:cs typeface="Aptos Narrow"/>
                      </a:defRPr>
                    </a:pPr>
                    <a:r>
                      <a:rPr lang="en-US" sz="1500" b="0" i="0" u="none" strike="noStrike" baseline="0">
                        <a:solidFill>
                          <a:srgbClr val="FFFFFF"/>
                        </a:solidFill>
                        <a:latin typeface="Calibri"/>
                        <a:ea typeface="Calibri"/>
                        <a:cs typeface="Calibri"/>
                      </a:rPr>
                      <a:t>Planned, 8.2%</a:t>
                    </a:r>
                  </a:p>
                </c:rich>
              </c:tx>
              <c:spPr>
                <a:noFill/>
                <a:ln>
                  <a:noFill/>
                </a:ln>
                <a:effectLst/>
              </c:spPr>
              <c:dLblPos val="bestFit"/>
              <c:showLegendKey val="0"/>
              <c:showVal val="0"/>
              <c:showCatName val="0"/>
              <c:showSerName val="0"/>
              <c:showPercent val="0"/>
              <c:showBubbleSize val="0"/>
              <c:extLst>
                <c:ext xmlns:c15="http://schemas.microsoft.com/office/drawing/2012/chart" uri="{CE6537A1-D6FC-4f65-9D91-7224C49458BB}">
                  <c15:layout>
                    <c:manualLayout>
                      <c:w val="0.10699947034141637"/>
                      <c:h val="7.9971042706094606E-2"/>
                    </c:manualLayout>
                  </c15:layout>
                  <c15:showDataLabelsRange val="0"/>
                </c:ext>
                <c:ext xmlns:c16="http://schemas.microsoft.com/office/drawing/2014/chart" uri="{C3380CC4-5D6E-409C-BE32-E72D297353CC}">
                  <c16:uniqueId val="{00000003-B73E-4491-97A0-E6A1BA3F5310}"/>
                </c:ext>
              </c:extLst>
            </c:dLbl>
            <c:dLbl>
              <c:idx val="2"/>
              <c:layout>
                <c:manualLayout>
                  <c:x val="0.16547441279607025"/>
                  <c:y val="0.14904779066701268"/>
                </c:manualLayout>
              </c:layout>
              <c:tx>
                <c:rich>
                  <a:bodyPr rot="4920000"/>
                  <a:lstStyle/>
                  <a:p>
                    <a:pPr>
                      <a:defRPr sz="1500" b="0" i="0" u="none" strike="noStrike" baseline="0">
                        <a:solidFill>
                          <a:schemeClr val="bg1"/>
                        </a:solidFill>
                        <a:latin typeface="Aptos Narrow"/>
                        <a:ea typeface="Aptos Narrow"/>
                        <a:cs typeface="Aptos Narrow"/>
                      </a:defRPr>
                    </a:pPr>
                    <a:r>
                      <a:rPr lang="en-US" sz="1500" b="0" i="0" u="none" strike="noStrike" baseline="0">
                        <a:solidFill>
                          <a:schemeClr val="bg1"/>
                        </a:solidFill>
                        <a:latin typeface="Calibri"/>
                        <a:ea typeface="Calibri"/>
                        <a:cs typeface="Calibri"/>
                      </a:rPr>
                      <a:t>Prospective, 4.9%</a:t>
                    </a:r>
                  </a:p>
                </c:rich>
              </c:tx>
              <c:spPr>
                <a:noFill/>
                <a:ln>
                  <a:noFill/>
                </a:ln>
                <a:effectLst/>
              </c:spPr>
              <c:dLblPos val="bestFit"/>
              <c:showLegendKey val="0"/>
              <c:showVal val="0"/>
              <c:showCatName val="0"/>
              <c:showSerName val="0"/>
              <c:showPercent val="0"/>
              <c:showBubbleSize val="0"/>
              <c:extLst>
                <c:ext xmlns:c15="http://schemas.microsoft.com/office/drawing/2012/chart" uri="{CE6537A1-D6FC-4f65-9D91-7224C49458BB}">
                  <c15:layout>
                    <c:manualLayout>
                      <c:w val="0.15189473852148158"/>
                      <c:h val="9.619203236092394E-2"/>
                    </c:manualLayout>
                  </c15:layout>
                  <c15:showDataLabelsRange val="0"/>
                </c:ext>
                <c:ext xmlns:c16="http://schemas.microsoft.com/office/drawing/2014/chart" uri="{C3380CC4-5D6E-409C-BE32-E72D297353CC}">
                  <c16:uniqueId val="{00000005-B73E-4491-97A0-E6A1BA3F5310}"/>
                </c:ext>
              </c:extLst>
            </c:dLbl>
            <c:dLbl>
              <c:idx val="3"/>
              <c:layout>
                <c:manualLayout>
                  <c:x val="2.8797230639876183E-2"/>
                  <c:y val="0.36821735225135654"/>
                </c:manualLayout>
              </c:layout>
              <c:tx>
                <c:rich>
                  <a:bodyPr rot="2460000" anchorCtr="0"/>
                  <a:lstStyle/>
                  <a:p>
                    <a:pPr algn="l">
                      <a:defRPr sz="1400" b="0" i="0" u="none" strike="noStrike" baseline="0">
                        <a:solidFill>
                          <a:schemeClr val="bg1"/>
                        </a:solidFill>
                        <a:latin typeface="Aptos Narrow"/>
                        <a:ea typeface="Aptos Narrow"/>
                        <a:cs typeface="Aptos Narrow"/>
                      </a:defRPr>
                    </a:pPr>
                    <a:r>
                      <a:rPr lang="en-US" sz="1400" b="0" i="0" u="none" strike="noStrike" baseline="0">
                        <a:solidFill>
                          <a:schemeClr val="bg1"/>
                        </a:solidFill>
                        <a:latin typeface="Calibri"/>
                        <a:ea typeface="Calibri"/>
                        <a:cs typeface="Calibri"/>
                      </a:rPr>
                      <a:t>Under Construction,</a:t>
                    </a:r>
                  </a:p>
                  <a:p>
                    <a:pPr algn="l">
                      <a:defRPr sz="1400" b="0" i="0" u="none" strike="noStrike" baseline="0">
                        <a:solidFill>
                          <a:schemeClr val="bg1"/>
                        </a:solidFill>
                        <a:latin typeface="Aptos Narrow"/>
                        <a:ea typeface="Aptos Narrow"/>
                        <a:cs typeface="Aptos Narrow"/>
                      </a:defRPr>
                    </a:pPr>
                    <a:r>
                      <a:rPr lang="en-US" sz="1400" b="0" i="0" u="none" strike="noStrike" baseline="0">
                        <a:solidFill>
                          <a:schemeClr val="bg1"/>
                        </a:solidFill>
                        <a:latin typeface="Calibri"/>
                        <a:ea typeface="Calibri"/>
                        <a:cs typeface="Calibri"/>
                      </a:rPr>
                      <a:t> 3.6%</a:t>
                    </a:r>
                  </a:p>
                </c:rich>
              </c:tx>
              <c:spPr>
                <a:noFill/>
                <a:ln>
                  <a:noFill/>
                </a:ln>
                <a:effectLst/>
              </c:spPr>
              <c:dLblPos val="bestFit"/>
              <c:showLegendKey val="0"/>
              <c:showVal val="0"/>
              <c:showCatName val="0"/>
              <c:showSerName val="0"/>
              <c:showPercent val="0"/>
              <c:showBubbleSize val="0"/>
              <c:extLst>
                <c:ext xmlns:c15="http://schemas.microsoft.com/office/drawing/2012/chart" uri="{CE6537A1-D6FC-4f65-9D91-7224C49458BB}">
                  <c15:layout>
                    <c:manualLayout>
                      <c:w val="0.23487472250559496"/>
                      <c:h val="8.4480574192107499E-2"/>
                    </c:manualLayout>
                  </c15:layout>
                  <c15:showDataLabelsRange val="0"/>
                </c:ext>
                <c:ext xmlns:c16="http://schemas.microsoft.com/office/drawing/2014/chart" uri="{C3380CC4-5D6E-409C-BE32-E72D297353CC}">
                  <c16:uniqueId val="{00000007-B73E-4491-97A0-E6A1BA3F5310}"/>
                </c:ext>
              </c:extLst>
            </c:dLbl>
            <c:spPr>
              <a:noFill/>
              <a:ln>
                <a:noFill/>
              </a:ln>
              <a:effectLst/>
            </c:spPr>
            <c:txPr>
              <a:bodyPr rot="60000" wrap="square" lIns="38100" tIns="19050" rIns="38100" bIns="19050" anchor="ctr">
                <a:spAutoFit/>
              </a:bodyPr>
              <a:lstStyle/>
              <a:p>
                <a:pPr>
                  <a:defRPr/>
                </a:pPr>
                <a:endParaRPr lang="en-US"/>
              </a:p>
            </c:txPr>
            <c:showLegendKey val="0"/>
            <c:showVal val="0"/>
            <c:showCatName val="0"/>
            <c:showSerName val="0"/>
            <c:showPercent val="0"/>
            <c:showBubbleSize val="0"/>
            <c:extLst>
              <c:ext xmlns:c15="http://schemas.microsoft.com/office/drawing/2012/chart" uri="{CE6537A1-D6FC-4f65-9D91-7224C49458BB}"/>
            </c:extLst>
          </c:dLbls>
          <c:cat>
            <c:strRef>
              <c:f>'By Status'!$A$11:$B$14</c:f>
              <c:strCache>
                <c:ptCount val="4"/>
                <c:pt idx="0">
                  <c:v>Completed</c:v>
                </c:pt>
                <c:pt idx="1">
                  <c:v>Under Construction</c:v>
                </c:pt>
                <c:pt idx="2">
                  <c:v>Planned</c:v>
                </c:pt>
                <c:pt idx="3">
                  <c:v>Prospective</c:v>
                </c:pt>
              </c:strCache>
            </c:strRef>
          </c:cat>
          <c:val>
            <c:numRef>
              <c:f>'By Status'!$E$11:$E$14</c:f>
              <c:numCache>
                <c:formatCode>[$-10409]0.0%</c:formatCode>
                <c:ptCount val="4"/>
                <c:pt idx="0">
                  <c:v>0.83379803391755303</c:v>
                </c:pt>
                <c:pt idx="1">
                  <c:v>3.5718436547554133E-2</c:v>
                </c:pt>
                <c:pt idx="2">
                  <c:v>8.1517656983894682E-2</c:v>
                </c:pt>
                <c:pt idx="3">
                  <c:v>4.8965872550998046E-2</c:v>
                </c:pt>
              </c:numCache>
            </c:numRef>
          </c:val>
          <c:extLst>
            <c:ext xmlns:c16="http://schemas.microsoft.com/office/drawing/2014/chart" uri="{C3380CC4-5D6E-409C-BE32-E72D297353CC}">
              <c16:uniqueId val="{00000008-B73E-4491-97A0-E6A1BA3F5310}"/>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9525" cap="flat" cmpd="sng" algn="ctr">
      <a:noFill/>
      <a:round/>
    </a:ln>
    <a:effectLst/>
  </c:spPr>
  <c:txPr>
    <a:bodyPr/>
    <a:lstStyle/>
    <a:p>
      <a:pPr>
        <a:defRPr sz="900" b="0" i="0" u="none" strike="noStrike" baseline="0">
          <a:solidFill>
            <a:srgbClr val="000000"/>
          </a:solidFill>
          <a:latin typeface="Aptos Narrow"/>
          <a:ea typeface="Aptos Narrow"/>
          <a:cs typeface="Aptos Narrow"/>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b="1" i="0" u="none" strike="noStrike" baseline="0">
                <a:solidFill>
                  <a:srgbClr val="000000"/>
                </a:solidFill>
                <a:latin typeface="Calibri"/>
                <a:ea typeface="Calibri"/>
                <a:cs typeface="Calibri"/>
              </a:defRPr>
            </a:pPr>
            <a:r>
              <a:rPr lang="en-US"/>
              <a:t>Fully Affordable Developments by Owner</a:t>
            </a:r>
          </a:p>
        </c:rich>
      </c:tx>
      <c:overlay val="0"/>
      <c:spPr>
        <a:noFill/>
        <a:ln>
          <a:noFill/>
        </a:ln>
        <a:effectLst/>
      </c:spPr>
    </c:title>
    <c:autoTitleDeleted val="0"/>
    <c:plotArea>
      <c:layout>
        <c:manualLayout>
          <c:layoutTarget val="inner"/>
          <c:xMode val="edge"/>
          <c:yMode val="edge"/>
          <c:x val="0.28585201936263149"/>
          <c:y val="0.14317673378076062"/>
          <c:w val="0.39753843918299148"/>
          <c:h val="0.77106448942204386"/>
        </c:manualLayout>
      </c:layout>
      <c:pieChart>
        <c:varyColors val="1"/>
        <c:ser>
          <c:idx val="0"/>
          <c:order val="0"/>
          <c:dPt>
            <c:idx val="0"/>
            <c:bubble3D val="0"/>
            <c:spPr>
              <a:solidFill>
                <a:srgbClr val="0048A9"/>
              </a:solidFill>
              <a:ln w="19050">
                <a:solidFill>
                  <a:schemeClr val="lt1"/>
                </a:solidFill>
              </a:ln>
              <a:effectLst/>
            </c:spPr>
            <c:extLst>
              <c:ext xmlns:c16="http://schemas.microsoft.com/office/drawing/2014/chart" uri="{C3380CC4-5D6E-409C-BE32-E72D297353CC}">
                <c16:uniqueId val="{00000001-07B3-4812-B887-F357502C1509}"/>
              </c:ext>
            </c:extLst>
          </c:dPt>
          <c:dPt>
            <c:idx val="1"/>
            <c:bubble3D val="0"/>
            <c:spPr>
              <a:solidFill>
                <a:srgbClr val="007FFF"/>
              </a:solidFill>
              <a:ln w="19050">
                <a:solidFill>
                  <a:schemeClr val="lt1"/>
                </a:solidFill>
              </a:ln>
              <a:effectLst/>
            </c:spPr>
            <c:extLst>
              <c:ext xmlns:c16="http://schemas.microsoft.com/office/drawing/2014/chart" uri="{C3380CC4-5D6E-409C-BE32-E72D297353CC}">
                <c16:uniqueId val="{00000003-07B3-4812-B887-F357502C1509}"/>
              </c:ext>
            </c:extLst>
          </c:dPt>
          <c:dPt>
            <c:idx val="2"/>
            <c:bubble3D val="0"/>
            <c:spPr>
              <a:solidFill>
                <a:srgbClr val="7F7F7F"/>
              </a:solidFill>
              <a:ln w="19050">
                <a:solidFill>
                  <a:schemeClr val="lt1"/>
                </a:solidFill>
              </a:ln>
              <a:effectLst/>
            </c:spPr>
            <c:extLst>
              <c:ext xmlns:c16="http://schemas.microsoft.com/office/drawing/2014/chart" uri="{C3380CC4-5D6E-409C-BE32-E72D297353CC}">
                <c16:uniqueId val="{00000005-07B3-4812-B887-F357502C1509}"/>
              </c:ext>
            </c:extLst>
          </c:dPt>
          <c:dPt>
            <c:idx val="3"/>
            <c:bubble3D val="0"/>
            <c:spPr>
              <a:solidFill>
                <a:srgbClr val="A9A9A9"/>
              </a:solidFill>
              <a:ln w="19050">
                <a:solidFill>
                  <a:schemeClr val="lt1"/>
                </a:solidFill>
              </a:ln>
              <a:effectLst/>
            </c:spPr>
            <c:extLst>
              <c:ext xmlns:c16="http://schemas.microsoft.com/office/drawing/2014/chart" uri="{C3380CC4-5D6E-409C-BE32-E72D297353CC}">
                <c16:uniqueId val="{00000007-07B3-4812-B887-F357502C1509}"/>
              </c:ext>
            </c:extLst>
          </c:dPt>
          <c:dLbls>
            <c:dLbl>
              <c:idx val="0"/>
              <c:layout>
                <c:manualLayout>
                  <c:x val="-0.12412655292960977"/>
                  <c:y val="0.23106613058788639"/>
                </c:manualLayout>
              </c:layout>
              <c:tx>
                <c:rich>
                  <a:bodyPr/>
                  <a:lstStyle/>
                  <a:p>
                    <a:pPr>
                      <a:defRPr sz="1500" b="0" i="0" u="none" strike="noStrike" baseline="0">
                        <a:solidFill>
                          <a:srgbClr val="000000"/>
                        </a:solidFill>
                        <a:latin typeface="Aptos Narrow"/>
                        <a:ea typeface="Aptos Narrow"/>
                        <a:cs typeface="Aptos Narrow"/>
                      </a:defRPr>
                    </a:pPr>
                    <a:r>
                      <a:rPr lang="en-US" sz="1500" b="0" i="0" u="none" strike="noStrike" baseline="0">
                        <a:solidFill>
                          <a:srgbClr val="FFFFFF"/>
                        </a:solidFill>
                        <a:latin typeface="Calibri"/>
                        <a:ea typeface="Calibri"/>
                        <a:cs typeface="Calibri"/>
                      </a:rPr>
                      <a:t>Non-Governmental Organization (NGO), </a:t>
                    </a:r>
                  </a:p>
                  <a:p>
                    <a:pPr>
                      <a:defRPr sz="1500" b="0" i="0" u="none" strike="noStrike" baseline="0">
                        <a:solidFill>
                          <a:srgbClr val="000000"/>
                        </a:solidFill>
                        <a:latin typeface="Aptos Narrow"/>
                        <a:ea typeface="Aptos Narrow"/>
                        <a:cs typeface="Aptos Narrow"/>
                      </a:defRPr>
                    </a:pPr>
                    <a:r>
                      <a:rPr lang="en-US" sz="1500" b="0" i="0" u="none" strike="noStrike" baseline="0">
                        <a:solidFill>
                          <a:srgbClr val="FFFFFF"/>
                        </a:solidFill>
                        <a:latin typeface="Calibri"/>
                        <a:ea typeface="Calibri"/>
                        <a:cs typeface="Calibri"/>
                      </a:rPr>
                      <a:t>22.4%</a:t>
                    </a:r>
                  </a:p>
                </c:rich>
              </c:tx>
              <c:spPr>
                <a:noFill/>
                <a:ln>
                  <a:noFill/>
                </a:ln>
                <a:effectLst/>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7B3-4812-B887-F357502C1509}"/>
                </c:ext>
              </c:extLst>
            </c:dLbl>
            <c:dLbl>
              <c:idx val="1"/>
              <c:layout>
                <c:manualLayout>
                  <c:x val="4.3289797916345914E-2"/>
                  <c:y val="-0.27074291787227861"/>
                </c:manualLayout>
              </c:layout>
              <c:tx>
                <c:rich>
                  <a:bodyPr/>
                  <a:lstStyle/>
                  <a:p>
                    <a:pPr>
                      <a:defRPr sz="1500" b="0" i="0" u="none" strike="noStrike" baseline="0">
                        <a:solidFill>
                          <a:srgbClr val="FFFFFF"/>
                        </a:solidFill>
                        <a:latin typeface="Calibri"/>
                        <a:ea typeface="Calibri"/>
                        <a:cs typeface="Calibri"/>
                      </a:defRPr>
                    </a:pPr>
                    <a:r>
                      <a:rPr lang="en-US" sz="1500"/>
                      <a:t>Private Owner, 57.2%</a:t>
                    </a:r>
                  </a:p>
                </c:rich>
              </c:tx>
              <c:spPr>
                <a:noFill/>
                <a:ln>
                  <a:noFill/>
                </a:ln>
                <a:effectLst/>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7B3-4812-B887-F357502C1509}"/>
                </c:ext>
              </c:extLst>
            </c:dLbl>
            <c:dLbl>
              <c:idx val="2"/>
              <c:layout>
                <c:manualLayout>
                  <c:x val="9.7383368208814727E-2"/>
                  <c:y val="5.8689494369172514E-2"/>
                </c:manualLayout>
              </c:layout>
              <c:tx>
                <c:rich>
                  <a:bodyPr rot="1260000"/>
                  <a:lstStyle/>
                  <a:p>
                    <a:pPr>
                      <a:defRPr sz="1500" b="0" i="0" u="none" strike="noStrike" baseline="0">
                        <a:solidFill>
                          <a:srgbClr val="FFFFFF"/>
                        </a:solidFill>
                        <a:latin typeface="Calibri"/>
                        <a:ea typeface="Calibri"/>
                        <a:cs typeface="Calibri"/>
                      </a:defRPr>
                    </a:pPr>
                    <a:r>
                      <a:rPr lang="en-US" sz="1500"/>
                      <a:t>Other,</a:t>
                    </a:r>
                    <a:r>
                      <a:rPr lang="en-US" sz="1500" baseline="0"/>
                      <a:t> 2.5%</a:t>
                    </a:r>
                    <a:endParaRPr lang="en-US" sz="1500"/>
                  </a:p>
                </c:rich>
              </c:tx>
              <c:spPr>
                <a:noFill/>
                <a:ln>
                  <a:noFill/>
                </a:ln>
                <a:effectLst/>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7B3-4812-B887-F357502C1509}"/>
                </c:ext>
              </c:extLst>
            </c:dLbl>
            <c:dLbl>
              <c:idx val="3"/>
              <c:layout>
                <c:manualLayout>
                  <c:x val="0.10433333055993521"/>
                  <c:y val="0.20025273279290609"/>
                </c:manualLayout>
              </c:layout>
              <c:tx>
                <c:rich>
                  <a:bodyPr/>
                  <a:lstStyle/>
                  <a:p>
                    <a:pPr>
                      <a:defRPr sz="1500" b="0" i="0" u="none" strike="noStrike" baseline="0">
                        <a:solidFill>
                          <a:srgbClr val="000000"/>
                        </a:solidFill>
                        <a:latin typeface="Aptos Narrow"/>
                        <a:ea typeface="Aptos Narrow"/>
                        <a:cs typeface="Aptos Narrow"/>
                      </a:defRPr>
                    </a:pPr>
                    <a:r>
                      <a:rPr lang="en-US" sz="1500" b="0" i="0" u="none" strike="noStrike" baseline="0">
                        <a:solidFill>
                          <a:srgbClr val="FFFFFF"/>
                        </a:solidFill>
                        <a:latin typeface="Calibri"/>
                        <a:ea typeface="Calibri"/>
                        <a:cs typeface="Calibri"/>
                      </a:rPr>
                      <a:t>Public Housing </a:t>
                    </a:r>
                  </a:p>
                  <a:p>
                    <a:pPr>
                      <a:defRPr sz="1500" b="0" i="0" u="none" strike="noStrike" baseline="0">
                        <a:solidFill>
                          <a:srgbClr val="000000"/>
                        </a:solidFill>
                        <a:latin typeface="Aptos Narrow"/>
                        <a:ea typeface="Aptos Narrow"/>
                        <a:cs typeface="Aptos Narrow"/>
                      </a:defRPr>
                    </a:pPr>
                    <a:r>
                      <a:rPr lang="en-US" sz="1500" b="0" i="0" u="none" strike="noStrike" baseline="0">
                        <a:solidFill>
                          <a:srgbClr val="FFFFFF"/>
                        </a:solidFill>
                        <a:latin typeface="Calibri"/>
                        <a:ea typeface="Calibri"/>
                        <a:cs typeface="Calibri"/>
                      </a:rPr>
                      <a:t>Authority (PHA), </a:t>
                    </a:r>
                  </a:p>
                  <a:p>
                    <a:pPr>
                      <a:defRPr sz="1500" b="0" i="0" u="none" strike="noStrike" baseline="0">
                        <a:solidFill>
                          <a:srgbClr val="000000"/>
                        </a:solidFill>
                        <a:latin typeface="Aptos Narrow"/>
                        <a:ea typeface="Aptos Narrow"/>
                        <a:cs typeface="Aptos Narrow"/>
                      </a:defRPr>
                    </a:pPr>
                    <a:r>
                      <a:rPr lang="en-US" sz="1500" b="0" i="0" u="none" strike="noStrike" baseline="0">
                        <a:solidFill>
                          <a:srgbClr val="FFFFFF"/>
                        </a:solidFill>
                        <a:latin typeface="Calibri"/>
                        <a:ea typeface="Calibri"/>
                        <a:cs typeface="Calibri"/>
                      </a:rPr>
                      <a:t>17.9%</a:t>
                    </a:r>
                  </a:p>
                </c:rich>
              </c:tx>
              <c:spPr>
                <a:noFill/>
                <a:ln>
                  <a:noFill/>
                </a:ln>
                <a:effectLst/>
              </c:spPr>
              <c:dLblPos val="bestFit"/>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7B3-4812-B887-F357502C15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cat>
            <c:strRef>
              <c:f>'By Owner'!$A$20:$B$23</c:f>
              <c:strCache>
                <c:ptCount val="4"/>
                <c:pt idx="0">
                  <c:v>Non-Governmental Organization (NGO)</c:v>
                </c:pt>
                <c:pt idx="1">
                  <c:v>Private Owner</c:v>
                </c:pt>
                <c:pt idx="2">
                  <c:v>Other</c:v>
                </c:pt>
                <c:pt idx="3">
                  <c:v>Public Housing Authority (PHA)</c:v>
                </c:pt>
              </c:strCache>
            </c:strRef>
          </c:cat>
          <c:val>
            <c:numRef>
              <c:f>'By Owner'!$E$20:$E$23</c:f>
              <c:numCache>
                <c:formatCode>[$-10409]0.0%</c:formatCode>
                <c:ptCount val="4"/>
                <c:pt idx="0">
                  <c:v>0.22387343464936638</c:v>
                </c:pt>
                <c:pt idx="1">
                  <c:v>0.57240282388256969</c:v>
                </c:pt>
                <c:pt idx="2">
                  <c:v>2.4810874393539101E-2</c:v>
                </c:pt>
                <c:pt idx="3">
                  <c:v>0.17891286707452483</c:v>
                </c:pt>
              </c:numCache>
            </c:numRef>
          </c:val>
          <c:extLst>
            <c:ext xmlns:c16="http://schemas.microsoft.com/office/drawing/2014/chart" uri="{C3380CC4-5D6E-409C-BE32-E72D297353CC}">
              <c16:uniqueId val="{00000008-07B3-4812-B887-F357502C1509}"/>
            </c:ext>
          </c:extLst>
        </c:ser>
        <c:dLbls>
          <c:showLegendKey val="0"/>
          <c:showVal val="0"/>
          <c:showCatName val="0"/>
          <c:showSerName val="0"/>
          <c:showPercent val="0"/>
          <c:showBubbleSize val="0"/>
          <c:showLeaderLines val="1"/>
        </c:dLbls>
        <c:firstSliceAng val="0"/>
      </c:pieChart>
      <c:spPr>
        <a:noFill/>
        <a:ln w="25400">
          <a:noFill/>
        </a:ln>
      </c:spPr>
    </c:plotArea>
    <c:plotVisOnly val="1"/>
    <c:dispBlanksAs val="gap"/>
    <c:showDLblsOverMax val="0"/>
  </c:chart>
  <c:spPr>
    <a:noFill/>
    <a:ln w="9525" cap="flat" cmpd="sng" algn="ctr">
      <a:noFill/>
      <a:round/>
    </a:ln>
    <a:effectLst/>
  </c:spPr>
  <c:txPr>
    <a:bodyPr/>
    <a:lstStyle/>
    <a:p>
      <a:pPr>
        <a:defRPr sz="900" b="0" i="0" u="none" strike="noStrike" baseline="0">
          <a:solidFill>
            <a:srgbClr val="000000"/>
          </a:solidFill>
          <a:latin typeface="Aptos Narrow"/>
          <a:ea typeface="Aptos Narrow"/>
          <a:cs typeface="Aptos Narrow"/>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tx2">
                <a:lumMod val="75000"/>
                <a:lumOff val="25000"/>
              </a:schemeClr>
            </a:solidFill>
            <a:ln>
              <a:solidFill>
                <a:schemeClr val="tx2">
                  <a:lumMod val="75000"/>
                  <a:lumOff val="25000"/>
                </a:schemeClr>
              </a:solidFill>
            </a:ln>
            <a:effectLst/>
          </c:spPr>
          <c:invertIfNegative val="0"/>
          <c:cat>
            <c:strRef>
              <c:f>Affordable!$A$7:$A$31</c:f>
              <c:strCache>
                <c:ptCount val="25"/>
                <c:pt idx="0">
                  <c:v>Austin</c:v>
                </c:pt>
                <c:pt idx="1">
                  <c:v>Seattle</c:v>
                </c:pt>
                <c:pt idx="2">
                  <c:v>Brooklyn</c:v>
                </c:pt>
                <c:pt idx="3">
                  <c:v>San Antonio</c:v>
                </c:pt>
                <c:pt idx="4">
                  <c:v>Phoenix</c:v>
                </c:pt>
                <c:pt idx="5">
                  <c:v>Denver</c:v>
                </c:pt>
                <c:pt idx="6">
                  <c:v>Los Angeles</c:v>
                </c:pt>
                <c:pt idx="7">
                  <c:v>Miami</c:v>
                </c:pt>
                <c:pt idx="8">
                  <c:v>Charlotte</c:v>
                </c:pt>
                <c:pt idx="9">
                  <c:v>SF Peninsula</c:v>
                </c:pt>
                <c:pt idx="10">
                  <c:v>Sacramento</c:v>
                </c:pt>
                <c:pt idx="11">
                  <c:v>Nashville</c:v>
                </c:pt>
                <c:pt idx="12">
                  <c:v>Portland</c:v>
                </c:pt>
                <c:pt idx="13">
                  <c:v>Bay Area South</c:v>
                </c:pt>
                <c:pt idx="14">
                  <c:v>Wash DC Metro</c:v>
                </c:pt>
                <c:pt idx="15">
                  <c:v>San Fernando/ Ventura</c:v>
                </c:pt>
                <c:pt idx="16">
                  <c:v>Richmond </c:v>
                </c:pt>
                <c:pt idx="17">
                  <c:v>San Jose</c:v>
                </c:pt>
                <c:pt idx="18">
                  <c:v>San Diego</c:v>
                </c:pt>
                <c:pt idx="19">
                  <c:v>Orlando</c:v>
                </c:pt>
                <c:pt idx="20">
                  <c:v>Salt Lake City</c:v>
                </c:pt>
                <c:pt idx="21">
                  <c:v>East Los Angeles</c:v>
                </c:pt>
                <c:pt idx="22">
                  <c:v>SW Florida Coast</c:v>
                </c:pt>
                <c:pt idx="23">
                  <c:v>Atlanta - Urban</c:v>
                </c:pt>
                <c:pt idx="24">
                  <c:v>Dallas Suburb</c:v>
                </c:pt>
              </c:strCache>
            </c:strRef>
          </c:cat>
          <c:val>
            <c:numRef>
              <c:f>Affordable!$H$7:$H$31</c:f>
              <c:numCache>
                <c:formatCode>_(* #,##0_);_(* \(#,##0\);_(* "-"??_);_(@_)</c:formatCode>
                <c:ptCount val="25"/>
                <c:pt idx="0">
                  <c:v>10689</c:v>
                </c:pt>
                <c:pt idx="1">
                  <c:v>6620</c:v>
                </c:pt>
                <c:pt idx="2">
                  <c:v>6212</c:v>
                </c:pt>
                <c:pt idx="3">
                  <c:v>5848</c:v>
                </c:pt>
                <c:pt idx="4">
                  <c:v>5435</c:v>
                </c:pt>
                <c:pt idx="5">
                  <c:v>5390</c:v>
                </c:pt>
                <c:pt idx="6">
                  <c:v>5117</c:v>
                </c:pt>
                <c:pt idx="7">
                  <c:v>4973</c:v>
                </c:pt>
                <c:pt idx="8">
                  <c:v>4603</c:v>
                </c:pt>
                <c:pt idx="9">
                  <c:v>4581</c:v>
                </c:pt>
                <c:pt idx="10">
                  <c:v>4552</c:v>
                </c:pt>
                <c:pt idx="11">
                  <c:v>4111</c:v>
                </c:pt>
                <c:pt idx="12">
                  <c:v>3653</c:v>
                </c:pt>
                <c:pt idx="13">
                  <c:v>3604</c:v>
                </c:pt>
                <c:pt idx="14">
                  <c:v>3550</c:v>
                </c:pt>
                <c:pt idx="15">
                  <c:v>3500</c:v>
                </c:pt>
                <c:pt idx="16">
                  <c:v>3194</c:v>
                </c:pt>
                <c:pt idx="17">
                  <c:v>3176</c:v>
                </c:pt>
                <c:pt idx="18">
                  <c:v>3072</c:v>
                </c:pt>
                <c:pt idx="19">
                  <c:v>2944</c:v>
                </c:pt>
                <c:pt idx="20">
                  <c:v>2850</c:v>
                </c:pt>
                <c:pt idx="21">
                  <c:v>2638</c:v>
                </c:pt>
                <c:pt idx="22">
                  <c:v>2623</c:v>
                </c:pt>
                <c:pt idx="23">
                  <c:v>2494</c:v>
                </c:pt>
                <c:pt idx="24">
                  <c:v>2465</c:v>
                </c:pt>
              </c:numCache>
            </c:numRef>
          </c:val>
          <c:extLst>
            <c:ext xmlns:c16="http://schemas.microsoft.com/office/drawing/2014/chart" uri="{C3380CC4-5D6E-409C-BE32-E72D297353CC}">
              <c16:uniqueId val="{00000000-9183-45B6-A302-69220BF204DF}"/>
            </c:ext>
          </c:extLst>
        </c:ser>
        <c:dLbls>
          <c:showLegendKey val="0"/>
          <c:showVal val="0"/>
          <c:showCatName val="0"/>
          <c:showSerName val="0"/>
          <c:showPercent val="0"/>
          <c:showBubbleSize val="0"/>
        </c:dLbls>
        <c:gapWidth val="107"/>
        <c:overlap val="-27"/>
        <c:axId val="700049520"/>
        <c:axId val="700052400"/>
      </c:barChart>
      <c:catAx>
        <c:axId val="70004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052400"/>
        <c:crosses val="autoZero"/>
        <c:auto val="1"/>
        <c:lblAlgn val="ctr"/>
        <c:lblOffset val="100"/>
        <c:noMultiLvlLbl val="0"/>
      </c:catAx>
      <c:valAx>
        <c:axId val="700052400"/>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000495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aseline="0"/>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a:solidFill>
                  <a:sysClr val="windowText" lastClr="000000"/>
                </a:solidFill>
                <a:latin typeface="Calibri" panose="020F0502020204030204" pitchFamily="34" charset="0"/>
                <a:cs typeface="Calibri" panose="020F0502020204030204" pitchFamily="34" charset="0"/>
              </a:rPr>
              <a:t>Total Operating Expenses as a Percent</a:t>
            </a:r>
            <a:r>
              <a:rPr lang="en-US" sz="1600" b="1" baseline="0">
                <a:solidFill>
                  <a:sysClr val="windowText" lastClr="000000"/>
                </a:solidFill>
                <a:latin typeface="Calibri" panose="020F0502020204030204" pitchFamily="34" charset="0"/>
                <a:cs typeface="Calibri" panose="020F0502020204030204" pitchFamily="34" charset="0"/>
              </a:rPr>
              <a:t> of Total Income</a:t>
            </a:r>
            <a:endParaRPr lang="en-US" sz="1600" b="1">
              <a:solidFill>
                <a:sysClr val="windowText" lastClr="000000"/>
              </a:solidFill>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v>Conventional</c:v>
          </c:tx>
          <c:spPr>
            <a:solidFill>
              <a:srgbClr val="007FFF"/>
            </a:solidFill>
            <a:ln>
              <a:noFill/>
            </a:ln>
            <a:effectLst/>
          </c:spPr>
          <c:invertIfNegative val="0"/>
          <c:cat>
            <c:strRef>
              <c:f>'Exp%Rev'!$A$2:$A$32</c:f>
              <c:strCache>
                <c:ptCount val="31"/>
                <c:pt idx="0">
                  <c:v>Philadelphia</c:v>
                </c:pt>
                <c:pt idx="1">
                  <c:v>Indianapolis</c:v>
                </c:pt>
                <c:pt idx="2">
                  <c:v>Columbus</c:v>
                </c:pt>
                <c:pt idx="3">
                  <c:v>Kansas City</c:v>
                </c:pt>
                <c:pt idx="4">
                  <c:v>Charlotte</c:v>
                </c:pt>
                <c:pt idx="5">
                  <c:v>Detroit</c:v>
                </c:pt>
                <c:pt idx="6">
                  <c:v>Chicago</c:v>
                </c:pt>
                <c:pt idx="7">
                  <c:v>Baltimore</c:v>
                </c:pt>
                <c:pt idx="8">
                  <c:v>Houston</c:v>
                </c:pt>
                <c:pt idx="9">
                  <c:v>New Jersey</c:v>
                </c:pt>
                <c:pt idx="10">
                  <c:v>Raleigh</c:v>
                </c:pt>
                <c:pt idx="11">
                  <c:v>Atlanta</c:v>
                </c:pt>
                <c:pt idx="12">
                  <c:v>Dallas</c:v>
                </c:pt>
                <c:pt idx="13">
                  <c:v>National</c:v>
                </c:pt>
                <c:pt idx="14">
                  <c:v>Nashville</c:v>
                </c:pt>
                <c:pt idx="15">
                  <c:v>Washington DC</c:v>
                </c:pt>
                <c:pt idx="16">
                  <c:v>San Francisco</c:v>
                </c:pt>
                <c:pt idx="17">
                  <c:v>Portland</c:v>
                </c:pt>
                <c:pt idx="18">
                  <c:v>Twin Cities</c:v>
                </c:pt>
                <c:pt idx="19">
                  <c:v>Las Vegas</c:v>
                </c:pt>
                <c:pt idx="20">
                  <c:v>Tampa</c:v>
                </c:pt>
                <c:pt idx="21">
                  <c:v>Phoenix</c:v>
                </c:pt>
                <c:pt idx="22">
                  <c:v>Miami</c:v>
                </c:pt>
                <c:pt idx="23">
                  <c:v>New York</c:v>
                </c:pt>
                <c:pt idx="24">
                  <c:v>Boston</c:v>
                </c:pt>
                <c:pt idx="25">
                  <c:v>Austin</c:v>
                </c:pt>
                <c:pt idx="26">
                  <c:v>Los Angeles</c:v>
                </c:pt>
                <c:pt idx="27">
                  <c:v>Denver</c:v>
                </c:pt>
                <c:pt idx="28">
                  <c:v>San Diego</c:v>
                </c:pt>
                <c:pt idx="29">
                  <c:v>Seattle</c:v>
                </c:pt>
                <c:pt idx="30">
                  <c:v>Orlando</c:v>
                </c:pt>
              </c:strCache>
            </c:strRef>
          </c:cat>
          <c:val>
            <c:numRef>
              <c:f>'Exp%Rev'!$B$2:$B$32</c:f>
              <c:numCache>
                <c:formatCode>0.0%</c:formatCode>
                <c:ptCount val="31"/>
                <c:pt idx="0">
                  <c:v>0.43193133997421551</c:v>
                </c:pt>
                <c:pt idx="1">
                  <c:v>0.52052440914192921</c:v>
                </c:pt>
                <c:pt idx="2">
                  <c:v>0.45555067042712249</c:v>
                </c:pt>
                <c:pt idx="3">
                  <c:v>0.48802084871040097</c:v>
                </c:pt>
                <c:pt idx="4">
                  <c:v>0.41866775416015994</c:v>
                </c:pt>
                <c:pt idx="5">
                  <c:v>0.48021115062512704</c:v>
                </c:pt>
                <c:pt idx="6">
                  <c:v>0.4638252870811746</c:v>
                </c:pt>
                <c:pt idx="7">
                  <c:v>0.46485272574947695</c:v>
                </c:pt>
                <c:pt idx="8">
                  <c:v>0.55400451552602548</c:v>
                </c:pt>
                <c:pt idx="9">
                  <c:v>0.43468839657502528</c:v>
                </c:pt>
                <c:pt idx="10">
                  <c:v>0.42294893516058646</c:v>
                </c:pt>
                <c:pt idx="11">
                  <c:v>0.47778825919855922</c:v>
                </c:pt>
                <c:pt idx="12">
                  <c:v>0.51693614619304729</c:v>
                </c:pt>
                <c:pt idx="13">
                  <c:v>0.44971530782616748</c:v>
                </c:pt>
                <c:pt idx="14">
                  <c:v>0.42841908242745552</c:v>
                </c:pt>
                <c:pt idx="15">
                  <c:v>0.45077587482018899</c:v>
                </c:pt>
                <c:pt idx="16">
                  <c:v>0.43807945819402944</c:v>
                </c:pt>
                <c:pt idx="17">
                  <c:v>0.40904538758970926</c:v>
                </c:pt>
                <c:pt idx="18">
                  <c:v>0.51700320482357576</c:v>
                </c:pt>
                <c:pt idx="19">
                  <c:v>0.39479757443748792</c:v>
                </c:pt>
                <c:pt idx="20">
                  <c:v>0.47614089517049318</c:v>
                </c:pt>
                <c:pt idx="21">
                  <c:v>0.36862086122006071</c:v>
                </c:pt>
                <c:pt idx="22">
                  <c:v>0.45122894848569944</c:v>
                </c:pt>
                <c:pt idx="23">
                  <c:v>0.45090300267388916</c:v>
                </c:pt>
                <c:pt idx="24">
                  <c:v>0.41801851887353109</c:v>
                </c:pt>
                <c:pt idx="25">
                  <c:v>0.52407633600048442</c:v>
                </c:pt>
                <c:pt idx="26">
                  <c:v>0.42727665022227634</c:v>
                </c:pt>
                <c:pt idx="27">
                  <c:v>0.38739661976846218</c:v>
                </c:pt>
                <c:pt idx="28">
                  <c:v>0.36741234154898217</c:v>
                </c:pt>
                <c:pt idx="29">
                  <c:v>0.38910396600983771</c:v>
                </c:pt>
                <c:pt idx="30">
                  <c:v>0.45027915103131516</c:v>
                </c:pt>
              </c:numCache>
            </c:numRef>
          </c:val>
          <c:extLst>
            <c:ext xmlns:c16="http://schemas.microsoft.com/office/drawing/2014/chart" uri="{C3380CC4-5D6E-409C-BE32-E72D297353CC}">
              <c16:uniqueId val="{00000000-102F-4125-96E3-CE327A861E1F}"/>
            </c:ext>
          </c:extLst>
        </c:ser>
        <c:ser>
          <c:idx val="2"/>
          <c:order val="1"/>
          <c:tx>
            <c:v>Affordable</c:v>
          </c:tx>
          <c:spPr>
            <a:solidFill>
              <a:srgbClr val="0048A9"/>
            </a:solidFill>
            <a:ln>
              <a:noFill/>
            </a:ln>
            <a:effectLst/>
          </c:spPr>
          <c:invertIfNegative val="0"/>
          <c:cat>
            <c:strRef>
              <c:f>'Exp%Rev'!$A$2:$A$32</c:f>
              <c:strCache>
                <c:ptCount val="31"/>
                <c:pt idx="0">
                  <c:v>Philadelphia</c:v>
                </c:pt>
                <c:pt idx="1">
                  <c:v>Indianapolis</c:v>
                </c:pt>
                <c:pt idx="2">
                  <c:v>Columbus</c:v>
                </c:pt>
                <c:pt idx="3">
                  <c:v>Kansas City</c:v>
                </c:pt>
                <c:pt idx="4">
                  <c:v>Charlotte</c:v>
                </c:pt>
                <c:pt idx="5">
                  <c:v>Detroit</c:v>
                </c:pt>
                <c:pt idx="6">
                  <c:v>Chicago</c:v>
                </c:pt>
                <c:pt idx="7">
                  <c:v>Baltimore</c:v>
                </c:pt>
                <c:pt idx="8">
                  <c:v>Houston</c:v>
                </c:pt>
                <c:pt idx="9">
                  <c:v>New Jersey</c:v>
                </c:pt>
                <c:pt idx="10">
                  <c:v>Raleigh</c:v>
                </c:pt>
                <c:pt idx="11">
                  <c:v>Atlanta</c:v>
                </c:pt>
                <c:pt idx="12">
                  <c:v>Dallas</c:v>
                </c:pt>
                <c:pt idx="13">
                  <c:v>National</c:v>
                </c:pt>
                <c:pt idx="14">
                  <c:v>Nashville</c:v>
                </c:pt>
                <c:pt idx="15">
                  <c:v>Washington DC</c:v>
                </c:pt>
                <c:pt idx="16">
                  <c:v>San Francisco</c:v>
                </c:pt>
                <c:pt idx="17">
                  <c:v>Portland</c:v>
                </c:pt>
                <c:pt idx="18">
                  <c:v>Twin Cities</c:v>
                </c:pt>
                <c:pt idx="19">
                  <c:v>Las Vegas</c:v>
                </c:pt>
                <c:pt idx="20">
                  <c:v>Tampa</c:v>
                </c:pt>
                <c:pt idx="21">
                  <c:v>Phoenix</c:v>
                </c:pt>
                <c:pt idx="22">
                  <c:v>Miami</c:v>
                </c:pt>
                <c:pt idx="23">
                  <c:v>New York</c:v>
                </c:pt>
                <c:pt idx="24">
                  <c:v>Boston</c:v>
                </c:pt>
                <c:pt idx="25">
                  <c:v>Austin</c:v>
                </c:pt>
                <c:pt idx="26">
                  <c:v>Los Angeles</c:v>
                </c:pt>
                <c:pt idx="27">
                  <c:v>Denver</c:v>
                </c:pt>
                <c:pt idx="28">
                  <c:v>San Diego</c:v>
                </c:pt>
                <c:pt idx="29">
                  <c:v>Seattle</c:v>
                </c:pt>
                <c:pt idx="30">
                  <c:v>Orlando</c:v>
                </c:pt>
              </c:strCache>
            </c:strRef>
          </c:cat>
          <c:val>
            <c:numRef>
              <c:f>'Exp%Rev'!$C$2:$C$32</c:f>
              <c:numCache>
                <c:formatCode>0.0%</c:formatCode>
                <c:ptCount val="31"/>
                <c:pt idx="0">
                  <c:v>0.74372561761447609</c:v>
                </c:pt>
                <c:pt idx="1">
                  <c:v>0.72906667556427063</c:v>
                </c:pt>
                <c:pt idx="2">
                  <c:v>0.72615400398229879</c:v>
                </c:pt>
                <c:pt idx="3">
                  <c:v>0.72435950536832749</c:v>
                </c:pt>
                <c:pt idx="4">
                  <c:v>0.67453681692335288</c:v>
                </c:pt>
                <c:pt idx="5">
                  <c:v>0.64377354614826532</c:v>
                </c:pt>
                <c:pt idx="6">
                  <c:v>0.63602655879463388</c:v>
                </c:pt>
                <c:pt idx="7">
                  <c:v>0.6332224028406197</c:v>
                </c:pt>
                <c:pt idx="8">
                  <c:v>0.6310159757376822</c:v>
                </c:pt>
                <c:pt idx="9">
                  <c:v>0.61426458044197718</c:v>
                </c:pt>
                <c:pt idx="10">
                  <c:v>0.59564702352137966</c:v>
                </c:pt>
                <c:pt idx="11">
                  <c:v>0.58707038616450813</c:v>
                </c:pt>
                <c:pt idx="12">
                  <c:v>0.56752074904695315</c:v>
                </c:pt>
                <c:pt idx="13">
                  <c:v>0.56716324170848231</c:v>
                </c:pt>
                <c:pt idx="14">
                  <c:v>0.56626111989213768</c:v>
                </c:pt>
                <c:pt idx="15">
                  <c:v>0.56549846092545242</c:v>
                </c:pt>
                <c:pt idx="16">
                  <c:v>0.56463973133483558</c:v>
                </c:pt>
                <c:pt idx="17">
                  <c:v>0.54720047063647337</c:v>
                </c:pt>
                <c:pt idx="18">
                  <c:v>0.5419868540174072</c:v>
                </c:pt>
                <c:pt idx="19">
                  <c:v>0.52585680175786753</c:v>
                </c:pt>
                <c:pt idx="20">
                  <c:v>0.52430804776538797</c:v>
                </c:pt>
                <c:pt idx="21">
                  <c:v>0.52345277588593275</c:v>
                </c:pt>
                <c:pt idx="22">
                  <c:v>0.51112866390437317</c:v>
                </c:pt>
                <c:pt idx="23">
                  <c:v>0.50843054296785095</c:v>
                </c:pt>
                <c:pt idx="24">
                  <c:v>0.50669654410777865</c:v>
                </c:pt>
                <c:pt idx="25">
                  <c:v>0.50357400684501663</c:v>
                </c:pt>
                <c:pt idx="26">
                  <c:v>0.49906962593816551</c:v>
                </c:pt>
                <c:pt idx="27">
                  <c:v>0.4875082051076603</c:v>
                </c:pt>
                <c:pt idx="28">
                  <c:v>0.46013420241111874</c:v>
                </c:pt>
                <c:pt idx="29">
                  <c:v>0.44144460331903457</c:v>
                </c:pt>
                <c:pt idx="30">
                  <c:v>0.41488874728857084</c:v>
                </c:pt>
              </c:numCache>
            </c:numRef>
          </c:val>
          <c:extLst>
            <c:ext xmlns:c16="http://schemas.microsoft.com/office/drawing/2014/chart" uri="{C3380CC4-5D6E-409C-BE32-E72D297353CC}">
              <c16:uniqueId val="{00000001-102F-4125-96E3-CE327A861E1F}"/>
            </c:ext>
          </c:extLst>
        </c:ser>
        <c:dLbls>
          <c:showLegendKey val="0"/>
          <c:showVal val="0"/>
          <c:showCatName val="0"/>
          <c:showSerName val="0"/>
          <c:showPercent val="0"/>
          <c:showBubbleSize val="0"/>
        </c:dLbls>
        <c:gapWidth val="120"/>
        <c:axId val="835748047"/>
        <c:axId val="835741327"/>
        <c:extLst/>
      </c:barChart>
      <c:catAx>
        <c:axId val="83574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835741327"/>
        <c:crosses val="autoZero"/>
        <c:auto val="1"/>
        <c:lblAlgn val="ctr"/>
        <c:lblOffset val="100"/>
        <c:noMultiLvlLbl val="0"/>
      </c:catAx>
      <c:valAx>
        <c:axId val="83574132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835748047"/>
        <c:crosses val="autoZero"/>
        <c:crossBetween val="between"/>
      </c:valAx>
      <c:spPr>
        <a:noFill/>
        <a:ln>
          <a:noFill/>
        </a:ln>
        <a:effectLst/>
      </c:spPr>
    </c:plotArea>
    <c:legend>
      <c:legendPos val="b"/>
      <c:layout>
        <c:manualLayout>
          <c:xMode val="edge"/>
          <c:yMode val="edge"/>
          <c:x val="1.4722397927406235E-3"/>
          <c:y val="0.9289351331083614"/>
          <c:w val="0.99852776020725942"/>
          <c:h val="5.7459424714767796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Percentage of Market-Rate Stock in Competition with Fully Affordable Developments</a:t>
            </a:r>
          </a:p>
        </c:rich>
      </c:tx>
      <c:layout>
        <c:manualLayout>
          <c:xMode val="edge"/>
          <c:yMode val="edge"/>
          <c:x val="0.19112037872736265"/>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168843519066046"/>
          <c:y val="0.10022564887722368"/>
          <c:w val="0.8762342701233492"/>
          <c:h val="0.4353477690288714"/>
        </c:manualLayout>
      </c:layout>
      <c:barChart>
        <c:barDir val="col"/>
        <c:grouping val="clustered"/>
        <c:varyColors val="0"/>
        <c:ser>
          <c:idx val="0"/>
          <c:order val="0"/>
          <c:tx>
            <c:strRef>
              <c:f>'Metros (No WFL)'!$B$1</c:f>
              <c:strCache>
                <c:ptCount val="1"/>
                <c:pt idx="0">
                  <c:v>Competitive Supply</c:v>
                </c:pt>
              </c:strCache>
            </c:strRef>
          </c:tx>
          <c:spPr>
            <a:solidFill>
              <a:srgbClr val="007FFF"/>
            </a:solidFill>
            <a:ln>
              <a:noFill/>
            </a:ln>
            <a:effectLst/>
          </c:spPr>
          <c:invertIfNegative val="0"/>
          <c:cat>
            <c:strRef>
              <c:f>'Metros (No WFL)'!$A$3:$A$38</c:f>
              <c:strCache>
                <c:ptCount val="36"/>
                <c:pt idx="0">
                  <c:v>Austin</c:v>
                </c:pt>
                <c:pt idx="1">
                  <c:v>Columbus</c:v>
                </c:pt>
                <c:pt idx="2">
                  <c:v>Chicago - Suburban</c:v>
                </c:pt>
                <c:pt idx="3">
                  <c:v>Indianapolis</c:v>
                </c:pt>
                <c:pt idx="4">
                  <c:v>Baltimore</c:v>
                </c:pt>
                <c:pt idx="5">
                  <c:v>Houston - East</c:v>
                </c:pt>
                <c:pt idx="6">
                  <c:v>Washington DC</c:v>
                </c:pt>
                <c:pt idx="7">
                  <c:v>Detroit</c:v>
                </c:pt>
                <c:pt idx="8">
                  <c:v>Twin Cities - Urban</c:v>
                </c:pt>
                <c:pt idx="9">
                  <c:v>Philadelphia - Urban</c:v>
                </c:pt>
                <c:pt idx="10">
                  <c:v>Kansas City</c:v>
                </c:pt>
                <c:pt idx="11">
                  <c:v>Dallas - Suburban</c:v>
                </c:pt>
                <c:pt idx="12">
                  <c:v>Portland</c:v>
                </c:pt>
                <c:pt idx="13">
                  <c:v>Houston - West</c:v>
                </c:pt>
                <c:pt idx="14">
                  <c:v>Las Vegas</c:v>
                </c:pt>
                <c:pt idx="15">
                  <c:v>Seattle</c:v>
                </c:pt>
                <c:pt idx="16">
                  <c:v>Dallas - North</c:v>
                </c:pt>
                <c:pt idx="17">
                  <c:v>Nashville</c:v>
                </c:pt>
                <c:pt idx="18">
                  <c:v>Atlanta - Urban</c:v>
                </c:pt>
                <c:pt idx="19">
                  <c:v>Atlanta - Suburban</c:v>
                </c:pt>
                <c:pt idx="20">
                  <c:v>Charlotte</c:v>
                </c:pt>
                <c:pt idx="21">
                  <c:v>Raleigh - Durham</c:v>
                </c:pt>
                <c:pt idx="22">
                  <c:v>Chicago - Urban</c:v>
                </c:pt>
                <c:pt idx="23">
                  <c:v>Phoenix</c:v>
                </c:pt>
                <c:pt idx="24">
                  <c:v>Denver</c:v>
                </c:pt>
                <c:pt idx="25">
                  <c:v>Boston</c:v>
                </c:pt>
                <c:pt idx="26">
                  <c:v>Los Angeles - Eastern County</c:v>
                </c:pt>
                <c:pt idx="27">
                  <c:v>Los Angeles - Metro</c:v>
                </c:pt>
                <c:pt idx="28">
                  <c:v>Miami</c:v>
                </c:pt>
                <c:pt idx="29">
                  <c:v>New Jersey - Central</c:v>
                </c:pt>
                <c:pt idx="30">
                  <c:v>New Jersey - Northern</c:v>
                </c:pt>
                <c:pt idx="31">
                  <c:v>Orlando</c:v>
                </c:pt>
                <c:pt idx="32">
                  <c:v>Philadelphia - Suburban</c:v>
                </c:pt>
                <c:pt idx="33">
                  <c:v>San Diego</c:v>
                </c:pt>
                <c:pt idx="34">
                  <c:v>San Francisco</c:v>
                </c:pt>
                <c:pt idx="35">
                  <c:v>Tampa - St Petersburg</c:v>
                </c:pt>
              </c:strCache>
              <c:extLst/>
            </c:strRef>
          </c:cat>
          <c:val>
            <c:numRef>
              <c:f>'Metros (No WFL)'!$B$3:$B$38</c:f>
              <c:numCache>
                <c:formatCode>0%</c:formatCode>
                <c:ptCount val="36"/>
                <c:pt idx="0">
                  <c:v>0.71500000000000008</c:v>
                </c:pt>
                <c:pt idx="1">
                  <c:v>0.65999999999999992</c:v>
                </c:pt>
                <c:pt idx="2">
                  <c:v>0.65</c:v>
                </c:pt>
                <c:pt idx="3">
                  <c:v>0.65</c:v>
                </c:pt>
                <c:pt idx="4">
                  <c:v>0.61699999999999999</c:v>
                </c:pt>
                <c:pt idx="5">
                  <c:v>0.58000000000000007</c:v>
                </c:pt>
                <c:pt idx="6">
                  <c:v>0.56000000000000005</c:v>
                </c:pt>
                <c:pt idx="7">
                  <c:v>0.55000000000000004</c:v>
                </c:pt>
                <c:pt idx="8">
                  <c:v>0.52</c:v>
                </c:pt>
                <c:pt idx="9">
                  <c:v>0.5</c:v>
                </c:pt>
                <c:pt idx="10">
                  <c:v>0.49</c:v>
                </c:pt>
                <c:pt idx="11">
                  <c:v>0.44</c:v>
                </c:pt>
                <c:pt idx="12">
                  <c:v>0.42</c:v>
                </c:pt>
                <c:pt idx="13">
                  <c:v>0.41000000000000003</c:v>
                </c:pt>
                <c:pt idx="14">
                  <c:v>0.39</c:v>
                </c:pt>
                <c:pt idx="15">
                  <c:v>0.39</c:v>
                </c:pt>
                <c:pt idx="16">
                  <c:v>0.34</c:v>
                </c:pt>
                <c:pt idx="17">
                  <c:v>0.33999999999999997</c:v>
                </c:pt>
                <c:pt idx="18">
                  <c:v>0.33500000000000002</c:v>
                </c:pt>
                <c:pt idx="19">
                  <c:v>0.27300000000000002</c:v>
                </c:pt>
                <c:pt idx="20">
                  <c:v>0.27</c:v>
                </c:pt>
                <c:pt idx="21">
                  <c:v>0.27</c:v>
                </c:pt>
                <c:pt idx="22">
                  <c:v>0.18</c:v>
                </c:pt>
                <c:pt idx="23">
                  <c:v>0.16300000000000001</c:v>
                </c:pt>
                <c:pt idx="24">
                  <c:v>0.14000000000000001</c:v>
                </c:pt>
                <c:pt idx="25">
                  <c:v>0</c:v>
                </c:pt>
                <c:pt idx="26">
                  <c:v>0</c:v>
                </c:pt>
                <c:pt idx="27">
                  <c:v>0</c:v>
                </c:pt>
                <c:pt idx="28">
                  <c:v>0</c:v>
                </c:pt>
                <c:pt idx="29">
                  <c:v>0</c:v>
                </c:pt>
                <c:pt idx="30">
                  <c:v>0</c:v>
                </c:pt>
                <c:pt idx="31">
                  <c:v>0</c:v>
                </c:pt>
                <c:pt idx="32">
                  <c:v>0</c:v>
                </c:pt>
                <c:pt idx="33">
                  <c:v>0</c:v>
                </c:pt>
                <c:pt idx="34">
                  <c:v>0</c:v>
                </c:pt>
                <c:pt idx="35">
                  <c:v>0</c:v>
                </c:pt>
              </c:numCache>
              <c:extLst/>
            </c:numRef>
          </c:val>
          <c:extLst>
            <c:ext xmlns:c16="http://schemas.microsoft.com/office/drawing/2014/chart" uri="{C3380CC4-5D6E-409C-BE32-E72D297353CC}">
              <c16:uniqueId val="{00000000-ECA2-4D67-9F8D-3AA721A1BBDB}"/>
            </c:ext>
          </c:extLst>
        </c:ser>
        <c:dLbls>
          <c:showLegendKey val="0"/>
          <c:showVal val="0"/>
          <c:showCatName val="0"/>
          <c:showSerName val="0"/>
          <c:showPercent val="0"/>
          <c:showBubbleSize val="0"/>
        </c:dLbls>
        <c:gapWidth val="121"/>
        <c:overlap val="-27"/>
        <c:axId val="199481311"/>
        <c:axId val="199476511"/>
      </c:barChart>
      <c:catAx>
        <c:axId val="1994813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99476511"/>
        <c:crosses val="autoZero"/>
        <c:auto val="1"/>
        <c:lblAlgn val="ctr"/>
        <c:lblOffset val="100"/>
        <c:noMultiLvlLbl val="0"/>
      </c:catAx>
      <c:valAx>
        <c:axId val="19947651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600" baseline="0">
                    <a:solidFill>
                      <a:sysClr val="windowText" lastClr="000000"/>
                    </a:solidFill>
                    <a:latin typeface="Calibri" panose="020F0502020204030204" pitchFamily="34" charset="0"/>
                    <a:cs typeface="Calibri" panose="020F0502020204030204" pitchFamily="34" charset="0"/>
                  </a:rPr>
                  <a:t>% of units in each market </a:t>
                </a:r>
              </a:p>
              <a:p>
                <a:pPr>
                  <a:defRPr/>
                </a:pPr>
                <a:r>
                  <a:rPr lang="en-US" sz="1600" baseline="0">
                    <a:solidFill>
                      <a:sysClr val="windowText" lastClr="000000"/>
                    </a:solidFill>
                    <a:latin typeface="Calibri" panose="020F0502020204030204" pitchFamily="34" charset="0"/>
                    <a:cs typeface="Calibri" panose="020F0502020204030204" pitchFamily="34" charset="0"/>
                  </a:rPr>
                  <a:t>competitive with affordable</a:t>
                </a:r>
              </a:p>
            </c:rich>
          </c:tx>
          <c:layout>
            <c:manualLayout>
              <c:xMode val="edge"/>
              <c:yMode val="edge"/>
              <c:x val="3.2938076416337285E-3"/>
              <c:y val="0.10021434820647419"/>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19948131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en-US" sz="1600" b="1"/>
              <a:t>Austin Occupancy</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endParaRPr lang="en-US"/>
        </a:p>
      </c:txPr>
    </c:title>
    <c:autoTitleDeleted val="0"/>
    <c:plotArea>
      <c:layout/>
      <c:lineChart>
        <c:grouping val="standard"/>
        <c:varyColors val="0"/>
        <c:ser>
          <c:idx val="0"/>
          <c:order val="0"/>
          <c:tx>
            <c:strRef>
              <c:f>Occupancy!$C$2</c:f>
              <c:strCache>
                <c:ptCount val="1"/>
                <c:pt idx="0">
                  <c:v>Conventional</c:v>
                </c:pt>
              </c:strCache>
            </c:strRef>
          </c:tx>
          <c:spPr>
            <a:ln w="38100" cap="rnd">
              <a:solidFill>
                <a:srgbClr val="0048A9"/>
              </a:solidFill>
              <a:round/>
            </a:ln>
            <a:effectLst/>
          </c:spPr>
          <c:marker>
            <c:symbol val="none"/>
          </c:marker>
          <c:cat>
            <c:numRef>
              <c:f>Occupancy!$B$3:$B$14</c:f>
              <c:numCache>
                <c:formatCode>mmm\-yy</c:formatCode>
                <c:ptCount val="12"/>
                <c:pt idx="0">
                  <c:v>45108</c:v>
                </c:pt>
                <c:pt idx="1">
                  <c:v>45139</c:v>
                </c:pt>
                <c:pt idx="2">
                  <c:v>45170</c:v>
                </c:pt>
                <c:pt idx="3">
                  <c:v>45200</c:v>
                </c:pt>
                <c:pt idx="4">
                  <c:v>45231</c:v>
                </c:pt>
                <c:pt idx="5">
                  <c:v>45261</c:v>
                </c:pt>
                <c:pt idx="6">
                  <c:v>45292</c:v>
                </c:pt>
                <c:pt idx="7">
                  <c:v>45323</c:v>
                </c:pt>
                <c:pt idx="8">
                  <c:v>45352</c:v>
                </c:pt>
                <c:pt idx="9">
                  <c:v>45383</c:v>
                </c:pt>
                <c:pt idx="10">
                  <c:v>45413</c:v>
                </c:pt>
                <c:pt idx="11">
                  <c:v>45444</c:v>
                </c:pt>
              </c:numCache>
            </c:numRef>
          </c:cat>
          <c:val>
            <c:numRef>
              <c:f>Occupancy!$C$3:$C$14</c:f>
              <c:numCache>
                <c:formatCode>0.0%</c:formatCode>
                <c:ptCount val="12"/>
                <c:pt idx="0">
                  <c:v>0.91400000000000003</c:v>
                </c:pt>
                <c:pt idx="1">
                  <c:v>0.91800000000000004</c:v>
                </c:pt>
                <c:pt idx="2">
                  <c:v>0.91500000000000004</c:v>
                </c:pt>
                <c:pt idx="3">
                  <c:v>0.91500000000000004</c:v>
                </c:pt>
                <c:pt idx="4">
                  <c:v>0.91400000000000003</c:v>
                </c:pt>
                <c:pt idx="5">
                  <c:v>0.91300000000000003</c:v>
                </c:pt>
                <c:pt idx="6">
                  <c:v>0.91500000000000004</c:v>
                </c:pt>
                <c:pt idx="7">
                  <c:v>0.91600000000000004</c:v>
                </c:pt>
                <c:pt idx="8">
                  <c:v>0.91700000000000004</c:v>
                </c:pt>
                <c:pt idx="9">
                  <c:v>0.92</c:v>
                </c:pt>
                <c:pt idx="10">
                  <c:v>0.92400000000000004</c:v>
                </c:pt>
                <c:pt idx="11">
                  <c:v>0.92300000000000004</c:v>
                </c:pt>
              </c:numCache>
            </c:numRef>
          </c:val>
          <c:smooth val="0"/>
          <c:extLst>
            <c:ext xmlns:c16="http://schemas.microsoft.com/office/drawing/2014/chart" uri="{C3380CC4-5D6E-409C-BE32-E72D297353CC}">
              <c16:uniqueId val="{00000000-30D1-4BA5-B4CC-5887DC395F70}"/>
            </c:ext>
          </c:extLst>
        </c:ser>
        <c:ser>
          <c:idx val="1"/>
          <c:order val="1"/>
          <c:tx>
            <c:strRef>
              <c:f>Occupancy!$D$2</c:f>
              <c:strCache>
                <c:ptCount val="1"/>
                <c:pt idx="0">
                  <c:v>Affordable</c:v>
                </c:pt>
              </c:strCache>
            </c:strRef>
          </c:tx>
          <c:spPr>
            <a:ln w="38100" cap="rnd">
              <a:solidFill>
                <a:srgbClr val="007FFF"/>
              </a:solidFill>
              <a:round/>
            </a:ln>
            <a:effectLst/>
          </c:spPr>
          <c:marker>
            <c:symbol val="none"/>
          </c:marker>
          <c:cat>
            <c:numRef>
              <c:f>Occupancy!$B$3:$B$14</c:f>
              <c:numCache>
                <c:formatCode>mmm\-yy</c:formatCode>
                <c:ptCount val="12"/>
                <c:pt idx="0">
                  <c:v>45108</c:v>
                </c:pt>
                <c:pt idx="1">
                  <c:v>45139</c:v>
                </c:pt>
                <c:pt idx="2">
                  <c:v>45170</c:v>
                </c:pt>
                <c:pt idx="3">
                  <c:v>45200</c:v>
                </c:pt>
                <c:pt idx="4">
                  <c:v>45231</c:v>
                </c:pt>
                <c:pt idx="5">
                  <c:v>45261</c:v>
                </c:pt>
                <c:pt idx="6">
                  <c:v>45292</c:v>
                </c:pt>
                <c:pt idx="7">
                  <c:v>45323</c:v>
                </c:pt>
                <c:pt idx="8">
                  <c:v>45352</c:v>
                </c:pt>
                <c:pt idx="9">
                  <c:v>45383</c:v>
                </c:pt>
                <c:pt idx="10">
                  <c:v>45413</c:v>
                </c:pt>
                <c:pt idx="11">
                  <c:v>45444</c:v>
                </c:pt>
              </c:numCache>
            </c:numRef>
          </c:cat>
          <c:val>
            <c:numRef>
              <c:f>Occupancy!$D$3:$D$14</c:f>
              <c:numCache>
                <c:formatCode>0.0%</c:formatCode>
                <c:ptCount val="12"/>
                <c:pt idx="0">
                  <c:v>0.90700000000000003</c:v>
                </c:pt>
                <c:pt idx="1">
                  <c:v>0.90200000000000002</c:v>
                </c:pt>
                <c:pt idx="2">
                  <c:v>0.89900000000000002</c:v>
                </c:pt>
                <c:pt idx="3">
                  <c:v>0.89700000000000002</c:v>
                </c:pt>
                <c:pt idx="4">
                  <c:v>0.89600000000000002</c:v>
                </c:pt>
                <c:pt idx="5">
                  <c:v>0.9</c:v>
                </c:pt>
                <c:pt idx="6">
                  <c:v>0.89800000000000002</c:v>
                </c:pt>
                <c:pt idx="7">
                  <c:v>0.89700000000000002</c:v>
                </c:pt>
                <c:pt idx="8">
                  <c:v>0.89600000000000002</c:v>
                </c:pt>
                <c:pt idx="9">
                  <c:v>0.89500000000000002</c:v>
                </c:pt>
                <c:pt idx="10">
                  <c:v>0.89600000000000002</c:v>
                </c:pt>
                <c:pt idx="11">
                  <c:v>0.88800000000000001</c:v>
                </c:pt>
              </c:numCache>
            </c:numRef>
          </c:val>
          <c:smooth val="0"/>
          <c:extLst>
            <c:ext xmlns:c16="http://schemas.microsoft.com/office/drawing/2014/chart" uri="{C3380CC4-5D6E-409C-BE32-E72D297353CC}">
              <c16:uniqueId val="{00000001-30D1-4BA5-B4CC-5887DC395F70}"/>
            </c:ext>
          </c:extLst>
        </c:ser>
        <c:dLbls>
          <c:showLegendKey val="0"/>
          <c:showVal val="0"/>
          <c:showCatName val="0"/>
          <c:showSerName val="0"/>
          <c:showPercent val="0"/>
          <c:showBubbleSize val="0"/>
        </c:dLbls>
        <c:smooth val="0"/>
        <c:axId val="1340279199"/>
        <c:axId val="1340279679"/>
      </c:lineChart>
      <c:dateAx>
        <c:axId val="134027919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1340279679"/>
        <c:crosses val="autoZero"/>
        <c:auto val="1"/>
        <c:lblOffset val="100"/>
        <c:baseTimeUnit val="months"/>
      </c:dateAx>
      <c:valAx>
        <c:axId val="1340279679"/>
        <c:scaling>
          <c:orientation val="minMax"/>
          <c:min val="0.8800000000000001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1340279199"/>
        <c:crosses val="autoZero"/>
        <c:crossBetween val="between"/>
        <c:majorUnit val="1.0000000000000002E-2"/>
      </c:valAx>
      <c:spPr>
        <a:noFill/>
        <a:ln>
          <a:noFill/>
        </a:ln>
        <a:effectLst/>
      </c:spPr>
    </c:plotArea>
    <c:legend>
      <c:legendPos val="b"/>
      <c:layout>
        <c:manualLayout>
          <c:xMode val="edge"/>
          <c:yMode val="edge"/>
          <c:x val="1.2116369117226742E-3"/>
          <c:y val="0.95053303074684725"/>
          <c:w val="0.99757672617655468"/>
          <c:h val="4.9466969253152748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ysClr val="windowText" lastClr="000000"/>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r>
              <a:rPr lang="en-US" sz="1600" b="1"/>
              <a:t>Boston Occupancy</a:t>
            </a:r>
          </a:p>
        </c:rich>
      </c:tx>
      <c:overlay val="0"/>
      <c:spPr>
        <a:noFill/>
        <a:ln>
          <a:noFill/>
        </a:ln>
        <a:effectLst/>
      </c:spPr>
      <c:txPr>
        <a:bodyPr rot="0" spcFirstLastPara="1" vertOverflow="ellipsis" vert="horz" wrap="square" anchor="ctr" anchorCtr="1"/>
        <a:lstStyle/>
        <a:p>
          <a:pPr>
            <a:defRPr sz="1600" b="1" i="0" u="none" strike="noStrike" kern="1200" spc="0" baseline="0">
              <a:solidFill>
                <a:sysClr val="windowText" lastClr="000000"/>
              </a:solidFill>
              <a:latin typeface="Calibri" panose="020F0502020204030204" pitchFamily="34" charset="0"/>
              <a:ea typeface="+mn-ea"/>
              <a:cs typeface="Calibri" panose="020F0502020204030204" pitchFamily="34" charset="0"/>
            </a:defRPr>
          </a:pPr>
          <a:endParaRPr lang="en-US"/>
        </a:p>
      </c:txPr>
    </c:title>
    <c:autoTitleDeleted val="0"/>
    <c:plotArea>
      <c:layout/>
      <c:lineChart>
        <c:grouping val="standard"/>
        <c:varyColors val="0"/>
        <c:ser>
          <c:idx val="0"/>
          <c:order val="0"/>
          <c:tx>
            <c:strRef>
              <c:f>Occupancy!$K$2</c:f>
              <c:strCache>
                <c:ptCount val="1"/>
                <c:pt idx="0">
                  <c:v>Conventional</c:v>
                </c:pt>
              </c:strCache>
            </c:strRef>
          </c:tx>
          <c:spPr>
            <a:ln w="38100" cap="rnd">
              <a:solidFill>
                <a:srgbClr val="0048A9"/>
              </a:solidFill>
              <a:round/>
            </a:ln>
            <a:effectLst/>
          </c:spPr>
          <c:marker>
            <c:symbol val="none"/>
          </c:marker>
          <c:cat>
            <c:numRef>
              <c:f>Occupancy!$J$3:$J$14</c:f>
              <c:numCache>
                <c:formatCode>mmm\-yy</c:formatCode>
                <c:ptCount val="12"/>
                <c:pt idx="0">
                  <c:v>45108</c:v>
                </c:pt>
                <c:pt idx="1">
                  <c:v>45139</c:v>
                </c:pt>
                <c:pt idx="2">
                  <c:v>45170</c:v>
                </c:pt>
                <c:pt idx="3">
                  <c:v>45200</c:v>
                </c:pt>
                <c:pt idx="4">
                  <c:v>45231</c:v>
                </c:pt>
                <c:pt idx="5">
                  <c:v>45261</c:v>
                </c:pt>
                <c:pt idx="6">
                  <c:v>45292</c:v>
                </c:pt>
                <c:pt idx="7">
                  <c:v>45323</c:v>
                </c:pt>
                <c:pt idx="8">
                  <c:v>45352</c:v>
                </c:pt>
                <c:pt idx="9">
                  <c:v>45383</c:v>
                </c:pt>
                <c:pt idx="10">
                  <c:v>45413</c:v>
                </c:pt>
                <c:pt idx="11">
                  <c:v>45444</c:v>
                </c:pt>
              </c:numCache>
            </c:numRef>
          </c:cat>
          <c:val>
            <c:numRef>
              <c:f>Occupancy!$K$3:$K$14</c:f>
              <c:numCache>
                <c:formatCode>0.0%</c:formatCode>
                <c:ptCount val="12"/>
                <c:pt idx="0">
                  <c:v>0.92900000000000005</c:v>
                </c:pt>
                <c:pt idx="1">
                  <c:v>0.93500000000000005</c:v>
                </c:pt>
                <c:pt idx="2">
                  <c:v>0.93799999999999994</c:v>
                </c:pt>
                <c:pt idx="3">
                  <c:v>0.93700000000000006</c:v>
                </c:pt>
                <c:pt idx="4">
                  <c:v>0.93600000000000005</c:v>
                </c:pt>
                <c:pt idx="5">
                  <c:v>0.93899999999999995</c:v>
                </c:pt>
                <c:pt idx="6">
                  <c:v>0.93799999999999994</c:v>
                </c:pt>
                <c:pt idx="7">
                  <c:v>0.93799999999999994</c:v>
                </c:pt>
                <c:pt idx="8">
                  <c:v>0.94</c:v>
                </c:pt>
                <c:pt idx="9">
                  <c:v>0.94099999999999995</c:v>
                </c:pt>
                <c:pt idx="10">
                  <c:v>0.94299999999999995</c:v>
                </c:pt>
                <c:pt idx="11">
                  <c:v>0.94099999999999995</c:v>
                </c:pt>
              </c:numCache>
            </c:numRef>
          </c:val>
          <c:smooth val="0"/>
          <c:extLst>
            <c:ext xmlns:c16="http://schemas.microsoft.com/office/drawing/2014/chart" uri="{C3380CC4-5D6E-409C-BE32-E72D297353CC}">
              <c16:uniqueId val="{00000000-DBCD-40DF-B871-E2B039876F93}"/>
            </c:ext>
          </c:extLst>
        </c:ser>
        <c:ser>
          <c:idx val="1"/>
          <c:order val="1"/>
          <c:tx>
            <c:strRef>
              <c:f>Occupancy!$L$2</c:f>
              <c:strCache>
                <c:ptCount val="1"/>
                <c:pt idx="0">
                  <c:v>Affordable</c:v>
                </c:pt>
              </c:strCache>
            </c:strRef>
          </c:tx>
          <c:spPr>
            <a:ln w="38100" cap="rnd">
              <a:solidFill>
                <a:srgbClr val="007FFF"/>
              </a:solidFill>
              <a:round/>
            </a:ln>
            <a:effectLst/>
          </c:spPr>
          <c:marker>
            <c:symbol val="none"/>
          </c:marker>
          <c:cat>
            <c:numRef>
              <c:f>Occupancy!$J$3:$J$14</c:f>
              <c:numCache>
                <c:formatCode>mmm\-yy</c:formatCode>
                <c:ptCount val="12"/>
                <c:pt idx="0">
                  <c:v>45108</c:v>
                </c:pt>
                <c:pt idx="1">
                  <c:v>45139</c:v>
                </c:pt>
                <c:pt idx="2">
                  <c:v>45170</c:v>
                </c:pt>
                <c:pt idx="3">
                  <c:v>45200</c:v>
                </c:pt>
                <c:pt idx="4">
                  <c:v>45231</c:v>
                </c:pt>
                <c:pt idx="5">
                  <c:v>45261</c:v>
                </c:pt>
                <c:pt idx="6">
                  <c:v>45292</c:v>
                </c:pt>
                <c:pt idx="7">
                  <c:v>45323</c:v>
                </c:pt>
                <c:pt idx="8">
                  <c:v>45352</c:v>
                </c:pt>
                <c:pt idx="9">
                  <c:v>45383</c:v>
                </c:pt>
                <c:pt idx="10">
                  <c:v>45413</c:v>
                </c:pt>
                <c:pt idx="11">
                  <c:v>45444</c:v>
                </c:pt>
              </c:numCache>
            </c:numRef>
          </c:cat>
          <c:val>
            <c:numRef>
              <c:f>Occupancy!$L$3:$L$14</c:f>
              <c:numCache>
                <c:formatCode>0.0%</c:formatCode>
                <c:ptCount val="12"/>
                <c:pt idx="0">
                  <c:v>0.97399999999999998</c:v>
                </c:pt>
                <c:pt idx="1">
                  <c:v>0.97499999999999998</c:v>
                </c:pt>
                <c:pt idx="2">
                  <c:v>0.97499999999999998</c:v>
                </c:pt>
                <c:pt idx="3">
                  <c:v>0.97499999999999998</c:v>
                </c:pt>
                <c:pt idx="4">
                  <c:v>0.97299999999999998</c:v>
                </c:pt>
                <c:pt idx="5">
                  <c:v>0.97299999999999998</c:v>
                </c:pt>
                <c:pt idx="6">
                  <c:v>0.97199999999999998</c:v>
                </c:pt>
                <c:pt idx="7">
                  <c:v>0.97199999999999998</c:v>
                </c:pt>
                <c:pt idx="8">
                  <c:v>0.97199999999999998</c:v>
                </c:pt>
                <c:pt idx="9">
                  <c:v>0.97399999999999998</c:v>
                </c:pt>
                <c:pt idx="10">
                  <c:v>0.97399999999999998</c:v>
                </c:pt>
                <c:pt idx="11">
                  <c:v>0.97399999999999998</c:v>
                </c:pt>
              </c:numCache>
            </c:numRef>
          </c:val>
          <c:smooth val="0"/>
          <c:extLst>
            <c:ext xmlns:c16="http://schemas.microsoft.com/office/drawing/2014/chart" uri="{C3380CC4-5D6E-409C-BE32-E72D297353CC}">
              <c16:uniqueId val="{00000001-DBCD-40DF-B871-E2B039876F93}"/>
            </c:ext>
          </c:extLst>
        </c:ser>
        <c:dLbls>
          <c:showLegendKey val="0"/>
          <c:showVal val="0"/>
          <c:showCatName val="0"/>
          <c:showSerName val="0"/>
          <c:showPercent val="0"/>
          <c:showBubbleSize val="0"/>
        </c:dLbls>
        <c:smooth val="0"/>
        <c:axId val="1340279199"/>
        <c:axId val="1340279679"/>
      </c:lineChart>
      <c:dateAx>
        <c:axId val="134027919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1340279679"/>
        <c:crosses val="autoZero"/>
        <c:auto val="1"/>
        <c:lblOffset val="100"/>
        <c:baseTimeUnit val="months"/>
      </c:dateAx>
      <c:valAx>
        <c:axId val="1340279679"/>
        <c:scaling>
          <c:orientation val="minMax"/>
          <c:min val="0.92"/>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crossAx val="1340279199"/>
        <c:crosses val="autoZero"/>
        <c:crossBetween val="between"/>
      </c:valAx>
      <c:spPr>
        <a:noFill/>
        <a:ln>
          <a:noFill/>
        </a:ln>
        <a:effectLst/>
      </c:spPr>
    </c:plotArea>
    <c:legend>
      <c:legendPos val="b"/>
      <c:layout>
        <c:manualLayout>
          <c:xMode val="edge"/>
          <c:yMode val="edge"/>
          <c:x val="1.2116369117226742E-3"/>
          <c:y val="0.95053303074684725"/>
          <c:w val="0.99757672617655468"/>
          <c:h val="4.9466969253152748E-2"/>
        </c:manualLayout>
      </c:layout>
      <c:overlay val="0"/>
      <c:spPr>
        <a:noFill/>
        <a:ln>
          <a:noFill/>
        </a:ln>
        <a:effectLst/>
      </c:spPr>
      <c:txPr>
        <a:bodyPr rot="0" spcFirstLastPara="1" vertOverflow="ellipsis" vert="horz" wrap="square" anchor="ctr" anchorCtr="1"/>
        <a:lstStyle/>
        <a:p>
          <a:pPr>
            <a:defRPr sz="1600" b="0" i="0" u="none" strike="noStrike" kern="1200" baseline="0">
              <a:solidFill>
                <a:sysClr val="windowText" lastClr="000000"/>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solidFill>
            <a:sysClr val="windowText" lastClr="000000"/>
          </a:solidFill>
          <a:latin typeface="Calibri" panose="020F0502020204030204" pitchFamily="34" charset="0"/>
          <a:cs typeface="Calibri" panose="020F0502020204030204" pitchFamily="34" charset="0"/>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0CCE3-DD13-4A4D-8310-51281D4F005A}" type="datetimeFigureOut">
              <a:rPr lang="en-US" smtClean="0"/>
              <a:t>11/2/2024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B55B6-B4AD-4F2D-9D95-131014971A08}" type="slidenum">
              <a:rPr lang="en-US" smtClean="0"/>
              <a:t>‹#›</a:t>
            </a:fld>
            <a:endParaRPr lang="en-US"/>
          </a:p>
        </p:txBody>
      </p:sp>
    </p:spTree>
    <p:extLst>
      <p:ext uri="{BB962C8B-B14F-4D97-AF65-F5344CB8AC3E}">
        <p14:creationId xmlns:p14="http://schemas.microsoft.com/office/powerpoint/2010/main" val="51869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11184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000000"/>
                </a:solidFill>
                <a:effectLst/>
                <a:uLnTx/>
                <a:uFillTx/>
                <a:ea typeface="+mn-ea"/>
                <a:cs typeface="Times New Roman"/>
              </a:rPr>
              <a:t>Jacob 8/13/24</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i="0" u="none" strike="noStrike" kern="1200" cap="none" spc="0" normalizeH="0" baseline="0" noProof="0">
                <a:ln>
                  <a:noFill/>
                </a:ln>
                <a:solidFill>
                  <a:srgbClr val="000000"/>
                </a:solidFill>
                <a:effectLst/>
                <a:uLnTx/>
                <a:uFillTx/>
                <a:ea typeface="+mn-ea"/>
                <a:cs typeface="Times New Roman"/>
              </a:rPr>
            </a:br>
            <a:r>
              <a:rPr kumimoji="0" lang="en-US" sz="1200" i="0" u="none" strike="noStrike" kern="1200" cap="none" spc="0" normalizeH="0" baseline="0" noProof="0">
                <a:ln>
                  <a:noFill/>
                </a:ln>
                <a:solidFill>
                  <a:srgbClr val="000000"/>
                </a:solidFill>
                <a:effectLst/>
                <a:uLnTx/>
                <a:uFillTx/>
                <a:ea typeface="+mn-ea"/>
                <a:cs typeface="Times New Roman"/>
              </a:rPr>
              <a:t>Z:\MHN_Files\Matrix\Presentations &amp; Webinars\Slide Deck\02 Multifamily\Affordable\</a:t>
            </a:r>
            <a:r>
              <a:rPr kumimoji="0" lang="en-US" sz="1200" i="0" u="none" strike="noStrike" kern="1200" cap="none" spc="0" normalizeH="0" baseline="0" noProof="0" err="1">
                <a:ln>
                  <a:noFill/>
                </a:ln>
                <a:solidFill>
                  <a:srgbClr val="000000"/>
                </a:solidFill>
                <a:effectLst/>
                <a:uLnTx/>
                <a:uFillTx/>
                <a:ea typeface="+mn-ea"/>
                <a:cs typeface="Times New Roman"/>
              </a:rPr>
              <a:t>CompetitiveAffordable</a:t>
            </a:r>
            <a:endParaRPr kumimoji="0" lang="en-US" sz="1200" i="0" u="none" strike="noStrike" kern="1200" cap="none" spc="0" normalizeH="0" baseline="0" noProof="0">
              <a:ln>
                <a:noFill/>
              </a:ln>
              <a:solidFill>
                <a:srgbClr val="000000"/>
              </a:solidFill>
              <a:effectLst/>
              <a:uLnTx/>
              <a:uFillTx/>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srgbClr val="000000"/>
              </a:solidFill>
              <a:effectLst/>
              <a:uLnTx/>
              <a:uFillTx/>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200" i="0" u="none" strike="noStrike" kern="1200" cap="none" spc="0" normalizeH="0" baseline="0" noProof="0">
                <a:ln>
                  <a:noFill/>
                </a:ln>
                <a:solidFill>
                  <a:srgbClr val="000000"/>
                </a:solidFill>
                <a:effectLst/>
                <a:uLnTx/>
                <a:uFillTx/>
                <a:ea typeface="+mn-ea"/>
                <a:cs typeface="Times New Roman"/>
              </a:rPr>
            </a:br>
            <a:r>
              <a:rPr kumimoji="0" lang="en-US" sz="1200" i="0" u="none" strike="noStrike" kern="1200" cap="none" spc="0" normalizeH="0" baseline="0" noProof="0">
                <a:ln>
                  <a:noFill/>
                </a:ln>
                <a:solidFill>
                  <a:srgbClr val="000000"/>
                </a:solidFill>
                <a:effectLst/>
                <a:uLnTx/>
                <a:uFillTx/>
                <a:ea typeface="+mn-ea"/>
                <a:cs typeface="Times New Roman"/>
              </a:rPr>
              <a:t>“The AMI% metric takes the property average rent and calculates at what AMI Percentile would it be “affordable”. This is based on local County AMI tables produced annually by the US Dept of Housing and Urban Development (HUD). Based upon rent being equal to 30% of income, the government standard metric”</a:t>
            </a:r>
            <a:br>
              <a:rPr kumimoji="0" lang="en-US" sz="1200" i="0" u="none" strike="noStrike" kern="1200" cap="none" spc="0" normalizeH="0" baseline="0" noProof="0">
                <a:ln>
                  <a:noFill/>
                </a:ln>
                <a:solidFill>
                  <a:srgbClr val="000000"/>
                </a:solidFill>
                <a:effectLst/>
                <a:uLnTx/>
                <a:uFillTx/>
                <a:ea typeface="+mn-ea"/>
                <a:cs typeface="Times New Roman"/>
              </a:rPr>
            </a:br>
            <a:br>
              <a:rPr kumimoji="0" lang="en-US" sz="1200" i="0" u="none" strike="noStrike" kern="1200" cap="none" spc="0" normalizeH="0" baseline="0" noProof="0">
                <a:ln>
                  <a:noFill/>
                </a:ln>
                <a:solidFill>
                  <a:srgbClr val="000000"/>
                </a:solidFill>
                <a:effectLst/>
                <a:uLnTx/>
                <a:uFillTx/>
                <a:ea typeface="+mn-ea"/>
                <a:cs typeface="Times New Roman"/>
              </a:rPr>
            </a:br>
            <a:endParaRPr kumimoji="0" lang="en-US" sz="1200" i="0" u="none" strike="noStrike" kern="1200" cap="none" spc="0" normalizeH="0" baseline="0" noProof="0">
              <a:ln>
                <a:noFill/>
              </a:ln>
              <a:solidFill>
                <a:srgbClr val="000000"/>
              </a:solidFill>
              <a:effectLst/>
              <a:uLnTx/>
              <a:uFillTx/>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000000"/>
                </a:solidFill>
                <a:effectLst/>
                <a:uLnTx/>
                <a:uFillTx/>
                <a:ea typeface="+mn-ea"/>
                <a:cs typeface="Times New Roman"/>
              </a:rPr>
              <a:t>“AMI is the area median income which is calculated on an annual basis by the </a:t>
            </a:r>
            <a:r>
              <a:rPr lang="en-US" b="0" i="0">
                <a:solidFill>
                  <a:srgbClr val="000000"/>
                </a:solidFill>
                <a:effectLst/>
                <a:highlight>
                  <a:srgbClr val="FFFFFF"/>
                </a:highlight>
                <a:latin typeface="Raleway" panose="020F0502020204030204" pitchFamily="2" charset="0"/>
              </a:rPr>
              <a:t>U.S. Department of Housing and Urban Development (HUD)</a:t>
            </a:r>
            <a:r>
              <a:rPr kumimoji="0" lang="en-US" sz="1200" b="0" i="0" u="none" strike="noStrike" kern="1200" cap="none" spc="0" normalizeH="0" baseline="0" noProof="0">
                <a:ln>
                  <a:noFill/>
                </a:ln>
                <a:solidFill>
                  <a:srgbClr val="000000"/>
                </a:solidFill>
                <a:effectLst/>
                <a:highlight>
                  <a:srgbClr val="FFFFFF"/>
                </a:highlight>
                <a:uLnTx/>
                <a:uFillTx/>
                <a:latin typeface="Raleway" panose="020F0502020204030204" pitchFamily="2" charset="0"/>
                <a:ea typeface="+mn-ea"/>
                <a:cs typeface="Times New Roman"/>
              </a:rPr>
              <a:t> to determine affordability requirements. </a:t>
            </a:r>
            <a:endParaRPr kumimoji="0" lang="en-US" sz="1200" i="0" u="none" strike="noStrike" kern="1200" cap="none" spc="0" normalizeH="0" baseline="0" noProof="0">
              <a:ln>
                <a:noFill/>
              </a:ln>
              <a:solidFill>
                <a:srgbClr val="000000"/>
              </a:solidFill>
              <a:effectLst/>
              <a:uLnTx/>
              <a:uFillTx/>
              <a:ea typeface="+mn-ea"/>
              <a:cs typeface="Times New Roman"/>
            </a:endParaRP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6414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rgbClr val="000000"/>
                </a:solidFill>
                <a:effectLst/>
                <a:uLnTx/>
                <a:uFillTx/>
                <a:ea typeface="+mn-ea"/>
                <a:cs typeface="Times New Roman"/>
              </a:rPr>
              <a:t>Jacob 8/13/24</a:t>
            </a:r>
            <a:br>
              <a:rPr kumimoji="0" lang="en-US" sz="1200" i="0" u="none" strike="noStrike" kern="1200" cap="none" spc="0" normalizeH="0" baseline="0" noProof="0" dirty="0">
                <a:ln>
                  <a:noFill/>
                </a:ln>
                <a:solidFill>
                  <a:srgbClr val="000000"/>
                </a:solidFill>
                <a:effectLst/>
                <a:uLnTx/>
                <a:uFillTx/>
                <a:ea typeface="+mn-ea"/>
                <a:cs typeface="Times New Roman"/>
              </a:rPr>
            </a:br>
            <a:br>
              <a:rPr kumimoji="0" lang="en-US" sz="1200" i="0" u="none" strike="noStrike" kern="1200" cap="none" spc="0" normalizeH="0" baseline="0" noProof="0" dirty="0">
                <a:ln>
                  <a:noFill/>
                </a:ln>
                <a:solidFill>
                  <a:srgbClr val="000000"/>
                </a:solidFill>
                <a:effectLst/>
                <a:uLnTx/>
                <a:uFillTx/>
                <a:ea typeface="+mn-ea"/>
                <a:cs typeface="Times New Roman"/>
              </a:rPr>
            </a:br>
            <a:br>
              <a:rPr kumimoji="0" lang="en-US" sz="1200" i="0" u="none" strike="noStrike" kern="1200" cap="none" spc="0" normalizeH="0" baseline="0" noProof="0" dirty="0">
                <a:ln>
                  <a:noFill/>
                </a:ln>
                <a:solidFill>
                  <a:srgbClr val="000000"/>
                </a:solidFill>
                <a:effectLst/>
                <a:uLnTx/>
                <a:uFillTx/>
                <a:ea typeface="+mn-ea"/>
                <a:cs typeface="Times New Roman"/>
              </a:rPr>
            </a:br>
            <a:r>
              <a:rPr kumimoji="0" lang="en-US" sz="1200" i="0" u="none" strike="noStrike" kern="1200" cap="none" spc="0" normalizeH="0" baseline="0" noProof="0" dirty="0">
                <a:ln>
                  <a:noFill/>
                </a:ln>
                <a:solidFill>
                  <a:srgbClr val="000000"/>
                </a:solidFill>
                <a:effectLst/>
                <a:uLnTx/>
                <a:uFillTx/>
                <a:ea typeface="+mn-ea"/>
                <a:cs typeface="Times New Roman"/>
              </a:rPr>
              <a:t>Z:\MHN_Files\Matrix\Presentations &amp; Webinars\Slide Deck\02 Multifamily\Affordable\</a:t>
            </a:r>
            <a:r>
              <a:rPr kumimoji="0" lang="en-US" sz="1200" i="0" u="none" strike="noStrike" kern="1200" cap="none" spc="0" normalizeH="0" baseline="0" noProof="0" dirty="0" err="1">
                <a:ln>
                  <a:noFill/>
                </a:ln>
                <a:solidFill>
                  <a:srgbClr val="000000"/>
                </a:solidFill>
                <a:effectLst/>
                <a:uLnTx/>
                <a:uFillTx/>
                <a:ea typeface="+mn-ea"/>
                <a:cs typeface="Times New Roman"/>
              </a:rPr>
              <a:t>CompetitiveAffordable</a:t>
            </a:r>
            <a:endParaRPr kumimoji="0" lang="en-US" sz="1200" i="0" u="none" strike="noStrike" kern="1200" cap="none" spc="0" normalizeH="0" baseline="0" noProof="0" dirty="0">
              <a:ln>
                <a:noFill/>
              </a:ln>
              <a:solidFill>
                <a:srgbClr val="000000"/>
              </a:solidFill>
              <a:effectLst/>
              <a:uLnTx/>
              <a:uFillTx/>
              <a:ea typeface="+mn-ea"/>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dirty="0">
              <a:ln>
                <a:noFill/>
              </a:ln>
              <a:solidFill>
                <a:srgbClr val="000000"/>
              </a:solidFill>
              <a:effectLst/>
              <a:uLnTx/>
              <a:uFillTx/>
              <a:ea typeface="+mn-ea"/>
              <a:cs typeface="Times New Roman"/>
            </a:endParaRP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0565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52CDC-92F1-1EC7-A281-DAF6ED476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6C14D-8C55-679F-7D2D-3AF04780C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3D012-E879-FA4F-B970-66F789E2AA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Z:\MHN_Files\Matrix\Presentations &amp; Webinars\Slide Deck\02 Multifamily\Affordable\</a:t>
            </a:r>
            <a:r>
              <a:rPr lang="en-US" err="1"/>
              <a:t>CompetitiveAffordable</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D623572E-67DB-AEB2-970C-584EA2F00F6A}"/>
              </a:ext>
            </a:extLst>
          </p:cNvPr>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5184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52CDC-92F1-1EC7-A281-DAF6ED476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6C14D-8C55-679F-7D2D-3AF04780C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3D012-E879-FA4F-B970-66F789E2AA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Z:\MHN_Files\Matrix\Presentations &amp; Webinars\Slide Deck\02 Multifamily\Affordable\</a:t>
            </a:r>
            <a:r>
              <a:rPr lang="en-US" err="1"/>
              <a:t>CompetitiveAffordable</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D623572E-67DB-AEB2-970C-584EA2F00F6A}"/>
              </a:ext>
            </a:extLst>
          </p:cNvPr>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98743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54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4081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Jacob 9/9/24</a:t>
            </a:r>
          </a:p>
          <a:p>
            <a:pPr defTabSz="942289">
              <a:defRPr/>
            </a:pPr>
            <a:endParaRPr lang="en-US"/>
          </a:p>
          <a:p>
            <a:pPr defTabSz="942289">
              <a:defRPr/>
            </a:pPr>
            <a:r>
              <a:rPr lang="en-US"/>
              <a:t>Portal</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7919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r>
              <a:rPr lang="en-US"/>
              <a:t>Jacob 9/9/24</a:t>
            </a:r>
          </a:p>
          <a:p>
            <a:pPr defTabSz="942289">
              <a:defRPr/>
            </a:pPr>
            <a:endParaRPr lang="en-US"/>
          </a:p>
          <a:p>
            <a:pPr defTabSz="942289">
              <a:defRPr/>
            </a:pPr>
            <a:r>
              <a:rPr lang="en-US"/>
              <a:t>Portal</a:t>
            </a: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5454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a:t>Please note this slide NOT editable.</a:t>
            </a:r>
          </a:p>
          <a:p>
            <a:pPr marL="228600" indent="-228600">
              <a:buAutoNum type="arabicParenR"/>
            </a:pPr>
            <a:r>
              <a:rPr lang="en-US"/>
              <a:t>Please notify the corporate design team of any necessary updates to this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544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7FDDB-27F2-38BE-6E7F-978174B44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C89A2-E286-88E1-C6D4-FB32B2380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4810F-4965-467C-A2E4-94D59F78E6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Completed By: Jacob 5/13/24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Jeff email 5/10/24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63BCD764-0EFA-1CB6-315E-32BE793DF5E6}"/>
              </a:ext>
            </a:extLst>
          </p:cNvPr>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8478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7FDDB-27F2-38BE-6E7F-978174B44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C89A2-E286-88E1-C6D4-FB32B2380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4810F-4965-467C-A2E4-94D59F78E6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Completed By: Jacob 5/13/24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Jeff email 5/10/24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63BCD764-0EFA-1CB6-315E-32BE793DF5E6}"/>
              </a:ext>
            </a:extLst>
          </p:cNvPr>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1941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7FDDB-27F2-38BE-6E7F-978174B44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C89A2-E286-88E1-C6D4-FB32B2380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4810F-4965-467C-A2E4-94D59F78E6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Completed By: Jacob 5/13/24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Jeff email 5/10/24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63BCD764-0EFA-1CB6-315E-32BE793DF5E6}"/>
              </a:ext>
            </a:extLst>
          </p:cNvPr>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Brittney updated with Ben data 10/7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"Z:\Matrix\Presentations &amp; Webinars\Slide Deck\02 Multifamily\Supply\Multifamily Construction Completions - Fully Affordable Only .xlsx"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782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7FDDB-27F2-38BE-6E7F-978174B44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AC89A2-E286-88E1-C6D4-FB32B2380F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F4810F-4965-467C-A2E4-94D59F78E6B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Completed By: Brittney 10/1/24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"Z:\Matrix\Presentations &amp; Webinars\Slide Deck\02 Multifamily\Affordable\Fully Affordable - Market Inventory Composition - Oct 2024.xls"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a:extLst>
              <a:ext uri="{FF2B5EF4-FFF2-40B4-BE49-F238E27FC236}">
                <a16:creationId xmlns:a16="http://schemas.microsoft.com/office/drawing/2014/main" id="{63BCD764-0EFA-1CB6-315E-32BE793DF5E6}"/>
              </a:ext>
            </a:extLst>
          </p:cNvPr>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97425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Brittney updated 7/11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"Z:\Matrix\Presentations &amp; Webinars\Slide Deck\02 Multifamily\Supply\Multifamily Construction Completions - Fully Affordable Only .xlsx"</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23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000000"/>
                </a:solidFill>
                <a:effectLst/>
                <a:uLnTx/>
                <a:uFillTx/>
                <a:ea typeface="+mn-ea"/>
                <a:cs typeface="Times New Roman"/>
              </a:rPr>
              <a:t>Kata updated 8/21/2024</a:t>
            </a:r>
            <a:br>
              <a:rPr kumimoji="0" lang="en-US" sz="1200" i="0" u="none" strike="noStrike" kern="1200" cap="none" spc="0" normalizeH="0" baseline="0" noProof="0">
                <a:ln>
                  <a:noFill/>
                </a:ln>
                <a:solidFill>
                  <a:srgbClr val="000000"/>
                </a:solidFill>
                <a:effectLst/>
                <a:uLnTx/>
                <a:uFillTx/>
                <a:ea typeface="+mn-ea"/>
                <a:cs typeface="Times New Roman"/>
              </a:rPr>
            </a:br>
            <a:r>
              <a:rPr kumimoji="0" lang="en-US" sz="1200" i="0" u="none" strike="noStrike" kern="1200" cap="none" spc="0" normalizeH="0" baseline="0" noProof="0">
                <a:ln>
                  <a:noFill/>
                </a:ln>
                <a:solidFill>
                  <a:srgbClr val="000000"/>
                </a:solidFill>
                <a:effectLst/>
                <a:uLnTx/>
                <a:uFillTx/>
                <a:ea typeface="+mn-ea"/>
                <a:cs typeface="Times New Roman"/>
              </a:rPr>
              <a:t>\\ysitxfwfs14.ysi.yardi.com\NYNY_Files\MHN_Files\Matrix\Presentations &amp; Webinars\Slide Deck\02 Multifamily\Affordable\Affordable vs Conventional Expert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i="0" u="none" strike="noStrike" kern="1200" cap="none" spc="0" normalizeH="0" baseline="0" noProof="0">
              <a:ln>
                <a:noFill/>
              </a:ln>
              <a:solidFill>
                <a:srgbClr val="000000"/>
              </a:solidFill>
              <a:effectLst/>
              <a:uLnTx/>
              <a:uFillTx/>
              <a:ea typeface="+mn-ea"/>
              <a:cs typeface="Times New Roman"/>
            </a:endParaRPr>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25360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E52CDC-92F1-1EC7-A281-DAF6ED4760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666C14D-8C55-679F-7D2D-3AF04780C3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93D012-E879-FA4F-B970-66F789E2AAE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HUD tables:</a:t>
            </a:r>
            <a:br>
              <a:rPr lang="en-US"/>
            </a:br>
            <a:br>
              <a:rPr lang="en-US"/>
            </a:br>
            <a:r>
              <a:rPr lang="en-US"/>
              <a:t>https://www.huduser.gov/portal/datasets/home-datasets/files/HOME_IncomeLmts_State_AZ_2023.pdf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Use Windy Ridge Tx as an example actual 3/2 $</a:t>
            </a:r>
            <a:r>
              <a:rPr lang="en-US" sz="1800" b="0" i="0" u="none" strike="noStrike">
                <a:effectLst/>
                <a:latin typeface="Calibri" panose="020F0502020204030204" pitchFamily="34" charset="0"/>
              </a:rPr>
              <a:t>1794/</a:t>
            </a:r>
            <a:r>
              <a:rPr lang="en-US" sz="1800" b="0" i="0" u="none" strike="noStrike" err="1">
                <a:effectLst/>
                <a:latin typeface="Calibri" panose="020F0502020204030204" pitchFamily="34" charset="0"/>
              </a:rPr>
              <a:t>mo</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Windy Ridge: https://matrix.pi-ei.com/PropertyDetail/All?MarketID=36&amp;PropertyID=2467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a:ln>
                  <a:noFill/>
                </a:ln>
                <a:solidFill>
                  <a:srgbClr val="000000"/>
                </a:solidFill>
                <a:effectLst/>
                <a:uLnTx/>
                <a:uFillTx/>
                <a:ea typeface="+mn-ea"/>
                <a:cs typeface="Times New Roman"/>
              </a:rPr>
              <a:t>“The AMI% metric takes the property average rent and calculates at what AMI Percentile would it be “affordable”. This is based on local County AMI tables produced annually by the US Dept of Housing and Urban Development (HUD). Based upon rent being equal to 30% of income, the government standard metric”</a:t>
            </a:r>
            <a:endParaRPr lang="en-US"/>
          </a:p>
        </p:txBody>
      </p:sp>
      <p:sp>
        <p:nvSpPr>
          <p:cNvPr id="4" name="Slide Number Placeholder 3">
            <a:extLst>
              <a:ext uri="{FF2B5EF4-FFF2-40B4-BE49-F238E27FC236}">
                <a16:creationId xmlns:a16="http://schemas.microsoft.com/office/drawing/2014/main" id="{D623572E-67DB-AEB2-970C-584EA2F00F6A}"/>
              </a:ext>
            </a:extLst>
          </p:cNvPr>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2E9DAD11-EA5A-8844-AD2D-546F429C7A0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84738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F18C1-CA98-13E7-7B20-BA2D84597D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A2512F4-BF9F-4CFE-FC3A-A44435C6CA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22F5B33-5488-C1C8-7AA9-3F17D64D5360}"/>
              </a:ext>
            </a:extLst>
          </p:cNvPr>
          <p:cNvSpPr>
            <a:spLocks noGrp="1"/>
          </p:cNvSpPr>
          <p:nvPr>
            <p:ph type="dt" sz="half" idx="10"/>
          </p:nvPr>
        </p:nvSpPr>
        <p:spPr/>
        <p:txBody>
          <a:bodyPr/>
          <a:lstStyle/>
          <a:p>
            <a:fld id="{370DD810-6851-49C0-A90E-379B2061036F}" type="datetimeFigureOut">
              <a:rPr lang="en-US" smtClean="0"/>
              <a:t>11/2/2024</a:t>
            </a:fld>
            <a:endParaRPr lang="en-US"/>
          </a:p>
        </p:txBody>
      </p:sp>
      <p:sp>
        <p:nvSpPr>
          <p:cNvPr id="5" name="Footer Placeholder 4">
            <a:extLst>
              <a:ext uri="{FF2B5EF4-FFF2-40B4-BE49-F238E27FC236}">
                <a16:creationId xmlns:a16="http://schemas.microsoft.com/office/drawing/2014/main" id="{EF92415D-B5B3-466A-F9CD-16B4EF0C89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0AC351-453C-5FA1-E28A-CC008C242403}"/>
              </a:ext>
            </a:extLst>
          </p:cNvPr>
          <p:cNvSpPr>
            <a:spLocks noGrp="1"/>
          </p:cNvSpPr>
          <p:nvPr>
            <p:ph type="sldNum" sz="quarter" idx="12"/>
          </p:nvPr>
        </p:nvSpPr>
        <p:spPr/>
        <p:txBody>
          <a:bodyPr/>
          <a:lstStyle/>
          <a:p>
            <a:fld id="{F4AF7DD3-1D2B-4516-84C2-C1D8CFB0C37D}" type="slidenum">
              <a:rPr lang="en-US" smtClean="0"/>
              <a:t>‹#›</a:t>
            </a:fld>
            <a:endParaRPr lang="en-US"/>
          </a:p>
        </p:txBody>
      </p:sp>
    </p:spTree>
    <p:extLst>
      <p:ext uri="{BB962C8B-B14F-4D97-AF65-F5344CB8AC3E}">
        <p14:creationId xmlns:p14="http://schemas.microsoft.com/office/powerpoint/2010/main" val="1685385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299B7-B650-C4FB-DC2F-5D0073181E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CADD226-4047-7B6C-ABED-E8CC162814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EB6852-84A2-D74A-BCEF-25A67F0EA525}"/>
              </a:ext>
            </a:extLst>
          </p:cNvPr>
          <p:cNvSpPr>
            <a:spLocks noGrp="1"/>
          </p:cNvSpPr>
          <p:nvPr>
            <p:ph type="dt" sz="half" idx="10"/>
          </p:nvPr>
        </p:nvSpPr>
        <p:spPr/>
        <p:txBody>
          <a:bodyPr/>
          <a:lstStyle/>
          <a:p>
            <a:fld id="{370DD810-6851-49C0-A90E-379B2061036F}" type="datetimeFigureOut">
              <a:rPr lang="en-US" smtClean="0"/>
              <a:t>11/2/2024</a:t>
            </a:fld>
            <a:endParaRPr lang="en-US"/>
          </a:p>
        </p:txBody>
      </p:sp>
      <p:sp>
        <p:nvSpPr>
          <p:cNvPr id="5" name="Footer Placeholder 4">
            <a:extLst>
              <a:ext uri="{FF2B5EF4-FFF2-40B4-BE49-F238E27FC236}">
                <a16:creationId xmlns:a16="http://schemas.microsoft.com/office/drawing/2014/main" id="{F276369A-8996-99FE-AF09-191B65278C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F267FD-D076-6BA7-72D8-BB7833DE95C0}"/>
              </a:ext>
            </a:extLst>
          </p:cNvPr>
          <p:cNvSpPr>
            <a:spLocks noGrp="1"/>
          </p:cNvSpPr>
          <p:nvPr>
            <p:ph type="sldNum" sz="quarter" idx="12"/>
          </p:nvPr>
        </p:nvSpPr>
        <p:spPr/>
        <p:txBody>
          <a:bodyPr/>
          <a:lstStyle/>
          <a:p>
            <a:fld id="{F4AF7DD3-1D2B-4516-84C2-C1D8CFB0C37D}" type="slidenum">
              <a:rPr lang="en-US" smtClean="0"/>
              <a:t>‹#›</a:t>
            </a:fld>
            <a:endParaRPr lang="en-US"/>
          </a:p>
        </p:txBody>
      </p:sp>
    </p:spTree>
    <p:extLst>
      <p:ext uri="{BB962C8B-B14F-4D97-AF65-F5344CB8AC3E}">
        <p14:creationId xmlns:p14="http://schemas.microsoft.com/office/powerpoint/2010/main" val="29202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330474-76BD-67C2-6D6B-2CEF58DFED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4DF015D-F856-4286-CB38-4BB40EDE5B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BD4582-F7BD-0D4F-C188-A64A2350D8CF}"/>
              </a:ext>
            </a:extLst>
          </p:cNvPr>
          <p:cNvSpPr>
            <a:spLocks noGrp="1"/>
          </p:cNvSpPr>
          <p:nvPr>
            <p:ph type="dt" sz="half" idx="10"/>
          </p:nvPr>
        </p:nvSpPr>
        <p:spPr/>
        <p:txBody>
          <a:bodyPr/>
          <a:lstStyle/>
          <a:p>
            <a:fld id="{370DD810-6851-49C0-A90E-379B2061036F}" type="datetimeFigureOut">
              <a:rPr lang="en-US" smtClean="0"/>
              <a:t>11/2/2024</a:t>
            </a:fld>
            <a:endParaRPr lang="en-US"/>
          </a:p>
        </p:txBody>
      </p:sp>
      <p:sp>
        <p:nvSpPr>
          <p:cNvPr id="5" name="Footer Placeholder 4">
            <a:extLst>
              <a:ext uri="{FF2B5EF4-FFF2-40B4-BE49-F238E27FC236}">
                <a16:creationId xmlns:a16="http://schemas.microsoft.com/office/drawing/2014/main" id="{47D17007-31BE-663B-857F-045A049D7B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A1B9A-CF20-596B-5D2E-FDBC1D1FC080}"/>
              </a:ext>
            </a:extLst>
          </p:cNvPr>
          <p:cNvSpPr>
            <a:spLocks noGrp="1"/>
          </p:cNvSpPr>
          <p:nvPr>
            <p:ph type="sldNum" sz="quarter" idx="12"/>
          </p:nvPr>
        </p:nvSpPr>
        <p:spPr/>
        <p:txBody>
          <a:bodyPr/>
          <a:lstStyle/>
          <a:p>
            <a:fld id="{F4AF7DD3-1D2B-4516-84C2-C1D8CFB0C37D}" type="slidenum">
              <a:rPr lang="en-US" smtClean="0"/>
              <a:t>‹#›</a:t>
            </a:fld>
            <a:endParaRPr lang="en-US"/>
          </a:p>
        </p:txBody>
      </p:sp>
    </p:spTree>
    <p:extLst>
      <p:ext uri="{BB962C8B-B14F-4D97-AF65-F5344CB8AC3E}">
        <p14:creationId xmlns:p14="http://schemas.microsoft.com/office/powerpoint/2010/main" val="27691292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and+Title">
    <p:bg>
      <p:bgRef idx="1001">
        <a:schemeClr val="bg1"/>
      </p:bgRef>
    </p:bg>
    <p:spTree>
      <p:nvGrpSpPr>
        <p:cNvPr id="1" name=""/>
        <p:cNvGrpSpPr/>
        <p:nvPr/>
      </p:nvGrpSpPr>
      <p:grpSpPr>
        <a:xfrm>
          <a:off x="0" y="0"/>
          <a:ext cx="0" cy="0"/>
          <a:chOff x="0" y="0"/>
          <a:chExt cx="0" cy="0"/>
        </a:xfrm>
      </p:grpSpPr>
      <p:sp>
        <p:nvSpPr>
          <p:cNvPr id="65" name="Title 64"/>
          <p:cNvSpPr>
            <a:spLocks noGrp="1"/>
          </p:cNvSpPr>
          <p:nvPr>
            <p:ph type="title"/>
          </p:nvPr>
        </p:nvSpPr>
        <p:spPr>
          <a:xfrm>
            <a:off x="1790700" y="1042859"/>
            <a:ext cx="8610600" cy="495486"/>
          </a:xfrm>
          <a:prstGeom prst="rect">
            <a:avLst/>
          </a:prstGeom>
        </p:spPr>
        <p:txBody>
          <a:bodyPr/>
          <a:lstStyle>
            <a:lvl1pPr algn="ctr">
              <a:defRPr sz="3200" b="0" i="0">
                <a:latin typeface="+mn-lt"/>
                <a:ea typeface="Titillium" charset="0"/>
                <a:cs typeface="Titillium" charset="0"/>
              </a:defRPr>
            </a:lvl1pPr>
          </a:lstStyle>
          <a:p>
            <a:r>
              <a:rPr lang="en-US"/>
              <a:t>Click to edit Master title style</a:t>
            </a:r>
          </a:p>
        </p:txBody>
      </p:sp>
    </p:spTree>
    <p:extLst>
      <p:ext uri="{BB962C8B-B14F-4D97-AF65-F5344CB8AC3E}">
        <p14:creationId xmlns:p14="http://schemas.microsoft.com/office/powerpoint/2010/main" val="27727232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0/50 - Image Left">
    <p:spTree>
      <p:nvGrpSpPr>
        <p:cNvPr id="1" name=""/>
        <p:cNvGrpSpPr/>
        <p:nvPr/>
      </p:nvGrpSpPr>
      <p:grpSpPr>
        <a:xfrm>
          <a:off x="0" y="0"/>
          <a:ext cx="0" cy="0"/>
          <a:chOff x="0" y="0"/>
          <a:chExt cx="0" cy="0"/>
        </a:xfrm>
      </p:grpSpPr>
      <p:sp>
        <p:nvSpPr>
          <p:cNvPr id="18" name="Picture Placeholder 2"/>
          <p:cNvSpPr>
            <a:spLocks noGrp="1"/>
          </p:cNvSpPr>
          <p:nvPr>
            <p:ph type="pic" sz="quarter" idx="12"/>
          </p:nvPr>
        </p:nvSpPr>
        <p:spPr>
          <a:xfrm>
            <a:off x="0" y="0"/>
            <a:ext cx="6096000" cy="6858000"/>
          </a:xfrm>
          <a:prstGeom prst="rect">
            <a:avLst/>
          </a:prstGeom>
          <a:blipFill>
            <a:blip r:embed="rId2"/>
            <a:tile tx="0" ty="0" sx="100000" sy="100000" flip="none" algn="ctr"/>
          </a:blipFill>
        </p:spPr>
        <p:txBody>
          <a:bodyPr anchor="t">
            <a:normAutofit/>
          </a:bodyPr>
          <a:lstStyle>
            <a:lvl1pPr marL="0" indent="0" algn="ctr">
              <a:buNone/>
              <a:defRPr sz="2400" b="0" i="0">
                <a:latin typeface="Titillium" charset="0"/>
                <a:ea typeface="Titillium" charset="0"/>
                <a:cs typeface="Titillium" charset="0"/>
              </a:defRPr>
            </a:lvl1pPr>
          </a:lstStyle>
          <a:p>
            <a:endParaRPr lang="en-US"/>
          </a:p>
          <a:p>
            <a:endParaRPr lang="en-US"/>
          </a:p>
          <a:p>
            <a:endParaRPr lang="en-US"/>
          </a:p>
          <a:p>
            <a:endParaRPr lang="en-US"/>
          </a:p>
          <a:p>
            <a:endParaRPr lang="en-US"/>
          </a:p>
          <a:p>
            <a:endParaRPr lang="en-US"/>
          </a:p>
          <a:p>
            <a:endParaRPr lang="en-US"/>
          </a:p>
          <a:p>
            <a:endParaRPr lang="en-US"/>
          </a:p>
          <a:p>
            <a:r>
              <a:rPr lang="en-US"/>
              <a:t>Drag &amp; Drop Image</a:t>
            </a:r>
          </a:p>
        </p:txBody>
      </p:sp>
      <p:sp>
        <p:nvSpPr>
          <p:cNvPr id="2" name="Rectangle 1">
            <a:extLst>
              <a:ext uri="{FF2B5EF4-FFF2-40B4-BE49-F238E27FC236}">
                <a16:creationId xmlns:a16="http://schemas.microsoft.com/office/drawing/2014/main" id="{21B5CC5D-BEE1-CE41-BEDF-15F7F83CC8C0}"/>
              </a:ext>
            </a:extLst>
          </p:cNvPr>
          <p:cNvSpPr/>
          <p:nvPr userDrawn="1"/>
        </p:nvSpPr>
        <p:spPr>
          <a:xfrm>
            <a:off x="6117996" y="0"/>
            <a:ext cx="405351" cy="6858000"/>
          </a:xfrm>
          <a:prstGeom prst="rect">
            <a:avLst/>
          </a:prstGeom>
          <a:solidFill>
            <a:schemeClr val="bg1"/>
          </a:solidFill>
          <a:ln>
            <a:noFill/>
          </a:ln>
          <a:effectLst>
            <a:outerShdw blurRad="203200" dist="114300" dir="10800000" algn="ctr"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201A654-89E4-734E-91A5-0CB65F87F3F5}"/>
              </a:ext>
            </a:extLst>
          </p:cNvPr>
          <p:cNvSpPr>
            <a:spLocks noGrp="1"/>
          </p:cNvSpPr>
          <p:nvPr>
            <p:ph type="title"/>
          </p:nvPr>
        </p:nvSpPr>
        <p:spPr>
          <a:xfrm>
            <a:off x="6569066" y="365125"/>
            <a:ext cx="4784733" cy="1325563"/>
          </a:xfrm>
        </p:spPr>
        <p:txBody>
          <a:bodyPr/>
          <a:lstStyle/>
          <a:p>
            <a:r>
              <a:rPr lang="en-US"/>
              <a:t>Click to edit Master title style</a:t>
            </a:r>
          </a:p>
        </p:txBody>
      </p:sp>
    </p:spTree>
    <p:extLst>
      <p:ext uri="{BB962C8B-B14F-4D97-AF65-F5344CB8AC3E}">
        <p14:creationId xmlns:p14="http://schemas.microsoft.com/office/powerpoint/2010/main" val="2742527366"/>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lean">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066519"/>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17" name="Picture Placeholder 1">
            <a:extLst>
              <a:ext uri="{FF2B5EF4-FFF2-40B4-BE49-F238E27FC236}">
                <a16:creationId xmlns:a16="http://schemas.microsoft.com/office/drawing/2014/main" id="{B1D3CD64-85DC-1C40-B7C6-FA81F4100FB6}"/>
              </a:ext>
            </a:extLst>
          </p:cNvPr>
          <p:cNvSpPr>
            <a:spLocks noGrp="1"/>
          </p:cNvSpPr>
          <p:nvPr>
            <p:ph type="pic" sz="quarter" idx="4294967295" hasCustomPrompt="1"/>
          </p:nvPr>
        </p:nvSpPr>
        <p:spPr>
          <a:xfrm>
            <a:off x="1790700" y="2996059"/>
            <a:ext cx="2011680" cy="2011680"/>
          </a:xfrm>
          <a:blipFill>
            <a:blip r:embed="rId2" cstate="screen">
              <a:extLst>
                <a:ext uri="{28A0092B-C50C-407E-A947-70E740481C1C}">
                  <a14:useLocalDpi xmlns:a14="http://schemas.microsoft.com/office/drawing/2010/main"/>
                </a:ext>
              </a:extLst>
            </a:blip>
            <a:tile tx="0" ty="0" sx="50000" sy="50000" flip="none" algn="ctr"/>
          </a:blipFill>
          <a:effectLst>
            <a:outerShdw blurRad="533400" dist="508000" dir="5400000" sx="87000" sy="87000" algn="ctr" rotWithShape="0">
              <a:srgbClr val="000000">
                <a:alpha val="0"/>
              </a:srgbClr>
            </a:outerShdw>
          </a:effectLst>
        </p:spPr>
        <p:txBody>
          <a:bodyPr vert="horz" lIns="91440" tIns="45720" rIns="91440" bIns="45720" rtlCol="0" anchor="ctr">
            <a:normAutofit/>
          </a:bodyPr>
          <a:lstStyle>
            <a:lvl1pPr>
              <a:defRPr lang="en-US" sz="2400" b="0" i="0" dirty="0">
                <a:latin typeface="Titillium" charset="0"/>
                <a:ea typeface="Titillium" charset="0"/>
                <a:cs typeface="Titillium" charset="0"/>
              </a:defRPr>
            </a:lvl1pPr>
          </a:lstStyle>
          <a:p>
            <a:pPr marL="0" lvl="0" indent="0" algn="ctr">
              <a:buNone/>
            </a:pPr>
            <a:r>
              <a:rPr lang="en-US"/>
              <a:t>Drag &amp; Drop image</a:t>
            </a:r>
          </a:p>
        </p:txBody>
      </p:sp>
      <p:sp>
        <p:nvSpPr>
          <p:cNvPr id="18" name="Picture Placeholder 2">
            <a:extLst>
              <a:ext uri="{FF2B5EF4-FFF2-40B4-BE49-F238E27FC236}">
                <a16:creationId xmlns:a16="http://schemas.microsoft.com/office/drawing/2014/main" id="{92D942B4-7D9C-CB4C-AB4A-E277891F35AA}"/>
              </a:ext>
            </a:extLst>
          </p:cNvPr>
          <p:cNvSpPr>
            <a:spLocks noGrp="1"/>
          </p:cNvSpPr>
          <p:nvPr>
            <p:ph type="pic" sz="quarter" idx="4294967295" hasCustomPrompt="1"/>
          </p:nvPr>
        </p:nvSpPr>
        <p:spPr>
          <a:xfrm>
            <a:off x="3990340" y="2996059"/>
            <a:ext cx="2011680" cy="2011680"/>
          </a:xfrm>
          <a:blipFill>
            <a:blip r:embed="rId2" cstate="screen">
              <a:extLst>
                <a:ext uri="{28A0092B-C50C-407E-A947-70E740481C1C}">
                  <a14:useLocalDpi xmlns:a14="http://schemas.microsoft.com/office/drawing/2010/main"/>
                </a:ext>
              </a:extLst>
            </a:blip>
            <a:tile tx="0" ty="0" sx="50000" sy="50000" flip="none" algn="ctr"/>
          </a:blipFill>
          <a:effectLst>
            <a:outerShdw blurRad="533400" dist="508000" dir="5400000" sx="87000" sy="87000" algn="ctr" rotWithShape="0">
              <a:srgbClr val="000000">
                <a:alpha val="0"/>
              </a:srgbClr>
            </a:outerShdw>
          </a:effectLst>
        </p:spPr>
        <p:txBody>
          <a:bodyPr vert="horz" lIns="91440" tIns="45720" rIns="91440" bIns="45720" rtlCol="0" anchor="ctr">
            <a:normAutofit/>
          </a:bodyPr>
          <a:lstStyle>
            <a:lvl1pPr>
              <a:defRPr lang="en-US" sz="2400" b="0" i="0" dirty="0">
                <a:latin typeface="Titillium" charset="0"/>
                <a:ea typeface="Titillium" charset="0"/>
                <a:cs typeface="Titillium" charset="0"/>
              </a:defRPr>
            </a:lvl1pPr>
          </a:lstStyle>
          <a:p>
            <a:pPr marL="0" lvl="0" indent="0" algn="ctr">
              <a:buNone/>
            </a:pPr>
            <a:r>
              <a:rPr lang="en-US"/>
              <a:t>Drag &amp; Drop image</a:t>
            </a:r>
          </a:p>
        </p:txBody>
      </p:sp>
      <p:sp>
        <p:nvSpPr>
          <p:cNvPr id="19" name="Picture Placeholder 3">
            <a:extLst>
              <a:ext uri="{FF2B5EF4-FFF2-40B4-BE49-F238E27FC236}">
                <a16:creationId xmlns:a16="http://schemas.microsoft.com/office/drawing/2014/main" id="{3630FA33-E58E-8C41-955F-C6E6456D8CAB}"/>
              </a:ext>
            </a:extLst>
          </p:cNvPr>
          <p:cNvSpPr>
            <a:spLocks noGrp="1"/>
          </p:cNvSpPr>
          <p:nvPr>
            <p:ph type="pic" sz="quarter" idx="4294967295" hasCustomPrompt="1"/>
          </p:nvPr>
        </p:nvSpPr>
        <p:spPr>
          <a:xfrm>
            <a:off x="6189980" y="2996059"/>
            <a:ext cx="2011680" cy="2011680"/>
          </a:xfrm>
          <a:blipFill>
            <a:blip r:embed="rId2" cstate="screen">
              <a:extLst>
                <a:ext uri="{28A0092B-C50C-407E-A947-70E740481C1C}">
                  <a14:useLocalDpi xmlns:a14="http://schemas.microsoft.com/office/drawing/2010/main"/>
                </a:ext>
              </a:extLst>
            </a:blip>
            <a:tile tx="0" ty="0" sx="50000" sy="50000" flip="none" algn="ctr"/>
          </a:blipFill>
          <a:effectLst>
            <a:outerShdw blurRad="533400" dist="508000" dir="5400000" sx="87000" sy="87000" algn="ctr" rotWithShape="0">
              <a:srgbClr val="000000">
                <a:alpha val="16000"/>
              </a:srgbClr>
            </a:outerShdw>
          </a:effectLst>
        </p:spPr>
        <p:txBody>
          <a:bodyPr vert="horz" lIns="91440" tIns="45720" rIns="91440" bIns="45720" rtlCol="0" anchor="ctr">
            <a:normAutofit/>
          </a:bodyPr>
          <a:lstStyle>
            <a:lvl1pPr>
              <a:defRPr lang="en-US" sz="2400" b="0" i="0" dirty="0">
                <a:latin typeface="Titillium" charset="0"/>
                <a:ea typeface="Titillium" charset="0"/>
                <a:cs typeface="Titillium" charset="0"/>
              </a:defRPr>
            </a:lvl1pPr>
          </a:lstStyle>
          <a:p>
            <a:pPr marL="0" lvl="0" indent="0" algn="ctr">
              <a:buNone/>
            </a:pPr>
            <a:r>
              <a:rPr lang="en-US"/>
              <a:t>Drag &amp; Drop image</a:t>
            </a:r>
          </a:p>
        </p:txBody>
      </p:sp>
      <p:sp>
        <p:nvSpPr>
          <p:cNvPr id="20" name="Picture Placeholder 4">
            <a:extLst>
              <a:ext uri="{FF2B5EF4-FFF2-40B4-BE49-F238E27FC236}">
                <a16:creationId xmlns:a16="http://schemas.microsoft.com/office/drawing/2014/main" id="{A4851CBA-BEA0-3C46-92AF-D0ABA613802C}"/>
              </a:ext>
            </a:extLst>
          </p:cNvPr>
          <p:cNvSpPr>
            <a:spLocks noGrp="1"/>
          </p:cNvSpPr>
          <p:nvPr>
            <p:ph type="pic" sz="quarter" idx="4294967295" hasCustomPrompt="1"/>
          </p:nvPr>
        </p:nvSpPr>
        <p:spPr>
          <a:xfrm>
            <a:off x="8389620" y="2996059"/>
            <a:ext cx="2011680" cy="2011680"/>
          </a:xfrm>
          <a:blipFill>
            <a:blip r:embed="rId2" cstate="screen">
              <a:extLst>
                <a:ext uri="{28A0092B-C50C-407E-A947-70E740481C1C}">
                  <a14:useLocalDpi xmlns:a14="http://schemas.microsoft.com/office/drawing/2010/main"/>
                </a:ext>
              </a:extLst>
            </a:blip>
            <a:tile tx="0" ty="0" sx="50000" sy="50000" flip="none" algn="ctr"/>
          </a:blipFill>
          <a:effectLst>
            <a:outerShdw blurRad="533400" dist="508000" dir="5400000" sx="87000" sy="87000" algn="ctr" rotWithShape="0">
              <a:srgbClr val="000000">
                <a:alpha val="0"/>
              </a:srgbClr>
            </a:outerShdw>
          </a:effectLst>
        </p:spPr>
        <p:txBody>
          <a:bodyPr vert="horz" lIns="91440" tIns="45720" rIns="91440" bIns="45720" rtlCol="0" anchor="ctr">
            <a:normAutofit/>
          </a:bodyPr>
          <a:lstStyle>
            <a:lvl1pPr>
              <a:defRPr lang="en-US" sz="2400" b="0" i="0" dirty="0">
                <a:latin typeface="Titillium" charset="0"/>
                <a:ea typeface="Titillium" charset="0"/>
                <a:cs typeface="Titillium" charset="0"/>
              </a:defRPr>
            </a:lvl1pPr>
          </a:lstStyle>
          <a:p>
            <a:pPr marL="0" lvl="0" indent="0" algn="ctr">
              <a:buNone/>
            </a:pPr>
            <a:r>
              <a:rPr lang="en-US"/>
              <a:t>Drag &amp; Drop image</a:t>
            </a:r>
          </a:p>
          <a:p>
            <a:pPr marL="0" lvl="0" indent="0" algn="ctr">
              <a:buNone/>
            </a:pPr>
            <a:endParaRPr lang="en-US"/>
          </a:p>
        </p:txBody>
      </p:sp>
    </p:spTree>
    <p:extLst>
      <p:ext uri="{BB962C8B-B14F-4D97-AF65-F5344CB8AC3E}">
        <p14:creationId xmlns:p14="http://schemas.microsoft.com/office/powerpoint/2010/main" val="3188808094"/>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ean+Bran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3687459"/>
      </p:ext>
    </p:extLst>
  </p:cSld>
  <p:clrMapOvr>
    <a:masterClrMapping/>
  </p:clrMapOvr>
  <p:extLst>
    <p:ext uri="{DCECCB84-F9BA-43D5-87BE-67443E8EF086}">
      <p15:sldGuideLst xmlns:p15="http://schemas.microsoft.com/office/powerpoint/2012/main">
        <p15:guide id="1" orient="horz" pos="2160">
          <p15:clr>
            <a:srgbClr val="FBAE40"/>
          </p15:clr>
        </p15:guide>
        <p15:guide id="2" pos="432">
          <p15:clr>
            <a:srgbClr val="FBAE40"/>
          </p15:clr>
        </p15:guide>
        <p15:guide id="3" pos="7248">
          <p15:clr>
            <a:srgbClr val="FBAE40"/>
          </p15:clr>
        </p15:guide>
        <p15:guide id="4" orient="horz" pos="432">
          <p15:clr>
            <a:srgbClr val="FBAE40"/>
          </p15:clr>
        </p15:guide>
        <p15:guide id="5" orient="horz" pos="3888">
          <p15:clr>
            <a:srgbClr val="FBAE40"/>
          </p15:clr>
        </p15:guide>
        <p15:guide id="6" pos="3840">
          <p15:clr>
            <a:srgbClr val="FBAE40"/>
          </p15:clr>
        </p15:guide>
        <p15:guide id="7" pos="1128">
          <p15:clr>
            <a:srgbClr val="FBAE40"/>
          </p15:clr>
        </p15:guide>
        <p15:guide id="8" pos="6552">
          <p15:clr>
            <a:srgbClr val="FBAE40"/>
          </p15:clr>
        </p15:guide>
        <p15:guide id="9" orient="horz" pos="194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1DF93-4EBC-C3C9-BA7C-9FDA6793B3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4D3478-E70C-EB6E-6EE2-849ECB530F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DDDF5A-21AE-F643-F8E8-589F9B82B4DC}"/>
              </a:ext>
            </a:extLst>
          </p:cNvPr>
          <p:cNvSpPr>
            <a:spLocks noGrp="1"/>
          </p:cNvSpPr>
          <p:nvPr>
            <p:ph type="dt" sz="half" idx="10"/>
          </p:nvPr>
        </p:nvSpPr>
        <p:spPr/>
        <p:txBody>
          <a:bodyPr/>
          <a:lstStyle/>
          <a:p>
            <a:fld id="{370DD810-6851-49C0-A90E-379B2061036F}" type="datetimeFigureOut">
              <a:rPr lang="en-US" smtClean="0"/>
              <a:t>11/2/2024</a:t>
            </a:fld>
            <a:endParaRPr lang="en-US"/>
          </a:p>
        </p:txBody>
      </p:sp>
      <p:sp>
        <p:nvSpPr>
          <p:cNvPr id="5" name="Footer Placeholder 4">
            <a:extLst>
              <a:ext uri="{FF2B5EF4-FFF2-40B4-BE49-F238E27FC236}">
                <a16:creationId xmlns:a16="http://schemas.microsoft.com/office/drawing/2014/main" id="{958F65D1-F89B-83F9-18DA-357096DA32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60E751-1966-9090-35A0-C417D051B489}"/>
              </a:ext>
            </a:extLst>
          </p:cNvPr>
          <p:cNvSpPr>
            <a:spLocks noGrp="1"/>
          </p:cNvSpPr>
          <p:nvPr>
            <p:ph type="sldNum" sz="quarter" idx="12"/>
          </p:nvPr>
        </p:nvSpPr>
        <p:spPr/>
        <p:txBody>
          <a:bodyPr/>
          <a:lstStyle/>
          <a:p>
            <a:fld id="{F4AF7DD3-1D2B-4516-84C2-C1D8CFB0C37D}" type="slidenum">
              <a:rPr lang="en-US" smtClean="0"/>
              <a:t>‹#›</a:t>
            </a:fld>
            <a:endParaRPr lang="en-US"/>
          </a:p>
        </p:txBody>
      </p:sp>
    </p:spTree>
    <p:extLst>
      <p:ext uri="{BB962C8B-B14F-4D97-AF65-F5344CB8AC3E}">
        <p14:creationId xmlns:p14="http://schemas.microsoft.com/office/powerpoint/2010/main" val="151656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CDDE5-2421-3385-8C99-FC4FF54AAA5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5D9114-6420-9769-1272-4984F889F6E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2B795F-B547-A516-D545-581B0FB93E76}"/>
              </a:ext>
            </a:extLst>
          </p:cNvPr>
          <p:cNvSpPr>
            <a:spLocks noGrp="1"/>
          </p:cNvSpPr>
          <p:nvPr>
            <p:ph type="dt" sz="half" idx="10"/>
          </p:nvPr>
        </p:nvSpPr>
        <p:spPr/>
        <p:txBody>
          <a:bodyPr/>
          <a:lstStyle/>
          <a:p>
            <a:fld id="{370DD810-6851-49C0-A90E-379B2061036F}" type="datetimeFigureOut">
              <a:rPr lang="en-US" smtClean="0"/>
              <a:t>11/2/2024</a:t>
            </a:fld>
            <a:endParaRPr lang="en-US"/>
          </a:p>
        </p:txBody>
      </p:sp>
      <p:sp>
        <p:nvSpPr>
          <p:cNvPr id="5" name="Footer Placeholder 4">
            <a:extLst>
              <a:ext uri="{FF2B5EF4-FFF2-40B4-BE49-F238E27FC236}">
                <a16:creationId xmlns:a16="http://schemas.microsoft.com/office/drawing/2014/main" id="{A7DE5551-2E7C-76DF-36E4-D9C9A983A8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996B22-D5FA-2A66-0EB0-20321B89716B}"/>
              </a:ext>
            </a:extLst>
          </p:cNvPr>
          <p:cNvSpPr>
            <a:spLocks noGrp="1"/>
          </p:cNvSpPr>
          <p:nvPr>
            <p:ph type="sldNum" sz="quarter" idx="12"/>
          </p:nvPr>
        </p:nvSpPr>
        <p:spPr/>
        <p:txBody>
          <a:bodyPr/>
          <a:lstStyle/>
          <a:p>
            <a:fld id="{F4AF7DD3-1D2B-4516-84C2-C1D8CFB0C37D}" type="slidenum">
              <a:rPr lang="en-US" smtClean="0"/>
              <a:t>‹#›</a:t>
            </a:fld>
            <a:endParaRPr lang="en-US"/>
          </a:p>
        </p:txBody>
      </p:sp>
    </p:spTree>
    <p:extLst>
      <p:ext uri="{BB962C8B-B14F-4D97-AF65-F5344CB8AC3E}">
        <p14:creationId xmlns:p14="http://schemas.microsoft.com/office/powerpoint/2010/main" val="215122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42BEB-1F71-AD22-E174-545956586E2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E498B1-8CE5-0F49-E909-A680723C0CA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E547A9-E63E-0AD7-C0C1-E37D466E90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D5F1B3-763D-327C-3DE6-3661EC94194F}"/>
              </a:ext>
            </a:extLst>
          </p:cNvPr>
          <p:cNvSpPr>
            <a:spLocks noGrp="1"/>
          </p:cNvSpPr>
          <p:nvPr>
            <p:ph type="dt" sz="half" idx="10"/>
          </p:nvPr>
        </p:nvSpPr>
        <p:spPr/>
        <p:txBody>
          <a:bodyPr/>
          <a:lstStyle/>
          <a:p>
            <a:fld id="{370DD810-6851-49C0-A90E-379B2061036F}" type="datetimeFigureOut">
              <a:rPr lang="en-US" smtClean="0"/>
              <a:t>11/2/2024</a:t>
            </a:fld>
            <a:endParaRPr lang="en-US"/>
          </a:p>
        </p:txBody>
      </p:sp>
      <p:sp>
        <p:nvSpPr>
          <p:cNvPr id="6" name="Footer Placeholder 5">
            <a:extLst>
              <a:ext uri="{FF2B5EF4-FFF2-40B4-BE49-F238E27FC236}">
                <a16:creationId xmlns:a16="http://schemas.microsoft.com/office/drawing/2014/main" id="{5D8787F6-9EA6-6BEF-611C-CEDDD557D2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2E1E00-B566-6DA4-42AD-2D487A2E1FEE}"/>
              </a:ext>
            </a:extLst>
          </p:cNvPr>
          <p:cNvSpPr>
            <a:spLocks noGrp="1"/>
          </p:cNvSpPr>
          <p:nvPr>
            <p:ph type="sldNum" sz="quarter" idx="12"/>
          </p:nvPr>
        </p:nvSpPr>
        <p:spPr/>
        <p:txBody>
          <a:bodyPr/>
          <a:lstStyle/>
          <a:p>
            <a:fld id="{F4AF7DD3-1D2B-4516-84C2-C1D8CFB0C37D}" type="slidenum">
              <a:rPr lang="en-US" smtClean="0"/>
              <a:t>‹#›</a:t>
            </a:fld>
            <a:endParaRPr lang="en-US"/>
          </a:p>
        </p:txBody>
      </p:sp>
    </p:spTree>
    <p:extLst>
      <p:ext uri="{BB962C8B-B14F-4D97-AF65-F5344CB8AC3E}">
        <p14:creationId xmlns:p14="http://schemas.microsoft.com/office/powerpoint/2010/main" val="1062489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ED916-6BB5-7361-F2B7-FC8E72B927B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AB21BED-E162-78D8-2EE6-E0F7BAC129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1DA6CC3-AFBD-1F1C-4A2D-859B5876526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94A4264-725A-3EB8-F27F-50DD80FCCD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579C0DB-4B85-8417-3B93-D2BA775C91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C4BF0A-4922-1773-FCDC-CD8FE4CB27F3}"/>
              </a:ext>
            </a:extLst>
          </p:cNvPr>
          <p:cNvSpPr>
            <a:spLocks noGrp="1"/>
          </p:cNvSpPr>
          <p:nvPr>
            <p:ph type="dt" sz="half" idx="10"/>
          </p:nvPr>
        </p:nvSpPr>
        <p:spPr/>
        <p:txBody>
          <a:bodyPr/>
          <a:lstStyle/>
          <a:p>
            <a:fld id="{370DD810-6851-49C0-A90E-379B2061036F}" type="datetimeFigureOut">
              <a:rPr lang="en-US" smtClean="0"/>
              <a:t>11/2/2024</a:t>
            </a:fld>
            <a:endParaRPr lang="en-US"/>
          </a:p>
        </p:txBody>
      </p:sp>
      <p:sp>
        <p:nvSpPr>
          <p:cNvPr id="8" name="Footer Placeholder 7">
            <a:extLst>
              <a:ext uri="{FF2B5EF4-FFF2-40B4-BE49-F238E27FC236}">
                <a16:creationId xmlns:a16="http://schemas.microsoft.com/office/drawing/2014/main" id="{71C6E489-2505-0E4C-B856-69F00E7DD8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162266-B725-971B-C867-367D4A32407B}"/>
              </a:ext>
            </a:extLst>
          </p:cNvPr>
          <p:cNvSpPr>
            <a:spLocks noGrp="1"/>
          </p:cNvSpPr>
          <p:nvPr>
            <p:ph type="sldNum" sz="quarter" idx="12"/>
          </p:nvPr>
        </p:nvSpPr>
        <p:spPr/>
        <p:txBody>
          <a:bodyPr/>
          <a:lstStyle/>
          <a:p>
            <a:fld id="{F4AF7DD3-1D2B-4516-84C2-C1D8CFB0C37D}" type="slidenum">
              <a:rPr lang="en-US" smtClean="0"/>
              <a:t>‹#›</a:t>
            </a:fld>
            <a:endParaRPr lang="en-US"/>
          </a:p>
        </p:txBody>
      </p:sp>
    </p:spTree>
    <p:extLst>
      <p:ext uri="{BB962C8B-B14F-4D97-AF65-F5344CB8AC3E}">
        <p14:creationId xmlns:p14="http://schemas.microsoft.com/office/powerpoint/2010/main" val="1004624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B9D47F-5A69-C2BA-58A8-6F004D6045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E6FB5E5-E0B9-ACF0-F446-5EE480F4D4CE}"/>
              </a:ext>
            </a:extLst>
          </p:cNvPr>
          <p:cNvSpPr>
            <a:spLocks noGrp="1"/>
          </p:cNvSpPr>
          <p:nvPr>
            <p:ph type="dt" sz="half" idx="10"/>
          </p:nvPr>
        </p:nvSpPr>
        <p:spPr/>
        <p:txBody>
          <a:bodyPr/>
          <a:lstStyle/>
          <a:p>
            <a:fld id="{370DD810-6851-49C0-A90E-379B2061036F}" type="datetimeFigureOut">
              <a:rPr lang="en-US" smtClean="0"/>
              <a:t>11/2/2024</a:t>
            </a:fld>
            <a:endParaRPr lang="en-US"/>
          </a:p>
        </p:txBody>
      </p:sp>
      <p:sp>
        <p:nvSpPr>
          <p:cNvPr id="4" name="Footer Placeholder 3">
            <a:extLst>
              <a:ext uri="{FF2B5EF4-FFF2-40B4-BE49-F238E27FC236}">
                <a16:creationId xmlns:a16="http://schemas.microsoft.com/office/drawing/2014/main" id="{6AF2D1E1-C248-490B-CEAE-FC93E670E17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7C63AA-EF2E-D663-CD98-097B1743FD6D}"/>
              </a:ext>
            </a:extLst>
          </p:cNvPr>
          <p:cNvSpPr>
            <a:spLocks noGrp="1"/>
          </p:cNvSpPr>
          <p:nvPr>
            <p:ph type="sldNum" sz="quarter" idx="12"/>
          </p:nvPr>
        </p:nvSpPr>
        <p:spPr/>
        <p:txBody>
          <a:bodyPr/>
          <a:lstStyle/>
          <a:p>
            <a:fld id="{F4AF7DD3-1D2B-4516-84C2-C1D8CFB0C37D}" type="slidenum">
              <a:rPr lang="en-US" smtClean="0"/>
              <a:t>‹#›</a:t>
            </a:fld>
            <a:endParaRPr lang="en-US"/>
          </a:p>
        </p:txBody>
      </p:sp>
    </p:spTree>
    <p:extLst>
      <p:ext uri="{BB962C8B-B14F-4D97-AF65-F5344CB8AC3E}">
        <p14:creationId xmlns:p14="http://schemas.microsoft.com/office/powerpoint/2010/main" val="3844599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92669D-A19C-B4FA-524A-F9B959F011CA}"/>
              </a:ext>
            </a:extLst>
          </p:cNvPr>
          <p:cNvSpPr>
            <a:spLocks noGrp="1"/>
          </p:cNvSpPr>
          <p:nvPr>
            <p:ph type="dt" sz="half" idx="10"/>
          </p:nvPr>
        </p:nvSpPr>
        <p:spPr/>
        <p:txBody>
          <a:bodyPr/>
          <a:lstStyle/>
          <a:p>
            <a:fld id="{370DD810-6851-49C0-A90E-379B2061036F}" type="datetimeFigureOut">
              <a:rPr lang="en-US" smtClean="0"/>
              <a:t>11/2/2024</a:t>
            </a:fld>
            <a:endParaRPr lang="en-US"/>
          </a:p>
        </p:txBody>
      </p:sp>
      <p:sp>
        <p:nvSpPr>
          <p:cNvPr id="3" name="Footer Placeholder 2">
            <a:extLst>
              <a:ext uri="{FF2B5EF4-FFF2-40B4-BE49-F238E27FC236}">
                <a16:creationId xmlns:a16="http://schemas.microsoft.com/office/drawing/2014/main" id="{34EEDC47-7089-0775-5E1D-5F75730E82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03D1FE7-89F9-50E0-AD4C-1D6216B152D4}"/>
              </a:ext>
            </a:extLst>
          </p:cNvPr>
          <p:cNvSpPr>
            <a:spLocks noGrp="1"/>
          </p:cNvSpPr>
          <p:nvPr>
            <p:ph type="sldNum" sz="quarter" idx="12"/>
          </p:nvPr>
        </p:nvSpPr>
        <p:spPr/>
        <p:txBody>
          <a:bodyPr/>
          <a:lstStyle/>
          <a:p>
            <a:fld id="{F4AF7DD3-1D2B-4516-84C2-C1D8CFB0C37D}" type="slidenum">
              <a:rPr lang="en-US" smtClean="0"/>
              <a:t>‹#›</a:t>
            </a:fld>
            <a:endParaRPr lang="en-US"/>
          </a:p>
        </p:txBody>
      </p:sp>
    </p:spTree>
    <p:extLst>
      <p:ext uri="{BB962C8B-B14F-4D97-AF65-F5344CB8AC3E}">
        <p14:creationId xmlns:p14="http://schemas.microsoft.com/office/powerpoint/2010/main" val="1773953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DC9F4-9500-5998-AF3E-8B70008EB6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E14A04-28FB-3A64-FA76-AD47EAFF6E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DDF700-08A9-E070-D19A-57BD9350F3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6B0941-9BC0-16DE-F389-406F1048CDF7}"/>
              </a:ext>
            </a:extLst>
          </p:cNvPr>
          <p:cNvSpPr>
            <a:spLocks noGrp="1"/>
          </p:cNvSpPr>
          <p:nvPr>
            <p:ph type="dt" sz="half" idx="10"/>
          </p:nvPr>
        </p:nvSpPr>
        <p:spPr/>
        <p:txBody>
          <a:bodyPr/>
          <a:lstStyle/>
          <a:p>
            <a:fld id="{370DD810-6851-49C0-A90E-379B2061036F}" type="datetimeFigureOut">
              <a:rPr lang="en-US" smtClean="0"/>
              <a:t>11/2/2024</a:t>
            </a:fld>
            <a:endParaRPr lang="en-US"/>
          </a:p>
        </p:txBody>
      </p:sp>
      <p:sp>
        <p:nvSpPr>
          <p:cNvPr id="6" name="Footer Placeholder 5">
            <a:extLst>
              <a:ext uri="{FF2B5EF4-FFF2-40B4-BE49-F238E27FC236}">
                <a16:creationId xmlns:a16="http://schemas.microsoft.com/office/drawing/2014/main" id="{A9656DF7-C767-EEC3-1991-7AD21AFDB4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CEABB7-7611-F09A-5287-FB240DB42483}"/>
              </a:ext>
            </a:extLst>
          </p:cNvPr>
          <p:cNvSpPr>
            <a:spLocks noGrp="1"/>
          </p:cNvSpPr>
          <p:nvPr>
            <p:ph type="sldNum" sz="quarter" idx="12"/>
          </p:nvPr>
        </p:nvSpPr>
        <p:spPr/>
        <p:txBody>
          <a:bodyPr/>
          <a:lstStyle/>
          <a:p>
            <a:fld id="{F4AF7DD3-1D2B-4516-84C2-C1D8CFB0C37D}" type="slidenum">
              <a:rPr lang="en-US" smtClean="0"/>
              <a:t>‹#›</a:t>
            </a:fld>
            <a:endParaRPr lang="en-US"/>
          </a:p>
        </p:txBody>
      </p:sp>
    </p:spTree>
    <p:extLst>
      <p:ext uri="{BB962C8B-B14F-4D97-AF65-F5344CB8AC3E}">
        <p14:creationId xmlns:p14="http://schemas.microsoft.com/office/powerpoint/2010/main" val="3016285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281E0-1305-1F6A-8681-3D7BAD0384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9D126B-119E-30D7-E1A9-B2A2C1BD0E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405ABC-D292-9FF9-CAAD-47DAF487E9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3C2A5E0-0D34-C8D9-03D3-E2AC3DE45540}"/>
              </a:ext>
            </a:extLst>
          </p:cNvPr>
          <p:cNvSpPr>
            <a:spLocks noGrp="1"/>
          </p:cNvSpPr>
          <p:nvPr>
            <p:ph type="dt" sz="half" idx="10"/>
          </p:nvPr>
        </p:nvSpPr>
        <p:spPr/>
        <p:txBody>
          <a:bodyPr/>
          <a:lstStyle/>
          <a:p>
            <a:fld id="{370DD810-6851-49C0-A90E-379B2061036F}" type="datetimeFigureOut">
              <a:rPr lang="en-US" smtClean="0"/>
              <a:t>11/2/2024</a:t>
            </a:fld>
            <a:endParaRPr lang="en-US"/>
          </a:p>
        </p:txBody>
      </p:sp>
      <p:sp>
        <p:nvSpPr>
          <p:cNvPr id="6" name="Footer Placeholder 5">
            <a:extLst>
              <a:ext uri="{FF2B5EF4-FFF2-40B4-BE49-F238E27FC236}">
                <a16:creationId xmlns:a16="http://schemas.microsoft.com/office/drawing/2014/main" id="{90A23D2B-D523-A0E3-4D96-4F1D023A28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505DE0-9DCF-F0B9-C9E1-42148326EDEB}"/>
              </a:ext>
            </a:extLst>
          </p:cNvPr>
          <p:cNvSpPr>
            <a:spLocks noGrp="1"/>
          </p:cNvSpPr>
          <p:nvPr>
            <p:ph type="sldNum" sz="quarter" idx="12"/>
          </p:nvPr>
        </p:nvSpPr>
        <p:spPr/>
        <p:txBody>
          <a:bodyPr/>
          <a:lstStyle/>
          <a:p>
            <a:fld id="{F4AF7DD3-1D2B-4516-84C2-C1D8CFB0C37D}" type="slidenum">
              <a:rPr lang="en-US" smtClean="0"/>
              <a:t>‹#›</a:t>
            </a:fld>
            <a:endParaRPr lang="en-US"/>
          </a:p>
        </p:txBody>
      </p:sp>
    </p:spTree>
    <p:extLst>
      <p:ext uri="{BB962C8B-B14F-4D97-AF65-F5344CB8AC3E}">
        <p14:creationId xmlns:p14="http://schemas.microsoft.com/office/powerpoint/2010/main" val="718175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F2051-D131-850C-25C9-F7ED4A1784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AB6B00-1A05-220C-B6DB-4FABD8819A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0E94E9-2A50-8124-73A9-765E2C8F50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0DD810-6851-49C0-A90E-379B2061036F}" type="datetimeFigureOut">
              <a:rPr lang="en-US" smtClean="0"/>
              <a:t>11/2/2024</a:t>
            </a:fld>
            <a:endParaRPr lang="en-US"/>
          </a:p>
        </p:txBody>
      </p:sp>
      <p:sp>
        <p:nvSpPr>
          <p:cNvPr id="5" name="Footer Placeholder 4">
            <a:extLst>
              <a:ext uri="{FF2B5EF4-FFF2-40B4-BE49-F238E27FC236}">
                <a16:creationId xmlns:a16="http://schemas.microsoft.com/office/drawing/2014/main" id="{144A255A-0EC9-1A3E-7813-9A59E25A9E6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CA96962-23E6-B819-5EB0-64AA25CFAB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AF7DD3-1D2B-4516-84C2-C1D8CFB0C37D}" type="slidenum">
              <a:rPr lang="en-US" smtClean="0"/>
              <a:t>‹#›</a:t>
            </a:fld>
            <a:endParaRPr lang="en-US"/>
          </a:p>
        </p:txBody>
      </p:sp>
    </p:spTree>
    <p:extLst>
      <p:ext uri="{BB962C8B-B14F-4D97-AF65-F5344CB8AC3E}">
        <p14:creationId xmlns:p14="http://schemas.microsoft.com/office/powerpoint/2010/main" val="3083265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5.xml"/><Relationship Id="rId4" Type="http://schemas.openxmlformats.org/officeDocument/2006/relationships/image" Target="../media/image4.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11.png"/><Relationship Id="rId4" Type="http://schemas.openxmlformats.org/officeDocument/2006/relationships/image" Target="../media/image10.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9A983EC5-5980-4927-B6D0-B07319535FD0}"/>
              </a:ext>
            </a:extLst>
          </p:cNvPr>
          <p:cNvPicPr>
            <a:picLocks noChangeAspect="1"/>
          </p:cNvPicPr>
          <p:nvPr/>
        </p:nvPicPr>
        <p:blipFill>
          <a:blip r:embed="rId3"/>
          <a:stretch>
            <a:fillRect/>
          </a:stretch>
        </p:blipFill>
        <p:spPr>
          <a:xfrm>
            <a:off x="0" y="0"/>
            <a:ext cx="12192000" cy="6858000"/>
          </a:xfrm>
          <a:prstGeom prst="rect">
            <a:avLst/>
          </a:prstGeom>
          <a:solidFill>
            <a:srgbClr val="FFFF00"/>
          </a:solidFill>
        </p:spPr>
      </p:pic>
      <p:pic>
        <p:nvPicPr>
          <p:cNvPr id="7" name="Picture 6">
            <a:extLst>
              <a:ext uri="{FF2B5EF4-FFF2-40B4-BE49-F238E27FC236}">
                <a16:creationId xmlns:a16="http://schemas.microsoft.com/office/drawing/2014/main" id="{8D2E973E-55A1-48F9-8998-63CD4B11863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6600" y="6356350"/>
            <a:ext cx="914400" cy="224590"/>
          </a:xfrm>
          <a:prstGeom prst="rect">
            <a:avLst/>
          </a:prstGeom>
        </p:spPr>
      </p:pic>
      <p:cxnSp>
        <p:nvCxnSpPr>
          <p:cNvPr id="8" name="Straight Connector 7">
            <a:extLst>
              <a:ext uri="{FF2B5EF4-FFF2-40B4-BE49-F238E27FC236}">
                <a16:creationId xmlns:a16="http://schemas.microsoft.com/office/drawing/2014/main" id="{ABB3D9D1-12A6-4332-BB0D-0B2F88E3DABE}"/>
              </a:ext>
            </a:extLst>
          </p:cNvPr>
          <p:cNvCxnSpPr>
            <a:cxnSpLocks/>
          </p:cNvCxnSpPr>
          <p:nvPr/>
        </p:nvCxnSpPr>
        <p:spPr>
          <a:xfrm flipH="1">
            <a:off x="3217061" y="3686779"/>
            <a:ext cx="5757878" cy="1"/>
          </a:xfrm>
          <a:prstGeom prst="line">
            <a:avLst/>
          </a:prstGeom>
          <a:ln w="19050">
            <a:solidFill>
              <a:srgbClr val="0072CE"/>
            </a:solidFill>
          </a:ln>
        </p:spPr>
        <p:style>
          <a:lnRef idx="1">
            <a:schemeClr val="accent1"/>
          </a:lnRef>
          <a:fillRef idx="0">
            <a:schemeClr val="accent1"/>
          </a:fillRef>
          <a:effectRef idx="0">
            <a:schemeClr val="accent1"/>
          </a:effectRef>
          <a:fontRef idx="minor">
            <a:schemeClr val="tx1"/>
          </a:fontRef>
        </p:style>
      </p:cxnSp>
      <p:sp>
        <p:nvSpPr>
          <p:cNvPr id="9" name="Big Text">
            <a:extLst>
              <a:ext uri="{FF2B5EF4-FFF2-40B4-BE49-F238E27FC236}">
                <a16:creationId xmlns:a16="http://schemas.microsoft.com/office/drawing/2014/main" id="{66C30D1C-4ACA-493D-B039-96BD910D7281}"/>
              </a:ext>
            </a:extLst>
          </p:cNvPr>
          <p:cNvSpPr/>
          <p:nvPr/>
        </p:nvSpPr>
        <p:spPr>
          <a:xfrm>
            <a:off x="-1" y="2561738"/>
            <a:ext cx="12192000" cy="1089529"/>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000" i="0" u="none" strike="noStrike" kern="1200" cap="none" spc="600" normalizeH="0" baseline="0" noProof="0" dirty="0">
                <a:ln>
                  <a:noFill/>
                </a:ln>
                <a:solidFill>
                  <a:srgbClr val="000000"/>
                </a:solidFill>
                <a:effectLst/>
                <a:uLnTx/>
                <a:uFillTx/>
                <a:latin typeface="Calibri Light" panose="020F0302020204030204"/>
                <a:ea typeface="+mn-ea"/>
                <a:cs typeface="+mn-cs"/>
              </a:rPr>
              <a:t>ULI Affordable Housing Council:</a:t>
            </a:r>
          </a:p>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000" i="0" u="none" strike="noStrike" kern="1200" cap="none" spc="600" normalizeH="0" baseline="0" noProof="0" dirty="0">
                <a:ln>
                  <a:noFill/>
                </a:ln>
                <a:solidFill>
                  <a:srgbClr val="000000"/>
                </a:solidFill>
                <a:effectLst/>
                <a:uLnTx/>
                <a:uFillTx/>
                <a:latin typeface="Calibri Light" panose="020F0302020204030204"/>
                <a:ea typeface="+mn-ea"/>
                <a:cs typeface="+mn-cs"/>
              </a:rPr>
              <a:t> Yardi Matrix’s Enhanced MF Data Service</a:t>
            </a:r>
          </a:p>
        </p:txBody>
      </p:sp>
      <p:pic>
        <p:nvPicPr>
          <p:cNvPr id="3" name="Picture 2" descr="Logo&#10;&#10;Description automatically generated">
            <a:extLst>
              <a:ext uri="{FF2B5EF4-FFF2-40B4-BE49-F238E27FC236}">
                <a16:creationId xmlns:a16="http://schemas.microsoft.com/office/drawing/2014/main" id="{3B85DEF0-918A-0B4C-94F0-B64C08EA129F}"/>
              </a:ext>
            </a:extLst>
          </p:cNvPr>
          <p:cNvPicPr>
            <a:picLocks noChangeAspect="1"/>
          </p:cNvPicPr>
          <p:nvPr/>
        </p:nvPicPr>
        <p:blipFill>
          <a:blip r:embed="rId5"/>
          <a:stretch>
            <a:fillRect/>
          </a:stretch>
        </p:blipFill>
        <p:spPr>
          <a:xfrm>
            <a:off x="4361639" y="894694"/>
            <a:ext cx="3468721" cy="689297"/>
          </a:xfrm>
          <a:prstGeom prst="rect">
            <a:avLst/>
          </a:prstGeom>
        </p:spPr>
      </p:pic>
      <p:sp>
        <p:nvSpPr>
          <p:cNvPr id="10" name="Big Text">
            <a:extLst>
              <a:ext uri="{FF2B5EF4-FFF2-40B4-BE49-F238E27FC236}">
                <a16:creationId xmlns:a16="http://schemas.microsoft.com/office/drawing/2014/main" id="{A11E1EFF-DC87-CB64-0185-7136724B8A0F}"/>
              </a:ext>
            </a:extLst>
          </p:cNvPr>
          <p:cNvSpPr/>
          <p:nvPr/>
        </p:nvSpPr>
        <p:spPr>
          <a:xfrm>
            <a:off x="2563869" y="3918613"/>
            <a:ext cx="7064262" cy="319446"/>
          </a:xfrm>
          <a:prstGeom prst="rect">
            <a:avLst/>
          </a:prstGeom>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lang="en-US" b="1" spc="600" dirty="0">
                <a:solidFill>
                  <a:srgbClr val="000000"/>
                </a:solidFill>
                <a:latin typeface="Calibri Light" panose="020F0302020204030204"/>
              </a:rPr>
              <a:t>OCTO</a:t>
            </a:r>
            <a:r>
              <a:rPr kumimoji="0" lang="en-US" sz="1800" b="1" i="0" u="none" strike="noStrike" kern="1200" cap="none" spc="600" normalizeH="0" baseline="0" noProof="0" dirty="0">
                <a:ln>
                  <a:noFill/>
                </a:ln>
                <a:solidFill>
                  <a:srgbClr val="000000"/>
                </a:solidFill>
                <a:effectLst/>
                <a:uLnTx/>
                <a:uFillTx/>
                <a:latin typeface="Calibri Light" panose="020F0302020204030204"/>
                <a:ea typeface="+mn-ea"/>
                <a:cs typeface="+mn-cs"/>
              </a:rPr>
              <a:t>BER 2024</a:t>
            </a:r>
          </a:p>
        </p:txBody>
      </p:sp>
    </p:spTree>
    <p:extLst>
      <p:ext uri="{BB962C8B-B14F-4D97-AF65-F5344CB8AC3E}">
        <p14:creationId xmlns:p14="http://schemas.microsoft.com/office/powerpoint/2010/main" val="3941910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9AD47C1-906B-4169-A789-B34660E81892}"/>
              </a:ext>
            </a:extLst>
          </p:cNvPr>
          <p:cNvSpPr/>
          <p:nvPr/>
        </p:nvSpPr>
        <p:spPr>
          <a:xfrm>
            <a:off x="0" y="6581001"/>
            <a:ext cx="1067918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Calibri Light" charset="0"/>
                <a:cs typeface="Calibri Light" charset="0"/>
              </a:rPr>
              <a:t>“Total” row may not always sum due to rounding | Source: Yardi </a:t>
            </a:r>
            <a:r>
              <a:rPr lang="en-US" sz="1200">
                <a:solidFill>
                  <a:srgbClr val="000000"/>
                </a:solidFill>
                <a:latin typeface="Calibri" panose="020F0502020204030204"/>
                <a:ea typeface="Calibri Light" charset="0"/>
                <a:cs typeface="Calibri Light" charset="0"/>
              </a:rPr>
              <a:t>Matrix</a:t>
            </a:r>
            <a:endParaRPr kumimoji="0" lang="en-US" sz="1200" b="0" i="0" u="none" strike="noStrike" kern="1200" cap="none" spc="0" normalizeH="0" baseline="0" noProof="0">
              <a:ln>
                <a:noFill/>
              </a:ln>
              <a:solidFill>
                <a:srgbClr val="000000"/>
              </a:solidFill>
              <a:effectLst/>
              <a:uLnTx/>
              <a:uFillTx/>
              <a:latin typeface="Calibri" panose="020F0502020204030204"/>
              <a:ea typeface="Calibri Light" charset="0"/>
              <a:cs typeface="Calibri Light" charset="0"/>
            </a:endParaRPr>
          </a:p>
        </p:txBody>
      </p:sp>
      <p:sp>
        <p:nvSpPr>
          <p:cNvPr id="8" name="Title 1">
            <a:extLst>
              <a:ext uri="{FF2B5EF4-FFF2-40B4-BE49-F238E27FC236}">
                <a16:creationId xmlns:a16="http://schemas.microsoft.com/office/drawing/2014/main" id="{27B77015-1489-2834-9E66-4E3707F31BBE}"/>
              </a:ext>
            </a:extLst>
          </p:cNvPr>
          <p:cNvSpPr txBox="1">
            <a:spLocks/>
          </p:cNvSpPr>
          <p:nvPr/>
        </p:nvSpPr>
        <p:spPr>
          <a:xfrm>
            <a:off x="0" y="187352"/>
            <a:ext cx="12192000" cy="44277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b="1">
                <a:solidFill>
                  <a:schemeClr val="accent4"/>
                </a:solidFill>
                <a:latin typeface="Calibri Light" panose="020F0302020204030204"/>
              </a:rPr>
              <a:t>Austin’s</a:t>
            </a:r>
            <a:r>
              <a:rPr lang="en-US" sz="2800">
                <a:solidFill>
                  <a:srgbClr val="FF0000"/>
                </a:solidFill>
                <a:latin typeface="Calibri Light" panose="020F0302020204030204"/>
              </a:rPr>
              <a:t> </a:t>
            </a:r>
            <a:r>
              <a:rPr lang="en-US" sz="2800">
                <a:latin typeface="Calibri Light" panose="020F0302020204030204"/>
              </a:rPr>
              <a:t>Affordable Housing is Highly Competitive with Conventional Multifamily</a:t>
            </a:r>
          </a:p>
        </p:txBody>
      </p:sp>
      <p:graphicFrame>
        <p:nvGraphicFramePr>
          <p:cNvPr id="10" name="Table 9">
            <a:extLst>
              <a:ext uri="{FF2B5EF4-FFF2-40B4-BE49-F238E27FC236}">
                <a16:creationId xmlns:a16="http://schemas.microsoft.com/office/drawing/2014/main" id="{D2077D16-B703-7195-E07C-9D165D4CE920}"/>
              </a:ext>
            </a:extLst>
          </p:cNvPr>
          <p:cNvGraphicFramePr>
            <a:graphicFrameLocks noGrp="1"/>
          </p:cNvGraphicFramePr>
          <p:nvPr/>
        </p:nvGraphicFramePr>
        <p:xfrm>
          <a:off x="434962" y="2389649"/>
          <a:ext cx="9486203" cy="3035494"/>
        </p:xfrm>
        <a:graphic>
          <a:graphicData uri="http://schemas.openxmlformats.org/drawingml/2006/table">
            <a:tbl>
              <a:tblPr firstRow="1" bandRow="1">
                <a:tableStyleId>{3B4B98B0-60AC-42C2-AFA5-B58CD77FA1E5}</a:tableStyleId>
              </a:tblPr>
              <a:tblGrid>
                <a:gridCol w="3151104">
                  <a:extLst>
                    <a:ext uri="{9D8B030D-6E8A-4147-A177-3AD203B41FA5}">
                      <a16:colId xmlns:a16="http://schemas.microsoft.com/office/drawing/2014/main" val="20001"/>
                    </a:ext>
                  </a:extLst>
                </a:gridCol>
                <a:gridCol w="1305722">
                  <a:extLst>
                    <a:ext uri="{9D8B030D-6E8A-4147-A177-3AD203B41FA5}">
                      <a16:colId xmlns:a16="http://schemas.microsoft.com/office/drawing/2014/main" val="2508545052"/>
                    </a:ext>
                  </a:extLst>
                </a:gridCol>
                <a:gridCol w="863681">
                  <a:extLst>
                    <a:ext uri="{9D8B030D-6E8A-4147-A177-3AD203B41FA5}">
                      <a16:colId xmlns:a16="http://schemas.microsoft.com/office/drawing/2014/main" val="2490560216"/>
                    </a:ext>
                  </a:extLst>
                </a:gridCol>
                <a:gridCol w="895219">
                  <a:extLst>
                    <a:ext uri="{9D8B030D-6E8A-4147-A177-3AD203B41FA5}">
                      <a16:colId xmlns:a16="http://schemas.microsoft.com/office/drawing/2014/main" val="3342452186"/>
                    </a:ext>
                  </a:extLst>
                </a:gridCol>
                <a:gridCol w="1796158">
                  <a:extLst>
                    <a:ext uri="{9D8B030D-6E8A-4147-A177-3AD203B41FA5}">
                      <a16:colId xmlns:a16="http://schemas.microsoft.com/office/drawing/2014/main" val="3821854237"/>
                    </a:ext>
                  </a:extLst>
                </a:gridCol>
                <a:gridCol w="1474319">
                  <a:extLst>
                    <a:ext uri="{9D8B030D-6E8A-4147-A177-3AD203B41FA5}">
                      <a16:colId xmlns:a16="http://schemas.microsoft.com/office/drawing/2014/main" val="3737331121"/>
                    </a:ext>
                  </a:extLst>
                </a:gridCol>
              </a:tblGrid>
              <a:tr h="514138">
                <a:tc>
                  <a:txBody>
                    <a:bodyPr/>
                    <a:lstStyle/>
                    <a:p>
                      <a:pPr algn="ctr" rtl="0" fontAlgn="ctr"/>
                      <a:r>
                        <a:rPr lang="en-US" sz="1600" b="1" u="none" strike="noStrike">
                          <a:solidFill>
                            <a:srgbClr val="000000"/>
                          </a:solidFill>
                          <a:effectLst/>
                          <a:latin typeface="+mn-lt"/>
                        </a:rPr>
                        <a:t>Grouping Title</a:t>
                      </a:r>
                      <a:endParaRPr lang="en-US" sz="1600" b="1" i="0" u="none" strike="noStrike">
                        <a:solidFill>
                          <a:srgbClr val="000000"/>
                        </a:solidFill>
                        <a:effectLst/>
                        <a:latin typeface="+mn-lt"/>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rtl="0" fontAlgn="ctr"/>
                      <a:r>
                        <a:rPr lang="en-US" sz="1600" b="1" u="none" strike="noStrike">
                          <a:solidFill>
                            <a:srgbClr val="000000"/>
                          </a:solidFill>
                          <a:effectLst/>
                          <a:latin typeface="+mn-lt"/>
                        </a:rPr>
                        <a:t>Average </a:t>
                      </a:r>
                    </a:p>
                    <a:p>
                      <a:pPr algn="ctr" rtl="0" fontAlgn="ctr"/>
                      <a:r>
                        <a:rPr lang="en-US" sz="1600" b="1" u="none" strike="noStrike">
                          <a:solidFill>
                            <a:srgbClr val="000000"/>
                          </a:solidFill>
                          <a:effectLst/>
                          <a:latin typeface="+mn-lt"/>
                        </a:rPr>
                        <a:t>AMI Percent</a:t>
                      </a:r>
                      <a:endParaRPr lang="en-US" sz="1600" b="1"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1" u="none" strike="noStrike">
                          <a:solidFill>
                            <a:srgbClr val="000000"/>
                          </a:solidFill>
                          <a:effectLst/>
                          <a:latin typeface="+mn-lt"/>
                        </a:rPr>
                        <a:t>Total </a:t>
                      </a:r>
                    </a:p>
                    <a:p>
                      <a:pPr algn="ctr" rtl="0" fontAlgn="ctr"/>
                      <a:r>
                        <a:rPr lang="en-US" sz="1600" b="1" u="none" strike="noStrike">
                          <a:solidFill>
                            <a:srgbClr val="000000"/>
                          </a:solidFill>
                          <a:effectLst/>
                          <a:latin typeface="+mn-lt"/>
                        </a:rPr>
                        <a:t>Units</a:t>
                      </a:r>
                      <a:endParaRPr lang="en-US" sz="1600" b="1"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1" u="none" strike="noStrike">
                          <a:solidFill>
                            <a:srgbClr val="000000"/>
                          </a:solidFill>
                          <a:effectLst/>
                          <a:latin typeface="+mn-lt"/>
                        </a:rPr>
                        <a:t>% Stock </a:t>
                      </a:r>
                    </a:p>
                    <a:p>
                      <a:pPr algn="ctr" rtl="0" fontAlgn="ctr"/>
                      <a:r>
                        <a:rPr lang="en-US" sz="1600" b="1" u="none" strike="noStrike">
                          <a:solidFill>
                            <a:srgbClr val="000000"/>
                          </a:solidFill>
                          <a:effectLst/>
                          <a:latin typeface="+mn-lt"/>
                        </a:rPr>
                        <a:t>by Unit</a:t>
                      </a:r>
                      <a:endParaRPr lang="en-US" sz="1600" b="1"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1" u="none" strike="noStrike">
                          <a:solidFill>
                            <a:srgbClr val="000000"/>
                          </a:solidFill>
                          <a:effectLst/>
                          <a:latin typeface="+mn-lt"/>
                        </a:rPr>
                        <a:t>AMI %  Premium </a:t>
                      </a:r>
                    </a:p>
                    <a:p>
                      <a:pPr algn="ctr" rtl="0" fontAlgn="ctr"/>
                      <a:r>
                        <a:rPr lang="en-US" sz="1600" b="1" u="none" strike="noStrike">
                          <a:solidFill>
                            <a:srgbClr val="000000"/>
                          </a:solidFill>
                          <a:effectLst/>
                          <a:latin typeface="+mn-lt"/>
                        </a:rPr>
                        <a:t>to Affordable</a:t>
                      </a:r>
                      <a:endParaRPr lang="en-US" sz="1600" b="1"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1" u="none" strike="noStrike">
                          <a:solidFill>
                            <a:srgbClr val="000000"/>
                          </a:solidFill>
                          <a:effectLst/>
                          <a:latin typeface="+mn-lt"/>
                        </a:rPr>
                        <a:t>Competitive </a:t>
                      </a:r>
                    </a:p>
                    <a:p>
                      <a:pPr algn="ctr" rtl="0" fontAlgn="ctr"/>
                      <a:r>
                        <a:rPr lang="en-US" sz="1600" b="1" u="none" strike="noStrike">
                          <a:solidFill>
                            <a:srgbClr val="000000"/>
                          </a:solidFill>
                          <a:effectLst/>
                          <a:latin typeface="+mn-lt"/>
                        </a:rPr>
                        <a:t>w/ Affordable</a:t>
                      </a:r>
                      <a:endParaRPr lang="en-US" sz="1600" b="1"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72356502"/>
                  </a:ext>
                </a:extLst>
              </a:tr>
              <a:tr h="420226">
                <a:tc>
                  <a:txBody>
                    <a:bodyPr/>
                    <a:lstStyle/>
                    <a:p>
                      <a:pPr algn="l" rtl="0" fontAlgn="b"/>
                      <a:r>
                        <a:rPr lang="en-US" sz="1600" b="0" u="none" strike="noStrike">
                          <a:solidFill>
                            <a:srgbClr val="000000"/>
                          </a:solidFill>
                          <a:effectLst/>
                          <a:latin typeface="+mn-lt"/>
                        </a:rPr>
                        <a:t>Discretionary (A+, A)</a:t>
                      </a:r>
                      <a:endParaRPr lang="en-US" sz="1600" b="0" i="0" u="none" strike="noStrike">
                        <a:solidFill>
                          <a:srgbClr val="000000"/>
                        </a:solidFill>
                        <a:effectLst/>
                        <a:latin typeface="+mn-lt"/>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78%</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64,765</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23%</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u="none" strike="noStrike">
                          <a:solidFill>
                            <a:srgbClr val="000000"/>
                          </a:solidFill>
                          <a:effectLst/>
                          <a:latin typeface="+mn-lt"/>
                        </a:rPr>
                        <a:t>20%</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u="none" strike="noStrike">
                          <a:solidFill>
                            <a:srgbClr val="000000"/>
                          </a:solidFill>
                          <a:effectLst/>
                          <a:latin typeface="+mn-lt"/>
                        </a:rPr>
                        <a:t>-</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3147574"/>
                  </a:ext>
                </a:extLst>
              </a:tr>
              <a:tr h="420226">
                <a:tc>
                  <a:txBody>
                    <a:bodyPr/>
                    <a:lstStyle/>
                    <a:p>
                      <a:pPr algn="l" rtl="0" fontAlgn="b"/>
                      <a:r>
                        <a:rPr lang="en-US" sz="1600" b="0" u="none" strike="noStrike">
                          <a:solidFill>
                            <a:srgbClr val="000000"/>
                          </a:solidFill>
                          <a:effectLst/>
                          <a:latin typeface="+mn-lt"/>
                        </a:rPr>
                        <a:t>Upper Mid-Range (A-, B+)</a:t>
                      </a:r>
                      <a:endParaRPr lang="en-US" sz="1600" b="0" i="0" u="none" strike="noStrike">
                        <a:solidFill>
                          <a:srgbClr val="000000"/>
                        </a:solidFill>
                        <a:effectLst/>
                        <a:latin typeface="+mn-lt"/>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67%</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129,044</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46%</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u="none" strike="noStrike">
                          <a:solidFill>
                            <a:srgbClr val="000000"/>
                          </a:solidFill>
                          <a:effectLst/>
                          <a:latin typeface="+mn-lt"/>
                        </a:rPr>
                        <a:t>9%</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u="none" strike="noStrike">
                          <a:solidFill>
                            <a:srgbClr val="000000"/>
                          </a:solidFill>
                          <a:effectLst/>
                          <a:latin typeface="+mn-lt"/>
                        </a:rPr>
                        <a:t>46%</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40766326"/>
                  </a:ext>
                </a:extLst>
              </a:tr>
              <a:tr h="420226">
                <a:tc>
                  <a:txBody>
                    <a:bodyPr/>
                    <a:lstStyle/>
                    <a:p>
                      <a:pPr algn="l" rtl="0" fontAlgn="b"/>
                      <a:r>
                        <a:rPr lang="en-US" sz="1600" b="0" u="none" strike="noStrike">
                          <a:solidFill>
                            <a:srgbClr val="000000"/>
                          </a:solidFill>
                          <a:effectLst/>
                          <a:latin typeface="+mn-lt"/>
                        </a:rPr>
                        <a:t>Low Mid-Range (B, B-)</a:t>
                      </a:r>
                      <a:endParaRPr lang="en-US" sz="1600" b="0" i="0" u="none" strike="noStrike">
                        <a:solidFill>
                          <a:srgbClr val="000000"/>
                        </a:solidFill>
                        <a:effectLst/>
                        <a:latin typeface="+mn-lt"/>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54%</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56,338</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20%</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u="none" strike="noStrike">
                          <a:solidFill>
                            <a:srgbClr val="000000"/>
                          </a:solidFill>
                          <a:effectLst/>
                          <a:latin typeface="+mn-lt"/>
                        </a:rPr>
                        <a:t>-3%</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u="none" strike="noStrike">
                          <a:solidFill>
                            <a:srgbClr val="000000"/>
                          </a:solidFill>
                          <a:effectLst/>
                          <a:latin typeface="+mn-lt"/>
                        </a:rPr>
                        <a:t>20%</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9325117"/>
                  </a:ext>
                </a:extLst>
              </a:tr>
              <a:tr h="420226">
                <a:tc>
                  <a:txBody>
                    <a:bodyPr/>
                    <a:lstStyle/>
                    <a:p>
                      <a:pPr algn="l" rtl="0" fontAlgn="b"/>
                      <a:r>
                        <a:rPr lang="en-US" sz="1600" b="0" u="none" strike="noStrike">
                          <a:solidFill>
                            <a:srgbClr val="000000"/>
                          </a:solidFill>
                          <a:effectLst/>
                          <a:latin typeface="+mn-lt"/>
                        </a:rPr>
                        <a:t>Workforce - Upper (C+, C)</a:t>
                      </a:r>
                      <a:endParaRPr lang="en-US" sz="1600" b="0" i="0" u="none" strike="noStrike">
                        <a:solidFill>
                          <a:srgbClr val="000000"/>
                        </a:solidFill>
                        <a:effectLst/>
                        <a:latin typeface="+mn-lt"/>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51%</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14,347</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5%</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u="none" strike="noStrike">
                          <a:solidFill>
                            <a:srgbClr val="000000"/>
                          </a:solidFill>
                          <a:effectLst/>
                          <a:latin typeface="+mn-lt"/>
                        </a:rPr>
                        <a:t>-6%</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u="none" strike="noStrike">
                          <a:solidFill>
                            <a:srgbClr val="000000"/>
                          </a:solidFill>
                          <a:effectLst/>
                          <a:latin typeface="+mn-lt"/>
                        </a:rPr>
                        <a:t>5%</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435760198"/>
                  </a:ext>
                </a:extLst>
              </a:tr>
              <a:tr h="420226">
                <a:tc>
                  <a:txBody>
                    <a:bodyPr/>
                    <a:lstStyle/>
                    <a:p>
                      <a:pPr algn="l" rtl="0" fontAlgn="b"/>
                      <a:r>
                        <a:rPr lang="en-US" sz="1600" b="0" u="none" strike="noStrike">
                          <a:solidFill>
                            <a:srgbClr val="000000"/>
                          </a:solidFill>
                          <a:effectLst/>
                          <a:latin typeface="+mn-lt"/>
                        </a:rPr>
                        <a:t>Fully Affordable - Private Sector</a:t>
                      </a:r>
                      <a:endParaRPr lang="en-US" sz="1600" b="0" i="0" u="none" strike="noStrike">
                        <a:solidFill>
                          <a:srgbClr val="000000"/>
                        </a:solidFill>
                        <a:effectLst/>
                        <a:latin typeface="+mn-lt"/>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57%</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14,393</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5%</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u="none" strike="noStrike">
                          <a:solidFill>
                            <a:srgbClr val="000000"/>
                          </a:solidFill>
                          <a:effectLst/>
                          <a:latin typeface="+mn-lt"/>
                        </a:rPr>
                        <a:t>- </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u="none" strike="noStrike">
                          <a:solidFill>
                            <a:srgbClr val="000000"/>
                          </a:solidFill>
                          <a:effectLst/>
                          <a:latin typeface="+mn-lt"/>
                        </a:rPr>
                        <a:t>- </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12755273"/>
                  </a:ext>
                </a:extLst>
              </a:tr>
              <a:tr h="420226">
                <a:tc>
                  <a:txBody>
                    <a:bodyPr/>
                    <a:lstStyle/>
                    <a:p>
                      <a:pPr algn="l" rtl="0" fontAlgn="b"/>
                      <a:r>
                        <a:rPr lang="en-US" sz="1600" b="0" u="none" strike="noStrike">
                          <a:solidFill>
                            <a:srgbClr val="000000"/>
                          </a:solidFill>
                          <a:effectLst/>
                          <a:latin typeface="+mn-lt"/>
                        </a:rPr>
                        <a:t>Total/Average</a:t>
                      </a:r>
                      <a:endParaRPr lang="en-US" sz="1600" b="0" i="0" u="none" strike="noStrike">
                        <a:solidFill>
                          <a:srgbClr val="000000"/>
                        </a:solidFill>
                        <a:effectLst/>
                        <a:latin typeface="+mn-lt"/>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59%</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278,887</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b"/>
                      <a:r>
                        <a:rPr lang="en-US" sz="1600" b="0" u="none" strike="noStrike">
                          <a:solidFill>
                            <a:srgbClr val="000000"/>
                          </a:solidFill>
                          <a:effectLst/>
                          <a:latin typeface="+mn-lt"/>
                        </a:rPr>
                        <a:t>100%</a:t>
                      </a:r>
                      <a:endParaRPr lang="en-US" sz="1600" b="0" i="0" u="none" strike="noStrike">
                        <a:solidFill>
                          <a:srgbClr val="000000"/>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u="none" strike="noStrike">
                          <a:solidFill>
                            <a:schemeClr val="tx1"/>
                          </a:solidFill>
                          <a:effectLst/>
                          <a:latin typeface="+mn-lt"/>
                        </a:rPr>
                        <a:t>- </a:t>
                      </a:r>
                      <a:endParaRPr lang="en-US" sz="1600" b="0" i="0" u="none" strike="noStrike">
                        <a:solidFill>
                          <a:schemeClr val="tx1"/>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1" u="none" strike="noStrike">
                          <a:solidFill>
                            <a:schemeClr val="accent4"/>
                          </a:solidFill>
                          <a:effectLst/>
                          <a:latin typeface="+mn-lt"/>
                        </a:rPr>
                        <a:t>~71%</a:t>
                      </a:r>
                      <a:endParaRPr lang="en-US" sz="1600" b="1" i="0" u="none" strike="noStrike">
                        <a:solidFill>
                          <a:schemeClr val="accent4"/>
                        </a:solidFill>
                        <a:effectLst/>
                        <a:latin typeface="+mn-lt"/>
                      </a:endParaRPr>
                    </a:p>
                  </a:txBody>
                  <a:tcPr marL="6350" marR="6350" marT="635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573896386"/>
                  </a:ext>
                </a:extLst>
              </a:tr>
            </a:tbl>
          </a:graphicData>
        </a:graphic>
      </p:graphicFrame>
      <p:sp>
        <p:nvSpPr>
          <p:cNvPr id="5" name="Arrow: Down 4">
            <a:extLst>
              <a:ext uri="{FF2B5EF4-FFF2-40B4-BE49-F238E27FC236}">
                <a16:creationId xmlns:a16="http://schemas.microsoft.com/office/drawing/2014/main" id="{E4108A95-20E4-1A27-33E4-6B0D7336A9DE}"/>
              </a:ext>
            </a:extLst>
          </p:cNvPr>
          <p:cNvSpPr/>
          <p:nvPr/>
        </p:nvSpPr>
        <p:spPr>
          <a:xfrm>
            <a:off x="7262302" y="1584491"/>
            <a:ext cx="514905" cy="79851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7486A598-FB9B-9F77-FC86-81D87C809EC4}"/>
              </a:ext>
            </a:extLst>
          </p:cNvPr>
          <p:cNvSpPr/>
          <p:nvPr/>
        </p:nvSpPr>
        <p:spPr>
          <a:xfrm>
            <a:off x="6100065" y="996400"/>
            <a:ext cx="2839377" cy="7985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FFFFFF"/>
                </a:solidFill>
                <a:effectLst/>
                <a:uLnTx/>
                <a:uFillTx/>
                <a:latin typeface="Calibri" panose="020F0502020204030204"/>
              </a:rPr>
              <a:t>Average AMI Percent for each asset class minus the Average AMI Percent for Fully Affordable</a:t>
            </a:r>
          </a:p>
        </p:txBody>
      </p:sp>
      <p:sp>
        <p:nvSpPr>
          <p:cNvPr id="11" name="Rectangle 10">
            <a:extLst>
              <a:ext uri="{FF2B5EF4-FFF2-40B4-BE49-F238E27FC236}">
                <a16:creationId xmlns:a16="http://schemas.microsoft.com/office/drawing/2014/main" id="{E905B2DC-4D5B-200B-FCAA-89991FCD6319}"/>
              </a:ext>
            </a:extLst>
          </p:cNvPr>
          <p:cNvSpPr/>
          <p:nvPr/>
        </p:nvSpPr>
        <p:spPr>
          <a:xfrm>
            <a:off x="6769592" y="5503252"/>
            <a:ext cx="2515340" cy="7985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Calibri" panose="020F0502020204030204"/>
              </a:rPr>
              <a:t>AMI % Premiums less than 10% are considered competitive with Affordable</a:t>
            </a:r>
            <a:endParaRPr kumimoji="0" lang="en-US" sz="1600" i="0" u="none" strike="noStrike" kern="1200" cap="none" spc="0" normalizeH="0" baseline="0" noProof="0">
              <a:ln>
                <a:noFill/>
              </a:ln>
              <a:solidFill>
                <a:srgbClr val="FFFFFF"/>
              </a:solidFill>
              <a:effectLst/>
              <a:uLnTx/>
              <a:uFillTx/>
              <a:latin typeface="Calibri" panose="020F0502020204030204"/>
            </a:endParaRPr>
          </a:p>
        </p:txBody>
      </p:sp>
      <p:sp>
        <p:nvSpPr>
          <p:cNvPr id="12" name="Rectangle 11">
            <a:extLst>
              <a:ext uri="{FF2B5EF4-FFF2-40B4-BE49-F238E27FC236}">
                <a16:creationId xmlns:a16="http://schemas.microsoft.com/office/drawing/2014/main" id="{09B0864A-4975-67C5-E7AA-10C805E320D8}"/>
              </a:ext>
            </a:extLst>
          </p:cNvPr>
          <p:cNvSpPr/>
          <p:nvPr/>
        </p:nvSpPr>
        <p:spPr>
          <a:xfrm>
            <a:off x="6769592" y="3324872"/>
            <a:ext cx="1500326" cy="1251752"/>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Down 12">
            <a:extLst>
              <a:ext uri="{FF2B5EF4-FFF2-40B4-BE49-F238E27FC236}">
                <a16:creationId xmlns:a16="http://schemas.microsoft.com/office/drawing/2014/main" id="{C52121A7-864B-BA76-8196-CB087DC8BA9D}"/>
              </a:ext>
            </a:extLst>
          </p:cNvPr>
          <p:cNvSpPr/>
          <p:nvPr/>
        </p:nvSpPr>
        <p:spPr>
          <a:xfrm rot="10800000">
            <a:off x="7783127" y="4713326"/>
            <a:ext cx="514905" cy="79851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Rectangle 13">
            <a:extLst>
              <a:ext uri="{FF2B5EF4-FFF2-40B4-BE49-F238E27FC236}">
                <a16:creationId xmlns:a16="http://schemas.microsoft.com/office/drawing/2014/main" id="{9FB8597D-782A-3B80-3419-F0843E58909A}"/>
              </a:ext>
            </a:extLst>
          </p:cNvPr>
          <p:cNvSpPr/>
          <p:nvPr/>
        </p:nvSpPr>
        <p:spPr>
          <a:xfrm>
            <a:off x="10024741" y="3551488"/>
            <a:ext cx="1885024" cy="7985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rgbClr val="FFFFFF"/>
                </a:solidFill>
                <a:effectLst/>
                <a:uLnTx/>
                <a:uFillTx/>
                <a:latin typeface="Calibri" panose="020F0502020204030204"/>
              </a:rPr>
              <a:t>% of stock competitive with affordable housing</a:t>
            </a:r>
          </a:p>
        </p:txBody>
      </p:sp>
      <p:sp>
        <p:nvSpPr>
          <p:cNvPr id="15" name="Right Brace 14">
            <a:extLst>
              <a:ext uri="{FF2B5EF4-FFF2-40B4-BE49-F238E27FC236}">
                <a16:creationId xmlns:a16="http://schemas.microsoft.com/office/drawing/2014/main" id="{DF4FFFB8-46F6-0A18-08C9-BC78255AC5D5}"/>
              </a:ext>
            </a:extLst>
          </p:cNvPr>
          <p:cNvSpPr/>
          <p:nvPr/>
        </p:nvSpPr>
        <p:spPr>
          <a:xfrm>
            <a:off x="9804277" y="3337372"/>
            <a:ext cx="205666" cy="1239251"/>
          </a:xfrm>
          <a:prstGeom prst="rightBrace">
            <a:avLst/>
          </a:prstGeom>
          <a:ln w="1905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Arrow: Down 8">
            <a:extLst>
              <a:ext uri="{FF2B5EF4-FFF2-40B4-BE49-F238E27FC236}">
                <a16:creationId xmlns:a16="http://schemas.microsoft.com/office/drawing/2014/main" id="{19C315EC-B9AB-25B8-8E43-1A7D9497FF95}"/>
              </a:ext>
            </a:extLst>
          </p:cNvPr>
          <p:cNvSpPr/>
          <p:nvPr/>
        </p:nvSpPr>
        <p:spPr>
          <a:xfrm>
            <a:off x="3999761" y="1591130"/>
            <a:ext cx="514905" cy="79851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16">
            <a:extLst>
              <a:ext uri="{FF2B5EF4-FFF2-40B4-BE49-F238E27FC236}">
                <a16:creationId xmlns:a16="http://schemas.microsoft.com/office/drawing/2014/main" id="{ECB62851-4BA6-A974-F891-A4E9A9B52CA7}"/>
              </a:ext>
            </a:extLst>
          </p:cNvPr>
          <p:cNvSpPr/>
          <p:nvPr/>
        </p:nvSpPr>
        <p:spPr>
          <a:xfrm>
            <a:off x="3075371" y="996400"/>
            <a:ext cx="2443576" cy="7985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Calibri" panose="020F0502020204030204" pitchFamily="34" charset="0"/>
                <a:cs typeface="Calibri" panose="020F0502020204030204" pitchFamily="34" charset="0"/>
              </a:rPr>
              <a:t>The AMI percentile where rent equals 30% of income, the affordability standard</a:t>
            </a:r>
            <a:endParaRPr kumimoji="0" lang="en-US" sz="1600" i="0" u="none" strike="noStrike" kern="1200" cap="none" spc="0" normalizeH="0" baseline="0" noProof="0">
              <a:ln>
                <a:noFill/>
              </a:ln>
              <a:solidFill>
                <a:srgbClr val="FFFFFF"/>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53108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D0E9047-1175-6269-EB91-06A192975C08}"/>
              </a:ext>
            </a:extLst>
          </p:cNvPr>
          <p:cNvSpPr/>
          <p:nvPr/>
        </p:nvSpPr>
        <p:spPr>
          <a:xfrm>
            <a:off x="8690607" y="1311412"/>
            <a:ext cx="3087535" cy="5026022"/>
          </a:xfrm>
          <a:prstGeom prst="rect">
            <a:avLst/>
          </a:prstGeom>
          <a:solidFill>
            <a:schemeClr val="bg1">
              <a:lumMod val="9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0259C65B-0167-F340-AF9C-2E4025F34496}"/>
              </a:ext>
            </a:extLst>
          </p:cNvPr>
          <p:cNvSpPr/>
          <p:nvPr/>
        </p:nvSpPr>
        <p:spPr>
          <a:xfrm>
            <a:off x="6142679" y="1311412"/>
            <a:ext cx="2547929" cy="5026022"/>
          </a:xfrm>
          <a:prstGeom prst="rect">
            <a:avLst/>
          </a:prstGeom>
          <a:solidFill>
            <a:schemeClr val="bg1">
              <a:lumMod val="8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53B03AA9-626D-0C76-C45B-CC47C44C6A79}"/>
              </a:ext>
            </a:extLst>
          </p:cNvPr>
          <p:cNvSpPr/>
          <p:nvPr/>
        </p:nvSpPr>
        <p:spPr>
          <a:xfrm>
            <a:off x="1595603" y="1311412"/>
            <a:ext cx="4547077" cy="5026022"/>
          </a:xfrm>
          <a:prstGeom prst="rect">
            <a:avLst/>
          </a:prstGeom>
          <a:solidFill>
            <a:schemeClr val="bg1">
              <a:lumMod val="7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17" name="Chart 16">
            <a:extLst>
              <a:ext uri="{FF2B5EF4-FFF2-40B4-BE49-F238E27FC236}">
                <a16:creationId xmlns:a16="http://schemas.microsoft.com/office/drawing/2014/main" id="{A861BBFF-0872-4C98-9680-D851BCCDCF4B}"/>
              </a:ext>
            </a:extLst>
          </p:cNvPr>
          <p:cNvGraphicFramePr>
            <a:graphicFrameLocks/>
          </p:cNvGraphicFramePr>
          <p:nvPr/>
        </p:nvGraphicFramePr>
        <p:xfrm>
          <a:off x="365337" y="903951"/>
          <a:ext cx="11567160" cy="5486400"/>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Straight Connector 1">
            <a:extLst>
              <a:ext uri="{FF2B5EF4-FFF2-40B4-BE49-F238E27FC236}">
                <a16:creationId xmlns:a16="http://schemas.microsoft.com/office/drawing/2014/main" id="{D509261E-ED9E-AD54-C7E6-A4367219825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C48C6D-6D5D-4EFA-8986-341AC695019F}"/>
              </a:ext>
            </a:extLst>
          </p:cNvPr>
          <p:cNvSpPr txBox="1">
            <a:spLocks/>
          </p:cNvSpPr>
          <p:nvPr/>
        </p:nvSpPr>
        <p:spPr>
          <a:xfrm>
            <a:off x="0" y="231010"/>
            <a:ext cx="12192000" cy="44277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800" b="0" i="1" u="none" strike="noStrike" kern="1200" cap="none" spc="0" normalizeH="0" baseline="0" noProof="0">
              <a:ln>
                <a:noFill/>
              </a:ln>
              <a:solidFill>
                <a:srgbClr val="FF0000"/>
              </a:solidFill>
              <a:effectLst/>
              <a:uLnTx/>
              <a:uFillTx/>
              <a:latin typeface="Calibri Light" panose="020F0302020204030204"/>
            </a:endParaRPr>
          </a:p>
        </p:txBody>
      </p:sp>
      <p:sp>
        <p:nvSpPr>
          <p:cNvPr id="7" name="Rectangle 6">
            <a:extLst>
              <a:ext uri="{FF2B5EF4-FFF2-40B4-BE49-F238E27FC236}">
                <a16:creationId xmlns:a16="http://schemas.microsoft.com/office/drawing/2014/main" id="{59AD47C1-906B-4169-A789-B34660E81892}"/>
              </a:ext>
            </a:extLst>
          </p:cNvPr>
          <p:cNvSpPr/>
          <p:nvPr/>
        </p:nvSpPr>
        <p:spPr>
          <a:xfrm>
            <a:off x="0" y="6396157"/>
            <a:ext cx="683895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Calibri Light" charset="0"/>
                <a:cs typeface="Calibri Light" charset="0"/>
              </a:rPr>
              <a:t>Percentage of stock is by number of units. Competing units are defined as a &lt;10% difference in</a:t>
            </a:r>
            <a:r>
              <a:rPr lang="en-US" sz="1200">
                <a:solidFill>
                  <a:srgbClr val="000000"/>
                </a:solidFill>
                <a:latin typeface="Calibri" panose="020F0502020204030204"/>
                <a:ea typeface="Calibri Light" charset="0"/>
                <a:cs typeface="Calibri Light" charset="0"/>
              </a:rPr>
              <a:t> AMI% Premiums between market-rate and fully affordable – private sector properties | </a:t>
            </a:r>
            <a:r>
              <a:rPr kumimoji="0" lang="en-US" sz="1200" b="0" i="0" u="none" strike="noStrike" kern="1200" cap="none" spc="0" normalizeH="0" baseline="0" noProof="0" dirty="0">
                <a:ln>
                  <a:noFill/>
                </a:ln>
                <a:solidFill>
                  <a:srgbClr val="000000"/>
                </a:solidFill>
                <a:effectLst/>
                <a:uLnTx/>
                <a:uFillTx/>
                <a:latin typeface="Calibri" panose="020F0502020204030204"/>
                <a:ea typeface="Calibri Light" charset="0"/>
                <a:cs typeface="Calibri Light" charset="0"/>
              </a:rPr>
              <a:t>Source: Yardi </a:t>
            </a:r>
            <a:r>
              <a:rPr lang="en-US" sz="1200" dirty="0">
                <a:solidFill>
                  <a:srgbClr val="000000"/>
                </a:solidFill>
                <a:latin typeface="Calibri" panose="020F0502020204030204"/>
                <a:ea typeface="Calibri Light" charset="0"/>
                <a:cs typeface="Calibri Light" charset="0"/>
              </a:rPr>
              <a:t>Matrix</a:t>
            </a:r>
            <a:endParaRPr kumimoji="0" lang="en-US" sz="1200" b="0" i="0" u="none" strike="noStrike" kern="1200" cap="none" spc="0" normalizeH="0" baseline="0" noProof="0" dirty="0">
              <a:ln>
                <a:noFill/>
              </a:ln>
              <a:solidFill>
                <a:srgbClr val="000000"/>
              </a:solidFill>
              <a:effectLst/>
              <a:uLnTx/>
              <a:uFillTx/>
              <a:latin typeface="Calibri" panose="020F0502020204030204"/>
              <a:ea typeface="Calibri Light" charset="0"/>
              <a:cs typeface="Calibri Light" charset="0"/>
            </a:endParaRPr>
          </a:p>
        </p:txBody>
      </p:sp>
      <p:sp>
        <p:nvSpPr>
          <p:cNvPr id="8" name="Title 1">
            <a:extLst>
              <a:ext uri="{FF2B5EF4-FFF2-40B4-BE49-F238E27FC236}">
                <a16:creationId xmlns:a16="http://schemas.microsoft.com/office/drawing/2014/main" id="{27B77015-1489-2834-9E66-4E3707F31BBE}"/>
              </a:ext>
            </a:extLst>
          </p:cNvPr>
          <p:cNvSpPr txBox="1">
            <a:spLocks/>
          </p:cNvSpPr>
          <p:nvPr/>
        </p:nvSpPr>
        <p:spPr>
          <a:xfrm>
            <a:off x="0" y="187352"/>
            <a:ext cx="12192000" cy="44277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effectLst/>
                <a:uLnTx/>
                <a:uFillTx/>
                <a:latin typeface="Calibri Light" panose="020F0302020204030204"/>
              </a:rPr>
              <a:t>In Some Markets, Affordable Housing is Highly Competitive with Conventional</a:t>
            </a:r>
          </a:p>
        </p:txBody>
      </p:sp>
      <p:sp>
        <p:nvSpPr>
          <p:cNvPr id="5" name="Rectangle 4">
            <a:extLst>
              <a:ext uri="{FF2B5EF4-FFF2-40B4-BE49-F238E27FC236}">
                <a16:creationId xmlns:a16="http://schemas.microsoft.com/office/drawing/2014/main" id="{7674B0A5-EC01-5BEE-D343-6F26C853C819}"/>
              </a:ext>
            </a:extLst>
          </p:cNvPr>
          <p:cNvSpPr/>
          <p:nvPr/>
        </p:nvSpPr>
        <p:spPr>
          <a:xfrm>
            <a:off x="1595603" y="1311412"/>
            <a:ext cx="4547075" cy="688455"/>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Calibri" panose="020F0502020204030204"/>
              </a:rPr>
              <a:t>AFFORDABLE HIGHLY COMPETITIVE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Calibri" panose="020F0502020204030204"/>
              </a:rPr>
              <a:t>WITH CONVENTIONAL</a:t>
            </a:r>
            <a:endParaRPr kumimoji="0" lang="en-US" sz="1600" b="1"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D22AADC-59C3-4D15-195D-7FDBFE9287FD}"/>
              </a:ext>
            </a:extLst>
          </p:cNvPr>
          <p:cNvSpPr/>
          <p:nvPr/>
        </p:nvSpPr>
        <p:spPr>
          <a:xfrm>
            <a:off x="5872875" y="1420468"/>
            <a:ext cx="3087535" cy="6884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Calibri" panose="020F0502020204030204"/>
              </a:rPr>
              <a:t>AFFORDABLE MODERATELY COMPETITIVE WITH CONVENTIONAL</a:t>
            </a:r>
            <a:endParaRPr kumimoji="0" lang="en-US" sz="1600" b="1" i="0" u="none" strike="noStrike" kern="1200" cap="none" spc="0" normalizeH="0" baseline="0" noProof="0">
              <a:ln>
                <a:noFill/>
              </a:ln>
              <a:solidFill>
                <a:schemeClr val="tx1"/>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6E2FF15E-039E-72BF-F89A-555CFE92EDA9}"/>
              </a:ext>
            </a:extLst>
          </p:cNvPr>
          <p:cNvSpPr/>
          <p:nvPr/>
        </p:nvSpPr>
        <p:spPr>
          <a:xfrm>
            <a:off x="8989472" y="1421711"/>
            <a:ext cx="2547929" cy="68845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Calibri" panose="020F0502020204030204"/>
              </a:rPr>
              <a:t>AFFORDABLE NOT COMPETITIVE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tx1"/>
                </a:solidFill>
                <a:latin typeface="Calibri" panose="020F0502020204030204"/>
              </a:rPr>
              <a:t>WITH CONVENTIONAL</a:t>
            </a:r>
            <a:endParaRPr kumimoji="0" lang="en-US" sz="1600" b="1" i="0" u="none" strike="noStrike" kern="1200" cap="none" spc="0" normalizeH="0" baseline="0" noProof="0">
              <a:ln>
                <a:noFill/>
              </a:ln>
              <a:solidFill>
                <a:schemeClr val="tx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9371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BE773-6B05-1059-A448-EC69B06430A4}"/>
            </a:ext>
          </a:extLst>
        </p:cNvPr>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4218444A-09CE-443A-9274-62E62B747237}"/>
              </a:ext>
            </a:extLst>
          </p:cNvPr>
          <p:cNvGraphicFramePr>
            <a:graphicFrameLocks/>
          </p:cNvGraphicFramePr>
          <p:nvPr/>
        </p:nvGraphicFramePr>
        <p:xfrm>
          <a:off x="318000" y="1413044"/>
          <a:ext cx="5483424" cy="4692481"/>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94E3DF66-E079-19ED-32A3-2F5ECC22E4E3}"/>
              </a:ext>
            </a:extLst>
          </p:cNvPr>
          <p:cNvSpPr txBox="1">
            <a:spLocks/>
          </p:cNvSpPr>
          <p:nvPr/>
        </p:nvSpPr>
        <p:spPr>
          <a:xfrm>
            <a:off x="0" y="231010"/>
            <a:ext cx="12192000" cy="44277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a:defRPr/>
            </a:pPr>
            <a:r>
              <a:rPr kumimoji="0" lang="en-US" sz="2800" b="1" i="0" u="none" strike="noStrike" kern="1200" cap="none" spc="0" normalizeH="0" baseline="0" noProof="0">
                <a:ln>
                  <a:noFill/>
                </a:ln>
                <a:solidFill>
                  <a:schemeClr val="accent4"/>
                </a:solidFill>
                <a:effectLst/>
                <a:uLnTx/>
                <a:uFillTx/>
                <a:latin typeface="Calibri Light" panose="020F0302020204030204"/>
              </a:rPr>
              <a:t>Austin’s</a:t>
            </a:r>
            <a:r>
              <a:rPr kumimoji="0" lang="en-US" sz="2800" b="0" i="0" u="none" strike="noStrike" kern="1200" cap="none" spc="0" normalizeH="0" baseline="0" noProof="0">
                <a:ln>
                  <a:noFill/>
                </a:ln>
                <a:solidFill>
                  <a:srgbClr val="FF0000"/>
                </a:solidFill>
                <a:effectLst/>
                <a:uLnTx/>
                <a:uFillTx/>
                <a:latin typeface="Calibri Light" panose="020F0302020204030204"/>
              </a:rPr>
              <a:t> </a:t>
            </a:r>
            <a:r>
              <a:rPr kumimoji="0" lang="en-US" sz="2800" b="0" i="0" u="none" strike="noStrike" kern="1200" cap="none" spc="0" normalizeH="0" baseline="0" noProof="0">
                <a:ln>
                  <a:noFill/>
                </a:ln>
                <a:effectLst/>
                <a:uLnTx/>
                <a:uFillTx/>
                <a:latin typeface="Calibri Light" panose="020F0302020204030204"/>
              </a:rPr>
              <a:t>Affordable Housing </a:t>
            </a:r>
            <a:r>
              <a:rPr lang="en-US" sz="2800">
                <a:latin typeface="Calibri Light" panose="020F0302020204030204"/>
              </a:rPr>
              <a:t>Occupancy is Below </a:t>
            </a:r>
            <a:r>
              <a:rPr kumimoji="0" lang="en-US" sz="2800" b="0" i="0" u="none" strike="noStrike" kern="1200" cap="none" spc="0" normalizeH="0" baseline="0" noProof="0">
                <a:ln>
                  <a:noFill/>
                </a:ln>
                <a:effectLst/>
                <a:uLnTx/>
                <a:uFillTx/>
                <a:latin typeface="Calibri Light" panose="020F0302020204030204"/>
              </a:rPr>
              <a:t>Conventional, </a:t>
            </a:r>
          </a:p>
          <a:p>
            <a:pPr>
              <a:defRPr/>
            </a:pPr>
            <a:r>
              <a:rPr kumimoji="0" lang="en-US" sz="2800" b="0" i="0" u="none" strike="noStrike" kern="1200" cap="none" spc="0" normalizeH="0" baseline="0" noProof="0">
                <a:ln>
                  <a:noFill/>
                </a:ln>
                <a:effectLst/>
                <a:uLnTx/>
                <a:uFillTx/>
                <a:latin typeface="Calibri Light" panose="020F0302020204030204"/>
              </a:rPr>
              <a:t>Since It’s Highly Competitive and Conventional </a:t>
            </a:r>
            <a:r>
              <a:rPr lang="en-US" sz="2800">
                <a:latin typeface="Calibri Light" panose="020F0302020204030204"/>
              </a:rPr>
              <a:t>Requires Less Compliance</a:t>
            </a:r>
            <a:endParaRPr lang="en-US" sz="2800" b="0" i="0" u="none" strike="noStrike" kern="1200" cap="none" spc="0" normalizeH="0" baseline="0" noProof="0">
              <a:ln>
                <a:noFill/>
              </a:ln>
              <a:effectLst/>
              <a:uLnTx/>
              <a:uFillTx/>
              <a:latin typeface="Calibri Light" panose="020F0302020204030204"/>
            </a:endParaRPr>
          </a:p>
        </p:txBody>
      </p:sp>
      <p:sp>
        <p:nvSpPr>
          <p:cNvPr id="7" name="Rectangle 6">
            <a:extLst>
              <a:ext uri="{FF2B5EF4-FFF2-40B4-BE49-F238E27FC236}">
                <a16:creationId xmlns:a16="http://schemas.microsoft.com/office/drawing/2014/main" id="{22566DCC-E170-A768-CB00-D2D87491BD8B}"/>
              </a:ext>
            </a:extLst>
          </p:cNvPr>
          <p:cNvSpPr/>
          <p:nvPr/>
        </p:nvSpPr>
        <p:spPr>
          <a:xfrm>
            <a:off x="0" y="6581001"/>
            <a:ext cx="1067918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000000"/>
                </a:solidFill>
                <a:latin typeface="Calibri" panose="020F0502020204030204"/>
                <a:ea typeface="Calibri Light" charset="0"/>
                <a:cs typeface="Calibri Light" charset="0"/>
              </a:rPr>
              <a:t>Data in table is an average for the 12-month period ending July 2024 | </a:t>
            </a:r>
            <a:r>
              <a:rPr kumimoji="0" lang="en-US" sz="1200" b="0" i="0" u="none" strike="noStrike" kern="1200" cap="none" spc="0" normalizeH="0" baseline="0" noProof="0">
                <a:ln>
                  <a:noFill/>
                </a:ln>
                <a:solidFill>
                  <a:srgbClr val="000000"/>
                </a:solidFill>
                <a:effectLst/>
                <a:uLnTx/>
                <a:uFillTx/>
                <a:latin typeface="Calibri" panose="020F0502020204030204"/>
                <a:ea typeface="Calibri Light" charset="0"/>
                <a:cs typeface="Calibri Light" charset="0"/>
              </a:rPr>
              <a:t>Source: Yardi Matrix Expert</a:t>
            </a:r>
          </a:p>
        </p:txBody>
      </p:sp>
      <p:cxnSp>
        <p:nvCxnSpPr>
          <p:cNvPr id="8" name="Straight Connector 7">
            <a:extLst>
              <a:ext uri="{FF2B5EF4-FFF2-40B4-BE49-F238E27FC236}">
                <a16:creationId xmlns:a16="http://schemas.microsoft.com/office/drawing/2014/main" id="{DA30BA25-E338-C821-93EE-1EEEE0CFCFF6}"/>
              </a:ext>
            </a:extLst>
          </p:cNvPr>
          <p:cNvCxnSpPr>
            <a:cxnSpLocks/>
          </p:cNvCxnSpPr>
          <p:nvPr/>
        </p:nvCxnSpPr>
        <p:spPr>
          <a:xfrm>
            <a:off x="6096000" y="1413044"/>
            <a:ext cx="0" cy="469247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2" name="Table 21">
            <a:extLst>
              <a:ext uri="{FF2B5EF4-FFF2-40B4-BE49-F238E27FC236}">
                <a16:creationId xmlns:a16="http://schemas.microsoft.com/office/drawing/2014/main" id="{D807BFDD-6F5C-3CA4-7AAD-DBBBE24DB4FC}"/>
              </a:ext>
            </a:extLst>
          </p:cNvPr>
          <p:cNvGraphicFramePr>
            <a:graphicFrameLocks noGrp="1"/>
          </p:cNvGraphicFramePr>
          <p:nvPr/>
        </p:nvGraphicFramePr>
        <p:xfrm>
          <a:off x="6390576" y="1413043"/>
          <a:ext cx="5483418" cy="4692477"/>
        </p:xfrm>
        <a:graphic>
          <a:graphicData uri="http://schemas.openxmlformats.org/drawingml/2006/table">
            <a:tbl>
              <a:tblPr firstRow="1" bandRow="1">
                <a:tableStyleId>{3B4B98B0-60AC-42C2-AFA5-B58CD77FA1E5}</a:tableStyleId>
              </a:tblPr>
              <a:tblGrid>
                <a:gridCol w="1827806">
                  <a:extLst>
                    <a:ext uri="{9D8B030D-6E8A-4147-A177-3AD203B41FA5}">
                      <a16:colId xmlns:a16="http://schemas.microsoft.com/office/drawing/2014/main" val="2503102310"/>
                    </a:ext>
                  </a:extLst>
                </a:gridCol>
                <a:gridCol w="1827806">
                  <a:extLst>
                    <a:ext uri="{9D8B030D-6E8A-4147-A177-3AD203B41FA5}">
                      <a16:colId xmlns:a16="http://schemas.microsoft.com/office/drawing/2014/main" val="1088476352"/>
                    </a:ext>
                  </a:extLst>
                </a:gridCol>
                <a:gridCol w="1827806">
                  <a:extLst>
                    <a:ext uri="{9D8B030D-6E8A-4147-A177-3AD203B41FA5}">
                      <a16:colId xmlns:a16="http://schemas.microsoft.com/office/drawing/2014/main" val="4063344012"/>
                    </a:ext>
                  </a:extLst>
                </a:gridCol>
              </a:tblGrid>
              <a:tr h="1065642">
                <a:tc>
                  <a:txBody>
                    <a:bodyPr/>
                    <a:lstStyle/>
                    <a:p>
                      <a:pPr algn="ctr" rtl="0" fontAlgn="ctr"/>
                      <a:r>
                        <a:rPr lang="en-US" sz="1600" b="1" u="none" strike="noStrike">
                          <a:solidFill>
                            <a:srgbClr val="007FFF"/>
                          </a:solidFill>
                          <a:effectLst/>
                        </a:rPr>
                        <a:t> </a:t>
                      </a:r>
                      <a:endParaRPr lang="en-US" sz="1600" b="1" i="0" u="none" strike="noStrike">
                        <a:solidFill>
                          <a:srgbClr val="007FFF"/>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rtl="0" fontAlgn="ctr"/>
                      <a:r>
                        <a:rPr lang="en-US" sz="1600" b="1" u="none" strike="noStrike">
                          <a:solidFill>
                            <a:srgbClr val="007FFF"/>
                          </a:solidFill>
                          <a:effectLst/>
                        </a:rPr>
                        <a:t>Conventional</a:t>
                      </a:r>
                      <a:endParaRPr lang="en-US" sz="1600" b="1" i="0" u="none" strike="noStrike">
                        <a:solidFill>
                          <a:srgbClr val="007FF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1" u="none" strike="noStrike">
                          <a:solidFill>
                            <a:srgbClr val="007FFF"/>
                          </a:solidFill>
                          <a:effectLst/>
                        </a:rPr>
                        <a:t>Affordable</a:t>
                      </a:r>
                      <a:endParaRPr lang="en-US" sz="1600" b="1" i="0" u="none" strike="noStrike">
                        <a:solidFill>
                          <a:srgbClr val="007FF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02032489"/>
                  </a:ext>
                </a:extLst>
              </a:tr>
              <a:tr h="1208945">
                <a:tc>
                  <a:txBody>
                    <a:bodyPr/>
                    <a:lstStyle/>
                    <a:p>
                      <a:pPr algn="ctr" rtl="0" fontAlgn="ctr"/>
                      <a:r>
                        <a:rPr lang="en-US" sz="1600" b="1" u="none" strike="noStrike">
                          <a:solidFill>
                            <a:srgbClr val="000000"/>
                          </a:solidFill>
                          <a:effectLst/>
                        </a:rPr>
                        <a:t>Operating Income</a:t>
                      </a:r>
                      <a:endParaRPr lang="en-US" sz="1600" b="1"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rtl="0" fontAlgn="ctr"/>
                      <a:r>
                        <a:rPr lang="en-US" sz="1600" b="0" i="0" u="none" strike="noStrike">
                          <a:solidFill>
                            <a:schemeClr val="tx1"/>
                          </a:solidFill>
                          <a:effectLst/>
                          <a:latin typeface="Calibri" panose="020F0502020204030204" pitchFamily="34" charset="0"/>
                        </a:rPr>
                        <a:t>$1,619</a:t>
                      </a:r>
                      <a:br>
                        <a:rPr lang="en-US" sz="1600" b="0" i="0" u="none" strike="noStrike">
                          <a:solidFill>
                            <a:schemeClr val="tx1"/>
                          </a:solidFill>
                          <a:effectLst/>
                          <a:latin typeface="Calibri" panose="020F0502020204030204" pitchFamily="34" charset="0"/>
                        </a:rPr>
                      </a:br>
                      <a:r>
                        <a:rPr lang="en-US" sz="1600" b="0" i="0" u="none" strike="noStrike">
                          <a:solidFill>
                            <a:srgbClr val="FF0000"/>
                          </a:solidFill>
                          <a:effectLst/>
                          <a:latin typeface="Calibri" panose="020F0502020204030204" pitchFamily="34" charset="0"/>
                        </a:rPr>
                        <a:t>(-1.1% YoY)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i="0" u="none" strike="noStrike">
                          <a:solidFill>
                            <a:srgbClr val="000000"/>
                          </a:solidFill>
                          <a:effectLst/>
                          <a:latin typeface="Calibri" panose="020F0502020204030204" pitchFamily="34" charset="0"/>
                        </a:rPr>
                        <a:t>$1,251</a:t>
                      </a:r>
                      <a:br>
                        <a:rPr lang="en-US" sz="1600" b="0" i="0" u="none" strike="noStrike">
                          <a:solidFill>
                            <a:srgbClr val="000000"/>
                          </a:solidFill>
                          <a:effectLst/>
                          <a:latin typeface="Calibri" panose="020F0502020204030204" pitchFamily="34" charset="0"/>
                        </a:rPr>
                      </a:br>
                      <a:r>
                        <a:rPr lang="en-US" sz="1600" b="0" i="0" u="none" strike="noStrike">
                          <a:solidFill>
                            <a:srgbClr val="4E8855"/>
                          </a:solidFill>
                          <a:effectLst/>
                          <a:latin typeface="Calibri" panose="020F0502020204030204" pitchFamily="34" charset="0"/>
                        </a:rPr>
                        <a:t>(+7.8% YoY)</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51877737"/>
                  </a:ext>
                </a:extLst>
              </a:tr>
              <a:tr h="1208945">
                <a:tc>
                  <a:txBody>
                    <a:bodyPr/>
                    <a:lstStyle/>
                    <a:p>
                      <a:pPr algn="ctr" rtl="0" fontAlgn="ctr"/>
                      <a:r>
                        <a:rPr lang="en-US" sz="1600" b="1" u="none" strike="noStrike">
                          <a:solidFill>
                            <a:srgbClr val="000000"/>
                          </a:solidFill>
                          <a:effectLst/>
                        </a:rPr>
                        <a:t>Operating Expense</a:t>
                      </a:r>
                      <a:endParaRPr lang="en-US" sz="1600" b="1"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rtl="0" fontAlgn="ctr"/>
                      <a:r>
                        <a:rPr lang="en-US" sz="1600" b="0" i="0" u="none" strike="noStrike">
                          <a:solidFill>
                            <a:srgbClr val="000000"/>
                          </a:solidFill>
                          <a:effectLst/>
                          <a:latin typeface="Calibri" panose="020F0502020204030204" pitchFamily="34" charset="0"/>
                        </a:rPr>
                        <a:t>$848</a:t>
                      </a:r>
                      <a:br>
                        <a:rPr lang="en-US" sz="1600" b="0" i="0" u="none" strike="noStrike">
                          <a:solidFill>
                            <a:srgbClr val="000000"/>
                          </a:solidFill>
                          <a:effectLst/>
                          <a:latin typeface="Calibri" panose="020F0502020204030204" pitchFamily="34" charset="0"/>
                        </a:rPr>
                      </a:br>
                      <a:r>
                        <a:rPr lang="en-US" sz="1600" b="0" i="0" u="none" strike="noStrike">
                          <a:solidFill>
                            <a:srgbClr val="FF0000"/>
                          </a:solidFill>
                          <a:effectLst/>
                          <a:latin typeface="Calibri" panose="020F0502020204030204" pitchFamily="34" charset="0"/>
                        </a:rPr>
                        <a:t>(+0.3% YoY)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i="0" u="none" strike="noStrike">
                          <a:solidFill>
                            <a:srgbClr val="000000"/>
                          </a:solidFill>
                          <a:effectLst/>
                          <a:latin typeface="Calibri" panose="020F0502020204030204" pitchFamily="34" charset="0"/>
                        </a:rPr>
                        <a:t>$630</a:t>
                      </a:r>
                      <a:br>
                        <a:rPr lang="en-US" sz="1600" b="0" i="0" u="none" strike="noStrike">
                          <a:solidFill>
                            <a:srgbClr val="000000"/>
                          </a:solidFill>
                          <a:effectLst/>
                          <a:latin typeface="Calibri" panose="020F0502020204030204" pitchFamily="34" charset="0"/>
                        </a:rPr>
                      </a:br>
                      <a:r>
                        <a:rPr lang="en-US" sz="1600" b="0" i="0" u="none" strike="noStrike">
                          <a:solidFill>
                            <a:srgbClr val="FF0000"/>
                          </a:solidFill>
                          <a:effectLst/>
                          <a:latin typeface="Calibri" panose="020F0502020204030204" pitchFamily="34" charset="0"/>
                        </a:rPr>
                        <a:t>(+10.2% YoY)</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959076"/>
                  </a:ext>
                </a:extLst>
              </a:tr>
              <a:tr h="1208945">
                <a:tc>
                  <a:txBody>
                    <a:bodyPr/>
                    <a:lstStyle/>
                    <a:p>
                      <a:pPr algn="ctr" rtl="0" fontAlgn="ctr"/>
                      <a:r>
                        <a:rPr lang="en-US" sz="1600" b="1" u="none" strike="noStrike">
                          <a:solidFill>
                            <a:srgbClr val="000000"/>
                          </a:solidFill>
                          <a:effectLst/>
                        </a:rPr>
                        <a:t>Turnover %</a:t>
                      </a:r>
                      <a:endParaRPr lang="en-US" sz="1600" b="1"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rtl="0" fontAlgn="ctr"/>
                      <a:r>
                        <a:rPr lang="en-US" sz="1600" b="0" i="0" u="none" strike="noStrike">
                          <a:solidFill>
                            <a:srgbClr val="000000"/>
                          </a:solidFill>
                          <a:effectLst/>
                          <a:latin typeface="Calibri" panose="020F0502020204030204" pitchFamily="34" charset="0"/>
                        </a:rPr>
                        <a:t>50.4%</a:t>
                      </a:r>
                      <a:br>
                        <a:rPr lang="en-US" sz="1600" b="0" i="0" u="none" strike="noStrike">
                          <a:solidFill>
                            <a:srgbClr val="000000"/>
                          </a:solidFill>
                          <a:effectLst/>
                          <a:latin typeface="Calibri" panose="020F0502020204030204" pitchFamily="34" charset="0"/>
                        </a:rPr>
                      </a:br>
                      <a:r>
                        <a:rPr lang="en-US" sz="1600" b="0" i="0" u="none" strike="noStrike">
                          <a:solidFill>
                            <a:srgbClr val="FF0000"/>
                          </a:solidFill>
                          <a:effectLst/>
                          <a:latin typeface="Calibri" panose="020F0502020204030204" pitchFamily="34" charset="0"/>
                        </a:rPr>
                        <a:t>(+0.1% YoY)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i="0" u="none" strike="noStrike">
                          <a:solidFill>
                            <a:srgbClr val="000000"/>
                          </a:solidFill>
                          <a:effectLst/>
                          <a:latin typeface="Calibri" panose="020F0502020204030204" pitchFamily="34" charset="0"/>
                        </a:rPr>
                        <a:t>36.0%</a:t>
                      </a:r>
                      <a:br>
                        <a:rPr lang="en-US" sz="1600" b="0" i="0" u="none" strike="noStrike">
                          <a:solidFill>
                            <a:srgbClr val="000000"/>
                          </a:solidFill>
                          <a:effectLst/>
                          <a:latin typeface="Calibri" panose="020F0502020204030204" pitchFamily="34" charset="0"/>
                        </a:rPr>
                      </a:br>
                      <a:r>
                        <a:rPr lang="en-US" sz="1600" b="0" i="0" u="none" strike="noStrike">
                          <a:solidFill>
                            <a:srgbClr val="FF0000"/>
                          </a:solidFill>
                          <a:effectLst/>
                          <a:latin typeface="Calibri" panose="020F0502020204030204" pitchFamily="34" charset="0"/>
                        </a:rPr>
                        <a:t>(+12.9% YoY)</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65628018"/>
                  </a:ext>
                </a:extLst>
              </a:tr>
            </a:tbl>
          </a:graphicData>
        </a:graphic>
      </p:graphicFrame>
    </p:spTree>
    <p:extLst>
      <p:ext uri="{BB962C8B-B14F-4D97-AF65-F5344CB8AC3E}">
        <p14:creationId xmlns:p14="http://schemas.microsoft.com/office/powerpoint/2010/main" val="553975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BE773-6B05-1059-A448-EC69B06430A4}"/>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722C14E-12C1-4F2F-9DF3-1C6700473A1F}"/>
              </a:ext>
            </a:extLst>
          </p:cNvPr>
          <p:cNvGraphicFramePr>
            <a:graphicFrameLocks/>
          </p:cNvGraphicFramePr>
          <p:nvPr/>
        </p:nvGraphicFramePr>
        <p:xfrm>
          <a:off x="318002" y="1413040"/>
          <a:ext cx="5483414" cy="469247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94E3DF66-E079-19ED-32A3-2F5ECC22E4E3}"/>
              </a:ext>
            </a:extLst>
          </p:cNvPr>
          <p:cNvSpPr txBox="1">
            <a:spLocks/>
          </p:cNvSpPr>
          <p:nvPr/>
        </p:nvSpPr>
        <p:spPr>
          <a:xfrm>
            <a:off x="0" y="231010"/>
            <a:ext cx="12192000" cy="44277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a:defRPr/>
            </a:pPr>
            <a:r>
              <a:rPr lang="en-US" sz="2800" b="1">
                <a:solidFill>
                  <a:schemeClr val="accent4"/>
                </a:solidFill>
                <a:latin typeface="Calibri Light" panose="020F0302020204030204"/>
              </a:rPr>
              <a:t>Boston</a:t>
            </a:r>
            <a:r>
              <a:rPr kumimoji="0" lang="en-US" sz="2800" b="1" i="0" u="none" strike="noStrike" kern="1200" cap="none" spc="0" normalizeH="0" baseline="0" noProof="0">
                <a:ln>
                  <a:noFill/>
                </a:ln>
                <a:solidFill>
                  <a:schemeClr val="accent4"/>
                </a:solidFill>
                <a:effectLst/>
                <a:uLnTx/>
                <a:uFillTx/>
                <a:latin typeface="Calibri Light" panose="020F0302020204030204"/>
              </a:rPr>
              <a:t>’s</a:t>
            </a:r>
            <a:r>
              <a:rPr kumimoji="0" lang="en-US" sz="2800" b="0" i="0" u="none" strike="noStrike" kern="1200" cap="none" spc="0" normalizeH="0" baseline="0" noProof="0">
                <a:ln>
                  <a:noFill/>
                </a:ln>
                <a:solidFill>
                  <a:srgbClr val="FF0000"/>
                </a:solidFill>
                <a:effectLst/>
                <a:uLnTx/>
                <a:uFillTx/>
                <a:latin typeface="Calibri Light" panose="020F0302020204030204"/>
              </a:rPr>
              <a:t> </a:t>
            </a:r>
            <a:r>
              <a:rPr kumimoji="0" lang="en-US" sz="2800" b="0" i="0" u="none" strike="noStrike" kern="1200" cap="none" spc="0" normalizeH="0" baseline="0" noProof="0">
                <a:ln>
                  <a:noFill/>
                </a:ln>
                <a:solidFill>
                  <a:srgbClr val="000000"/>
                </a:solidFill>
                <a:effectLst/>
                <a:uLnTx/>
                <a:uFillTx/>
                <a:latin typeface="Calibri Light" panose="020F0302020204030204"/>
              </a:rPr>
              <a:t>Affordable Housing </a:t>
            </a:r>
            <a:r>
              <a:rPr lang="en-US" sz="2800">
                <a:solidFill>
                  <a:srgbClr val="000000"/>
                </a:solidFill>
                <a:latin typeface="Calibri Light" panose="020F0302020204030204"/>
              </a:rPr>
              <a:t>Occupancy is Higher Than </a:t>
            </a:r>
            <a:r>
              <a:rPr kumimoji="0" lang="en-US" sz="2800" b="0" i="0" u="none" strike="noStrike" kern="1200" cap="none" spc="0" normalizeH="0" baseline="0" noProof="0">
                <a:ln>
                  <a:noFill/>
                </a:ln>
                <a:solidFill>
                  <a:srgbClr val="000000"/>
                </a:solidFill>
                <a:effectLst/>
                <a:uLnTx/>
                <a:uFillTx/>
                <a:latin typeface="Calibri Light" panose="020F0302020204030204"/>
              </a:rPr>
              <a:t>Conventional</a:t>
            </a:r>
            <a:r>
              <a:rPr lang="en-US" sz="2800">
                <a:solidFill>
                  <a:srgbClr val="000000"/>
                </a:solidFill>
                <a:latin typeface="Calibri Light" panose="020F0302020204030204"/>
              </a:rPr>
              <a:t> </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800">
                <a:solidFill>
                  <a:srgbClr val="000000"/>
                </a:solidFill>
                <a:latin typeface="Calibri Light" panose="020F0302020204030204"/>
              </a:rPr>
              <a:t>Since There’s Not a Lot of Competitive Stock in the Market</a:t>
            </a:r>
            <a:endParaRPr lang="en-US" sz="2800" b="0" i="0" u="none" strike="noStrike" kern="1200" cap="none" spc="0" normalizeH="0" baseline="0" noProof="0">
              <a:ln>
                <a:noFill/>
              </a:ln>
              <a:solidFill>
                <a:srgbClr val="000000"/>
              </a:solidFill>
              <a:effectLst/>
              <a:uLnTx/>
              <a:uFillTx/>
              <a:latin typeface="Calibri Light" panose="020F0302020204030204"/>
            </a:endParaRPr>
          </a:p>
        </p:txBody>
      </p:sp>
      <p:sp>
        <p:nvSpPr>
          <p:cNvPr id="7" name="Rectangle 6">
            <a:extLst>
              <a:ext uri="{FF2B5EF4-FFF2-40B4-BE49-F238E27FC236}">
                <a16:creationId xmlns:a16="http://schemas.microsoft.com/office/drawing/2014/main" id="{22566DCC-E170-A768-CB00-D2D87491BD8B}"/>
              </a:ext>
            </a:extLst>
          </p:cNvPr>
          <p:cNvSpPr/>
          <p:nvPr/>
        </p:nvSpPr>
        <p:spPr>
          <a:xfrm>
            <a:off x="0" y="6581001"/>
            <a:ext cx="1067918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Calibri Light" charset="0"/>
                <a:cs typeface="Calibri Light" charset="0"/>
              </a:rPr>
              <a:t>Data in table is an average for the 12-month period ending July 2024 | Source: Yardi Matrix Expert</a:t>
            </a:r>
          </a:p>
        </p:txBody>
      </p:sp>
      <p:cxnSp>
        <p:nvCxnSpPr>
          <p:cNvPr id="8" name="Straight Connector 7">
            <a:extLst>
              <a:ext uri="{FF2B5EF4-FFF2-40B4-BE49-F238E27FC236}">
                <a16:creationId xmlns:a16="http://schemas.microsoft.com/office/drawing/2014/main" id="{DA30BA25-E338-C821-93EE-1EEEE0CFCFF6}"/>
              </a:ext>
            </a:extLst>
          </p:cNvPr>
          <p:cNvCxnSpPr>
            <a:cxnSpLocks/>
          </p:cNvCxnSpPr>
          <p:nvPr/>
        </p:nvCxnSpPr>
        <p:spPr>
          <a:xfrm>
            <a:off x="6096000" y="1413044"/>
            <a:ext cx="0" cy="4692478"/>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22" name="Table 21">
            <a:extLst>
              <a:ext uri="{FF2B5EF4-FFF2-40B4-BE49-F238E27FC236}">
                <a16:creationId xmlns:a16="http://schemas.microsoft.com/office/drawing/2014/main" id="{D807BFDD-6F5C-3CA4-7AAD-DBBBE24DB4FC}"/>
              </a:ext>
            </a:extLst>
          </p:cNvPr>
          <p:cNvGraphicFramePr>
            <a:graphicFrameLocks noGrp="1"/>
          </p:cNvGraphicFramePr>
          <p:nvPr/>
        </p:nvGraphicFramePr>
        <p:xfrm>
          <a:off x="6390576" y="1413043"/>
          <a:ext cx="5483418" cy="4692474"/>
        </p:xfrm>
        <a:graphic>
          <a:graphicData uri="http://schemas.openxmlformats.org/drawingml/2006/table">
            <a:tbl>
              <a:tblPr firstRow="1" bandRow="1">
                <a:tableStyleId>{3B4B98B0-60AC-42C2-AFA5-B58CD77FA1E5}</a:tableStyleId>
              </a:tblPr>
              <a:tblGrid>
                <a:gridCol w="1827806">
                  <a:extLst>
                    <a:ext uri="{9D8B030D-6E8A-4147-A177-3AD203B41FA5}">
                      <a16:colId xmlns:a16="http://schemas.microsoft.com/office/drawing/2014/main" val="2503102310"/>
                    </a:ext>
                  </a:extLst>
                </a:gridCol>
                <a:gridCol w="1827806">
                  <a:extLst>
                    <a:ext uri="{9D8B030D-6E8A-4147-A177-3AD203B41FA5}">
                      <a16:colId xmlns:a16="http://schemas.microsoft.com/office/drawing/2014/main" val="1088476352"/>
                    </a:ext>
                  </a:extLst>
                </a:gridCol>
                <a:gridCol w="1827806">
                  <a:extLst>
                    <a:ext uri="{9D8B030D-6E8A-4147-A177-3AD203B41FA5}">
                      <a16:colId xmlns:a16="http://schemas.microsoft.com/office/drawing/2014/main" val="4063344012"/>
                    </a:ext>
                  </a:extLst>
                </a:gridCol>
              </a:tblGrid>
              <a:tr h="1065642">
                <a:tc>
                  <a:txBody>
                    <a:bodyPr/>
                    <a:lstStyle/>
                    <a:p>
                      <a:pPr algn="ctr" rtl="0" fontAlgn="ctr"/>
                      <a:r>
                        <a:rPr lang="en-US" sz="1600" b="1" u="none" strike="noStrike">
                          <a:solidFill>
                            <a:srgbClr val="007FFF"/>
                          </a:solidFill>
                          <a:effectLst/>
                        </a:rPr>
                        <a:t> </a:t>
                      </a:r>
                      <a:endParaRPr lang="en-US" sz="1600" b="1" i="0" u="none" strike="noStrike">
                        <a:solidFill>
                          <a:srgbClr val="007FFF"/>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rtl="0" fontAlgn="ctr"/>
                      <a:r>
                        <a:rPr lang="en-US" sz="1600" b="1" u="none" strike="noStrike">
                          <a:solidFill>
                            <a:srgbClr val="007FFF"/>
                          </a:solidFill>
                          <a:effectLst/>
                        </a:rPr>
                        <a:t>Conventional</a:t>
                      </a:r>
                      <a:endParaRPr lang="en-US" sz="1600" b="1" i="0" u="none" strike="noStrike">
                        <a:solidFill>
                          <a:srgbClr val="007FF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1" u="none" strike="noStrike">
                          <a:solidFill>
                            <a:srgbClr val="007FFF"/>
                          </a:solidFill>
                          <a:effectLst/>
                        </a:rPr>
                        <a:t>Affordable</a:t>
                      </a:r>
                      <a:endParaRPr lang="en-US" sz="1600" b="1" i="0" u="none" strike="noStrike">
                        <a:solidFill>
                          <a:srgbClr val="007FFF"/>
                        </a:solidFill>
                        <a:effectLst/>
                        <a:latin typeface="Calibri" panose="020F0502020204030204" pitchFamily="34" charset="0"/>
                      </a:endParaRPr>
                    </a:p>
                  </a:txBody>
                  <a:tcPr marL="6350" marR="6350" marT="6350"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902032489"/>
                  </a:ext>
                </a:extLst>
              </a:tr>
              <a:tr h="1208944">
                <a:tc>
                  <a:txBody>
                    <a:bodyPr/>
                    <a:lstStyle/>
                    <a:p>
                      <a:pPr algn="ctr" rtl="0" fontAlgn="ctr"/>
                      <a:r>
                        <a:rPr lang="en-US" sz="1600" b="1" u="none" strike="noStrike">
                          <a:solidFill>
                            <a:srgbClr val="000000"/>
                          </a:solidFill>
                          <a:effectLst/>
                        </a:rPr>
                        <a:t>Operating Income</a:t>
                      </a:r>
                      <a:endParaRPr lang="en-US" sz="1600" b="1"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rtl="0" fontAlgn="ctr"/>
                      <a:r>
                        <a:rPr lang="en-US" sz="1600" b="0" i="0" u="none" strike="noStrike">
                          <a:solidFill>
                            <a:srgbClr val="000000"/>
                          </a:solidFill>
                          <a:effectLst/>
                          <a:latin typeface="Calibri" panose="020F0502020204030204" pitchFamily="34" charset="0"/>
                        </a:rPr>
                        <a:t>$2,608</a:t>
                      </a:r>
                      <a:br>
                        <a:rPr lang="en-US" sz="1600" b="0" i="0" u="none" strike="noStrike">
                          <a:solidFill>
                            <a:srgbClr val="000000"/>
                          </a:solidFill>
                          <a:effectLst/>
                          <a:latin typeface="Calibri" panose="020F0502020204030204" pitchFamily="34" charset="0"/>
                        </a:rPr>
                      </a:br>
                      <a:r>
                        <a:rPr lang="en-US" sz="1600" b="0" i="0" u="none" strike="noStrike">
                          <a:solidFill>
                            <a:srgbClr val="4E8855"/>
                          </a:solidFill>
                          <a:effectLst/>
                          <a:latin typeface="Calibri" panose="020F0502020204030204" pitchFamily="34" charset="0"/>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i="0" u="none" strike="noStrike">
                          <a:solidFill>
                            <a:srgbClr val="000000"/>
                          </a:solidFill>
                          <a:effectLst/>
                          <a:latin typeface="Calibri" panose="020F0502020204030204" pitchFamily="34" charset="0"/>
                        </a:rPr>
                        <a:t>$2,183</a:t>
                      </a:r>
                      <a:br>
                        <a:rPr lang="en-US" sz="1600" b="0" i="0" u="none" strike="noStrike">
                          <a:solidFill>
                            <a:srgbClr val="000000"/>
                          </a:solidFill>
                          <a:effectLst/>
                          <a:latin typeface="Calibri" panose="020F0502020204030204" pitchFamily="34" charset="0"/>
                        </a:rPr>
                      </a:br>
                      <a:r>
                        <a:rPr lang="en-US" sz="1600" b="0" i="0" u="none" strike="noStrike">
                          <a:solidFill>
                            <a:srgbClr val="4E8855"/>
                          </a:solidFill>
                          <a:effectLst/>
                          <a:latin typeface="Calibri" panose="020F0502020204030204" pitchFamily="34" charset="0"/>
                        </a:rPr>
                        <a:t>(+7.7% YoY)</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151877737"/>
                  </a:ext>
                </a:extLst>
              </a:tr>
              <a:tr h="1208944">
                <a:tc>
                  <a:txBody>
                    <a:bodyPr/>
                    <a:lstStyle/>
                    <a:p>
                      <a:pPr algn="ctr" rtl="0" fontAlgn="ctr"/>
                      <a:r>
                        <a:rPr lang="en-US" sz="1600" b="1" u="none" strike="noStrike">
                          <a:solidFill>
                            <a:srgbClr val="000000"/>
                          </a:solidFill>
                          <a:effectLst/>
                        </a:rPr>
                        <a:t>Operating Expense</a:t>
                      </a:r>
                      <a:endParaRPr lang="en-US" sz="1600" b="1"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rtl="0" fontAlgn="ctr"/>
                      <a:r>
                        <a:rPr lang="en-US" sz="1600" b="0" i="0" u="none" strike="noStrike">
                          <a:solidFill>
                            <a:srgbClr val="000000"/>
                          </a:solidFill>
                          <a:effectLst/>
                          <a:latin typeface="Calibri" panose="020F0502020204030204" pitchFamily="34" charset="0"/>
                        </a:rPr>
                        <a:t>$1,090</a:t>
                      </a:r>
                      <a:br>
                        <a:rPr lang="en-US" sz="1600" b="0" i="0" u="none" strike="noStrike">
                          <a:solidFill>
                            <a:srgbClr val="000000"/>
                          </a:solidFill>
                          <a:effectLst/>
                          <a:latin typeface="Calibri" panose="020F0502020204030204" pitchFamily="34" charset="0"/>
                        </a:rPr>
                      </a:br>
                      <a:r>
                        <a:rPr lang="en-US" sz="1600" b="0" i="0" u="none" strike="noStrike">
                          <a:solidFill>
                            <a:srgbClr val="FF0000"/>
                          </a:solidFill>
                          <a:effectLst/>
                          <a:latin typeface="Calibri" panose="020F0502020204030204" pitchFamily="34" charset="0"/>
                        </a:rPr>
                        <a:t>(+4.9%)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i="0" u="none" strike="noStrike">
                          <a:solidFill>
                            <a:srgbClr val="000000"/>
                          </a:solidFill>
                          <a:effectLst/>
                          <a:latin typeface="Calibri" panose="020F0502020204030204" pitchFamily="34" charset="0"/>
                        </a:rPr>
                        <a:t>$1,106</a:t>
                      </a:r>
                      <a:br>
                        <a:rPr lang="en-US" sz="1600" b="0" i="0" u="none" strike="noStrike">
                          <a:solidFill>
                            <a:srgbClr val="000000"/>
                          </a:solidFill>
                          <a:effectLst/>
                          <a:latin typeface="Calibri" panose="020F0502020204030204" pitchFamily="34" charset="0"/>
                        </a:rPr>
                      </a:br>
                      <a:r>
                        <a:rPr lang="en-US" sz="1600" b="0" i="0" u="none" strike="noStrike">
                          <a:solidFill>
                            <a:srgbClr val="FF0000"/>
                          </a:solidFill>
                          <a:effectLst/>
                          <a:latin typeface="Calibri" panose="020F0502020204030204" pitchFamily="34" charset="0"/>
                        </a:rPr>
                        <a:t>(+5.8% YoY)</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6959076"/>
                  </a:ext>
                </a:extLst>
              </a:tr>
              <a:tr h="1208944">
                <a:tc>
                  <a:txBody>
                    <a:bodyPr/>
                    <a:lstStyle/>
                    <a:p>
                      <a:pPr algn="ctr" rtl="0" fontAlgn="ctr"/>
                      <a:r>
                        <a:rPr lang="en-US" sz="1600" b="1" u="none" strike="noStrike">
                          <a:solidFill>
                            <a:srgbClr val="000000"/>
                          </a:solidFill>
                          <a:effectLst/>
                        </a:rPr>
                        <a:t>Turnover %</a:t>
                      </a:r>
                      <a:endParaRPr lang="en-US" sz="1600" b="1" i="0" u="none" strike="noStrike">
                        <a:solidFill>
                          <a:srgbClr val="000000"/>
                        </a:solidFill>
                        <a:effectLst/>
                        <a:latin typeface="Calibri" panose="020F0502020204030204" pitchFamily="34" charset="0"/>
                      </a:endParaRPr>
                    </a:p>
                  </a:txBody>
                  <a:tcPr marL="6350" marR="6350" marT="6350" marB="0" anchor="ctr">
                    <a:lnR w="12700" cap="flat" cmpd="sng" algn="ctr">
                      <a:solidFill>
                        <a:schemeClr val="tx1"/>
                      </a:solidFill>
                      <a:prstDash val="solid"/>
                      <a:round/>
                      <a:headEnd type="none" w="med" len="med"/>
                      <a:tailEnd type="none" w="med" len="med"/>
                    </a:lnR>
                  </a:tcPr>
                </a:tc>
                <a:tc>
                  <a:txBody>
                    <a:bodyPr/>
                    <a:lstStyle/>
                    <a:p>
                      <a:pPr algn="ctr" rtl="0" fontAlgn="ctr"/>
                      <a:r>
                        <a:rPr lang="en-US" sz="1600" b="0" i="0" u="none" strike="noStrike">
                          <a:solidFill>
                            <a:srgbClr val="000000"/>
                          </a:solidFill>
                          <a:effectLst/>
                          <a:latin typeface="Calibri" panose="020F0502020204030204" pitchFamily="34" charset="0"/>
                        </a:rPr>
                        <a:t>36.0%</a:t>
                      </a:r>
                      <a:br>
                        <a:rPr lang="en-US" sz="1600" b="0" i="0" u="none" strike="noStrike">
                          <a:solidFill>
                            <a:srgbClr val="000000"/>
                          </a:solidFill>
                          <a:effectLst/>
                          <a:latin typeface="Calibri" panose="020F0502020204030204" pitchFamily="34" charset="0"/>
                        </a:rPr>
                      </a:br>
                      <a:r>
                        <a:rPr lang="en-US" sz="1600" b="0" i="0" u="none" strike="noStrike">
                          <a:solidFill>
                            <a:srgbClr val="4E8855"/>
                          </a:solidFill>
                          <a:effectLst/>
                          <a:latin typeface="Calibri" panose="020F0502020204030204" pitchFamily="34" charset="0"/>
                        </a:rPr>
                        <a:t>(-2.1% YoY)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rtl="0" fontAlgn="ctr"/>
                      <a:r>
                        <a:rPr lang="en-US" sz="1600" b="0" i="0" u="none" strike="noStrike">
                          <a:solidFill>
                            <a:srgbClr val="000000"/>
                          </a:solidFill>
                          <a:effectLst/>
                          <a:latin typeface="Calibri" panose="020F0502020204030204" pitchFamily="34" charset="0"/>
                        </a:rPr>
                        <a:t>9.6%</a:t>
                      </a:r>
                      <a:br>
                        <a:rPr lang="en-US" sz="1600" b="0" i="0" u="none" strike="noStrike">
                          <a:solidFill>
                            <a:srgbClr val="000000"/>
                          </a:solidFill>
                          <a:effectLst/>
                          <a:latin typeface="Calibri" panose="020F0502020204030204" pitchFamily="34" charset="0"/>
                        </a:rPr>
                      </a:br>
                      <a:r>
                        <a:rPr lang="en-US" sz="1600" b="0" i="0" u="none" strike="noStrike">
                          <a:solidFill>
                            <a:srgbClr val="FF0000"/>
                          </a:solidFill>
                          <a:effectLst/>
                          <a:latin typeface="Calibri" panose="020F0502020204030204" pitchFamily="34" charset="0"/>
                        </a:rPr>
                        <a:t>(+7.0%)</a:t>
                      </a:r>
                    </a:p>
                  </a:txBody>
                  <a:tcPr marL="9525" marR="9525" marT="9525" marB="0"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2365628018"/>
                  </a:ext>
                </a:extLst>
              </a:tr>
            </a:tbl>
          </a:graphicData>
        </a:graphic>
      </p:graphicFrame>
    </p:spTree>
    <p:extLst>
      <p:ext uri="{BB962C8B-B14F-4D97-AF65-F5344CB8AC3E}">
        <p14:creationId xmlns:p14="http://schemas.microsoft.com/office/powerpoint/2010/main" val="1320412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Black box">
            <a:extLst>
              <a:ext uri="{FF2B5EF4-FFF2-40B4-BE49-F238E27FC236}">
                <a16:creationId xmlns:a16="http://schemas.microsoft.com/office/drawing/2014/main" id="{2A2C3D27-ABBE-9942-A6D7-ADAC74D6661F}"/>
              </a:ext>
            </a:extLst>
          </p:cNvPr>
          <p:cNvSpPr/>
          <p:nvPr/>
        </p:nvSpPr>
        <p:spPr>
          <a:xfrm>
            <a:off x="0" y="0"/>
            <a:ext cx="12191999" cy="6858000"/>
          </a:xfrm>
          <a:prstGeom prst="rect">
            <a:avLst/>
          </a:prstGeom>
          <a:gradFill>
            <a:gsLst>
              <a:gs pos="0">
                <a:schemeClr val="accent3">
                  <a:lumMod val="97000"/>
                  <a:lumOff val="3000"/>
                </a:schemeClr>
              </a:gs>
              <a:gs pos="100000">
                <a:schemeClr val="accent3">
                  <a:lumMod val="60000"/>
                  <a:lumOff val="40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0000"/>
              </a:solidFill>
              <a:effectLst/>
              <a:uLnTx/>
              <a:uFillTx/>
              <a:latin typeface="Calibri" panose="020F0502020204030204" pitchFamily="34" charset="0"/>
              <a:ea typeface="Calibri" panose="020F0502020204030204" pitchFamily="34" charset="0"/>
              <a:cs typeface="+mn-cs"/>
            </a:endParaRPr>
          </a:p>
        </p:txBody>
      </p:sp>
      <p:sp>
        <p:nvSpPr>
          <p:cNvPr id="13" name="Text">
            <a:extLst>
              <a:ext uri="{FF2B5EF4-FFF2-40B4-BE49-F238E27FC236}">
                <a16:creationId xmlns:a16="http://schemas.microsoft.com/office/drawing/2014/main" id="{55EE66D7-B888-7A4A-8D08-F9BF05A3FECE}"/>
              </a:ext>
            </a:extLst>
          </p:cNvPr>
          <p:cNvSpPr/>
          <p:nvPr/>
        </p:nvSpPr>
        <p:spPr>
          <a:xfrm>
            <a:off x="4437019" y="2721114"/>
            <a:ext cx="3317960" cy="70788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600" normalizeH="0" baseline="0" noProof="0">
                <a:ln>
                  <a:noFill/>
                </a:ln>
                <a:solidFill>
                  <a:srgbClr val="FFFFFF"/>
                </a:solidFill>
                <a:effectLst/>
                <a:uLnTx/>
                <a:uFillTx/>
                <a:latin typeface="Calibri Light" panose="020F0302020204030204"/>
                <a:ea typeface="Roboto Black" panose="02000000000000000000" pitchFamily="2" charset="0"/>
                <a:cs typeface="+mn-cs"/>
              </a:rPr>
              <a:t>THANK YOU</a:t>
            </a:r>
            <a:endParaRPr kumimoji="0" lang="en-US" sz="4000" b="0" i="0" u="none" strike="noStrike" kern="1200" cap="none" spc="600" normalizeH="0" baseline="0" noProof="0">
              <a:ln>
                <a:noFill/>
              </a:ln>
              <a:solidFill>
                <a:srgbClr val="FFFFFF"/>
              </a:solidFill>
              <a:effectLst/>
              <a:uLnTx/>
              <a:uFillTx/>
              <a:latin typeface="Calibri Light" panose="020F0302020204030204"/>
              <a:ea typeface="Roboto Light" panose="02000000000000000000" pitchFamily="2" charset="0"/>
              <a:cs typeface="+mn-cs"/>
            </a:endParaRPr>
          </a:p>
        </p:txBody>
      </p:sp>
      <p:sp>
        <p:nvSpPr>
          <p:cNvPr id="14" name="TextBox 13">
            <a:extLst>
              <a:ext uri="{FF2B5EF4-FFF2-40B4-BE49-F238E27FC236}">
                <a16:creationId xmlns:a16="http://schemas.microsoft.com/office/drawing/2014/main" id="{2F968075-FC65-1B49-A8E0-CF17AAF960D3}"/>
              </a:ext>
            </a:extLst>
          </p:cNvPr>
          <p:cNvSpPr txBox="1"/>
          <p:nvPr/>
        </p:nvSpPr>
        <p:spPr>
          <a:xfrm>
            <a:off x="604217" y="4726375"/>
            <a:ext cx="10983565" cy="815608"/>
          </a:xfrm>
          <a:prstGeom prst="rect">
            <a:avLst/>
          </a:prstGeom>
          <a:noFill/>
        </p:spPr>
        <p:txBody>
          <a:bodyPr wrap="square" lIns="0" rIns="0" rtlCol="0">
            <a:spAutoFit/>
          </a:bodyPr>
          <a:lstStyle/>
          <a:p>
            <a:pPr marL="0" marR="0" lvl="0" indent="0" algn="ctr" defTabSz="914400" rtl="0" eaLnBrk="1" fontAlgn="auto" latinLnBrk="0" hangingPunct="1">
              <a:lnSpc>
                <a:spcPct val="100000"/>
              </a:lnSpc>
              <a:spcBef>
                <a:spcPts val="600"/>
              </a:spcBef>
              <a:spcAft>
                <a:spcPts val="1200"/>
              </a:spcAft>
              <a:buClrTx/>
              <a:buSzTx/>
              <a:buFontTx/>
              <a:buNone/>
              <a:tabLst/>
              <a:defRPr/>
            </a:pP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Feel free to contact us with any questions</a:t>
            </a:r>
          </a:p>
          <a:p>
            <a:pPr marL="0" marR="0" lvl="0" indent="0" algn="ctr" defTabSz="914400" rtl="0" eaLnBrk="1" fontAlgn="auto" latinLnBrk="0" hangingPunct="1">
              <a:lnSpc>
                <a:spcPct val="100000"/>
              </a:lnSpc>
              <a:spcBef>
                <a:spcPts val="600"/>
              </a:spcBef>
              <a:spcAft>
                <a:spcPts val="1200"/>
              </a:spcAft>
              <a:buClrTx/>
              <a:buSzTx/>
              <a:buFontTx/>
              <a:buNone/>
              <a:tabLst/>
              <a:defRPr/>
            </a:pPr>
            <a:r>
              <a:rPr lang="en-US" sz="1600" dirty="0">
                <a:solidFill>
                  <a:srgbClr val="FFFFFF"/>
                </a:solidFill>
                <a:latin typeface="Calibri" panose="020F0502020204030204"/>
              </a:rPr>
              <a:t>Paul Fiorilla</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   908-256-1499   |   </a:t>
            </a:r>
            <a:r>
              <a:rPr lang="en-US" sz="1600" dirty="0" err="1">
                <a:solidFill>
                  <a:srgbClr val="FFFFFF"/>
                </a:solidFill>
                <a:latin typeface="Calibri" panose="020F0502020204030204"/>
              </a:rPr>
              <a:t>Paul.Fiorilla</a:t>
            </a:r>
            <a:r>
              <a:rPr kumimoji="0" lang="en-US" sz="1600" b="0" i="0" u="none" strike="noStrike" kern="1200" cap="none" spc="0" normalizeH="0" baseline="0" noProof="0" dirty="0">
                <a:ln>
                  <a:noFill/>
                </a:ln>
                <a:solidFill>
                  <a:srgbClr val="FFFFFF"/>
                </a:solidFill>
                <a:effectLst/>
                <a:uLnTx/>
                <a:uFillTx/>
                <a:latin typeface="Calibri" panose="020F0502020204030204"/>
                <a:ea typeface="+mn-ea"/>
                <a:cs typeface="+mn-cs"/>
              </a:rPr>
              <a:t>@Yardi.com</a:t>
            </a:r>
          </a:p>
        </p:txBody>
      </p:sp>
      <p:pic>
        <p:nvPicPr>
          <p:cNvPr id="8" name="Picture 7">
            <a:extLst>
              <a:ext uri="{FF2B5EF4-FFF2-40B4-BE49-F238E27FC236}">
                <a16:creationId xmlns:a16="http://schemas.microsoft.com/office/drawing/2014/main" id="{4F4D2F80-2293-4543-BAB4-1C944A5E83E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00334" y="962930"/>
            <a:ext cx="1191330" cy="317688"/>
          </a:xfrm>
          <a:prstGeom prst="rect">
            <a:avLst/>
          </a:prstGeom>
        </p:spPr>
      </p:pic>
    </p:spTree>
    <p:extLst>
      <p:ext uri="{BB962C8B-B14F-4D97-AF65-F5344CB8AC3E}">
        <p14:creationId xmlns:p14="http://schemas.microsoft.com/office/powerpoint/2010/main" val="351841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1000"/>
                                        <p:tgtEl>
                                          <p:spTgt spid="13"/>
                                        </p:tgtEl>
                                      </p:cBhvr>
                                    </p:animEffect>
                                  </p:childTnLst>
                                </p:cTn>
                              </p:par>
                            </p:childTnLst>
                          </p:cTn>
                        </p:par>
                        <p:par>
                          <p:cTn id="8" fill="hold">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dissolv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0E60F467-1FDD-1C4B-ACDB-966D216C63C5}"/>
              </a:ext>
            </a:extLst>
          </p:cNvPr>
          <p:cNvPicPr>
            <a:picLocks noChangeAspect="1"/>
          </p:cNvPicPr>
          <p:nvPr/>
        </p:nvPicPr>
        <p:blipFill>
          <a:blip r:embed="rId3"/>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B9255766-CA2A-F643-8F8A-03E371F5F4A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96600" y="6356350"/>
            <a:ext cx="914400" cy="224590"/>
          </a:xfrm>
          <a:prstGeom prst="rect">
            <a:avLst/>
          </a:prstGeom>
        </p:spPr>
      </p:pic>
      <p:cxnSp>
        <p:nvCxnSpPr>
          <p:cNvPr id="9" name="Straight Connector 8">
            <a:extLst>
              <a:ext uri="{FF2B5EF4-FFF2-40B4-BE49-F238E27FC236}">
                <a16:creationId xmlns:a16="http://schemas.microsoft.com/office/drawing/2014/main" id="{204C5EFA-39FF-4655-9E7E-585576D8B67D}"/>
              </a:ext>
            </a:extLst>
          </p:cNvPr>
          <p:cNvCxnSpPr>
            <a:cxnSpLocks/>
          </p:cNvCxnSpPr>
          <p:nvPr/>
        </p:nvCxnSpPr>
        <p:spPr>
          <a:xfrm flipH="1">
            <a:off x="3217061" y="3853868"/>
            <a:ext cx="5757878" cy="1"/>
          </a:xfrm>
          <a:prstGeom prst="line">
            <a:avLst/>
          </a:prstGeom>
          <a:ln w="19050">
            <a:solidFill>
              <a:srgbClr val="0072CE"/>
            </a:solidFill>
          </a:ln>
        </p:spPr>
        <p:style>
          <a:lnRef idx="1">
            <a:schemeClr val="accent1"/>
          </a:lnRef>
          <a:fillRef idx="0">
            <a:schemeClr val="accent1"/>
          </a:fillRef>
          <a:effectRef idx="0">
            <a:schemeClr val="accent1"/>
          </a:effectRef>
          <a:fontRef idx="minor">
            <a:schemeClr val="tx1"/>
          </a:fontRef>
        </p:style>
      </p:cxnSp>
      <p:sp>
        <p:nvSpPr>
          <p:cNvPr id="16" name="Big Text">
            <a:extLst>
              <a:ext uri="{FF2B5EF4-FFF2-40B4-BE49-F238E27FC236}">
                <a16:creationId xmlns:a16="http://schemas.microsoft.com/office/drawing/2014/main" id="{21E45D3C-714B-49B6-8D31-5A1CAF53C60D}"/>
              </a:ext>
            </a:extLst>
          </p:cNvPr>
          <p:cNvSpPr/>
          <p:nvPr/>
        </p:nvSpPr>
        <p:spPr>
          <a:xfrm>
            <a:off x="0" y="3130456"/>
            <a:ext cx="12192000" cy="597087"/>
          </a:xfrm>
          <a:prstGeom prst="rect">
            <a:avLst/>
          </a:prstGeom>
          <a:ln>
            <a:noFill/>
          </a:ln>
        </p:spPr>
        <p:txBody>
          <a:bodyPr wrap="square">
            <a:spAutoFit/>
          </a:bodyPr>
          <a:lstStyle/>
          <a:p>
            <a:pPr marL="0" marR="0" lvl="0" indent="0" algn="ctr" defTabSz="914400" rtl="0" eaLnBrk="1" fontAlgn="auto" latinLnBrk="0" hangingPunct="1">
              <a:lnSpc>
                <a:spcPct val="80000"/>
              </a:lnSpc>
              <a:spcBef>
                <a:spcPts val="0"/>
              </a:spcBef>
              <a:spcAft>
                <a:spcPts val="0"/>
              </a:spcAft>
              <a:buClrTx/>
              <a:buSzTx/>
              <a:buFontTx/>
              <a:buNone/>
              <a:tabLst/>
              <a:defRPr/>
            </a:pPr>
            <a:r>
              <a:rPr kumimoji="0" lang="en-US" sz="4000" b="1" i="0" u="none" strike="noStrike" kern="1200" cap="none" spc="600" normalizeH="0" baseline="0" noProof="0">
                <a:ln>
                  <a:noFill/>
                </a:ln>
                <a:solidFill>
                  <a:srgbClr val="000000"/>
                </a:solidFill>
                <a:effectLst/>
                <a:uLnTx/>
                <a:uFillTx/>
                <a:latin typeface="Calibri Light" panose="020F0302020204030204"/>
                <a:ea typeface="+mn-ea"/>
                <a:cs typeface="+mn-cs"/>
              </a:rPr>
              <a:t>APPENDIX</a:t>
            </a:r>
            <a:endParaRPr kumimoji="0" lang="en-US" sz="4000" b="0" i="0" u="none" strike="noStrike" kern="1200" cap="none" spc="600" normalizeH="0" baseline="0" noProof="0">
              <a:ln>
                <a:noFill/>
              </a:ln>
              <a:solidFill>
                <a:srgbClr val="000000"/>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31903260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E6B38749-4739-B82C-1179-7749D7E7DD97}"/>
              </a:ext>
            </a:extLst>
          </p:cNvPr>
          <p:cNvGraphicFramePr>
            <a:graphicFrameLocks noGrp="1"/>
          </p:cNvGraphicFramePr>
          <p:nvPr/>
        </p:nvGraphicFramePr>
        <p:xfrm>
          <a:off x="1519933" y="1188720"/>
          <a:ext cx="9152132" cy="5029191"/>
        </p:xfrm>
        <a:graphic>
          <a:graphicData uri="http://schemas.openxmlformats.org/drawingml/2006/table">
            <a:tbl>
              <a:tblPr firstRow="1" bandRow="1"/>
              <a:tblGrid>
                <a:gridCol w="1271221">
                  <a:extLst>
                    <a:ext uri="{9D8B030D-6E8A-4147-A177-3AD203B41FA5}">
                      <a16:colId xmlns:a16="http://schemas.microsoft.com/office/drawing/2014/main" val="2132252703"/>
                    </a:ext>
                  </a:extLst>
                </a:gridCol>
                <a:gridCol w="1051011">
                  <a:extLst>
                    <a:ext uri="{9D8B030D-6E8A-4147-A177-3AD203B41FA5}">
                      <a16:colId xmlns:a16="http://schemas.microsoft.com/office/drawing/2014/main" val="1711446860"/>
                    </a:ext>
                  </a:extLst>
                </a:gridCol>
                <a:gridCol w="1051011">
                  <a:extLst>
                    <a:ext uri="{9D8B030D-6E8A-4147-A177-3AD203B41FA5}">
                      <a16:colId xmlns:a16="http://schemas.microsoft.com/office/drawing/2014/main" val="1720252837"/>
                    </a:ext>
                  </a:extLst>
                </a:gridCol>
                <a:gridCol w="734039">
                  <a:extLst>
                    <a:ext uri="{9D8B030D-6E8A-4147-A177-3AD203B41FA5}">
                      <a16:colId xmlns:a16="http://schemas.microsoft.com/office/drawing/2014/main" val="1609518162"/>
                    </a:ext>
                  </a:extLst>
                </a:gridCol>
                <a:gridCol w="1471414">
                  <a:extLst>
                    <a:ext uri="{9D8B030D-6E8A-4147-A177-3AD203B41FA5}">
                      <a16:colId xmlns:a16="http://schemas.microsoft.com/office/drawing/2014/main" val="2548759281"/>
                    </a:ext>
                  </a:extLst>
                </a:gridCol>
                <a:gridCol w="1471414">
                  <a:extLst>
                    <a:ext uri="{9D8B030D-6E8A-4147-A177-3AD203B41FA5}">
                      <a16:colId xmlns:a16="http://schemas.microsoft.com/office/drawing/2014/main" val="743798099"/>
                    </a:ext>
                  </a:extLst>
                </a:gridCol>
                <a:gridCol w="1051011">
                  <a:extLst>
                    <a:ext uri="{9D8B030D-6E8A-4147-A177-3AD203B41FA5}">
                      <a16:colId xmlns:a16="http://schemas.microsoft.com/office/drawing/2014/main" val="2927115630"/>
                    </a:ext>
                  </a:extLst>
                </a:gridCol>
                <a:gridCol w="1051011">
                  <a:extLst>
                    <a:ext uri="{9D8B030D-6E8A-4147-A177-3AD203B41FA5}">
                      <a16:colId xmlns:a16="http://schemas.microsoft.com/office/drawing/2014/main" val="1576430917"/>
                    </a:ext>
                  </a:extLst>
                </a:gridCol>
              </a:tblGrid>
              <a:tr h="304481">
                <a:tc>
                  <a:txBody>
                    <a:bodyPr/>
                    <a:lstStyle/>
                    <a:p>
                      <a:pPr algn="ctr" rtl="0" fontAlgn="b"/>
                      <a:r>
                        <a:rPr lang="en-US" sz="1600" b="1" i="0" u="none" strike="noStrike">
                          <a:solidFill>
                            <a:srgbClr val="007FFF"/>
                          </a:solidFill>
                          <a:effectLst/>
                          <a:latin typeface="Calibri" panose="020F0502020204030204" pitchFamily="34" charset="0"/>
                        </a:rPr>
                        <a:t>AMI % Range</a:t>
                      </a:r>
                    </a:p>
                  </a:txBody>
                  <a:tcPr marL="8305" marR="8305" marT="8305" marB="0" anchor="b">
                    <a:lnL>
                      <a:noFill/>
                    </a:lnL>
                    <a:lnR w="12700" cap="flat" cmpd="sng" algn="ctr">
                      <a:solidFill>
                        <a:srgbClr val="000000"/>
                      </a:solidFill>
                      <a:prstDash val="solid"/>
                      <a:round/>
                      <a:headEnd type="none" w="med" len="med"/>
                      <a:tailEnd type="none" w="med" len="med"/>
                    </a:lnR>
                    <a:lnT w="12700" cap="flat" cmpd="sng" algn="ctr">
                      <a:solidFill>
                        <a:srgbClr val="A9A9A9"/>
                      </a:solidFill>
                      <a:prstDash val="solid"/>
                      <a:round/>
                      <a:headEnd type="none" w="med" len="med"/>
                      <a:tailEnd type="none" w="med" len="med"/>
                    </a:lnT>
                    <a:lnB>
                      <a:noFill/>
                    </a:lnB>
                    <a:noFill/>
                  </a:tcPr>
                </a:tc>
                <a:tc gridSpan="2">
                  <a:txBody>
                    <a:bodyPr/>
                    <a:lstStyle/>
                    <a:p>
                      <a:pPr algn="ctr" rtl="0" fontAlgn="b"/>
                      <a:r>
                        <a:rPr lang="en-US" sz="1600" b="1" i="0" u="none" strike="noStrike">
                          <a:solidFill>
                            <a:srgbClr val="007FFF"/>
                          </a:solidFill>
                          <a:effectLst/>
                          <a:latin typeface="Calibri" panose="020F0502020204030204" pitchFamily="34" charset="0"/>
                        </a:rPr>
                        <a:t>Average Rental Rate</a:t>
                      </a:r>
                    </a:p>
                  </a:txBody>
                  <a:tcPr marL="8305" marR="8305" marT="8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rowSpan="2">
                  <a:txBody>
                    <a:bodyPr/>
                    <a:lstStyle/>
                    <a:p>
                      <a:pPr algn="ctr" rtl="0" fontAlgn="ctr"/>
                      <a:r>
                        <a:rPr lang="en-US" sz="1600" b="1" i="0" u="none" strike="noStrike">
                          <a:solidFill>
                            <a:srgbClr val="007FFF"/>
                          </a:solidFill>
                          <a:effectLst/>
                          <a:latin typeface="Calibri" panose="020F0502020204030204" pitchFamily="34" charset="0"/>
                        </a:rPr>
                        <a:t>AMI %</a:t>
                      </a:r>
                    </a:p>
                  </a:txBody>
                  <a:tcPr marL="8305" marR="8305" marT="8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rtl="0" fontAlgn="ctr"/>
                      <a:r>
                        <a:rPr lang="en-US" sz="1600" b="1" i="0" u="none" strike="noStrike">
                          <a:solidFill>
                            <a:srgbClr val="007FFF"/>
                          </a:solidFill>
                          <a:effectLst/>
                          <a:latin typeface="Calibri" panose="020F0502020204030204" pitchFamily="34" charset="0"/>
                        </a:rPr>
                        <a:t>Total</a:t>
                      </a:r>
                    </a:p>
                  </a:txBody>
                  <a:tcPr marL="8305" marR="8305" marT="830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rtl="0" fontAlgn="b"/>
                      <a:r>
                        <a:rPr lang="en-US" sz="1600" b="1" i="0" u="none" strike="noStrike">
                          <a:solidFill>
                            <a:srgbClr val="007FFF"/>
                          </a:solidFill>
                          <a:effectLst/>
                          <a:latin typeface="Calibri" panose="020F0502020204030204" pitchFamily="34" charset="0"/>
                        </a:rPr>
                        <a:t>% Stock</a:t>
                      </a:r>
                    </a:p>
                  </a:txBody>
                  <a:tcPr marL="8305" marR="8305" marT="8305" marB="0" anchor="ctr">
                    <a:lnL w="12700" cap="flat" cmpd="sng" algn="ctr">
                      <a:solidFill>
                        <a:srgbClr val="000000"/>
                      </a:solidFill>
                      <a:prstDash val="solid"/>
                      <a:round/>
                      <a:headEnd type="none" w="med" len="med"/>
                      <a:tailEnd type="none" w="med" len="med"/>
                    </a:lnL>
                    <a:lnR>
                      <a:noFill/>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1881455211"/>
                  </a:ext>
                </a:extLst>
              </a:tr>
              <a:tr h="304481">
                <a:tc>
                  <a:txBody>
                    <a:bodyPr/>
                    <a:lstStyle/>
                    <a:p>
                      <a:pPr algn="ctr" rtl="0" fontAlgn="b"/>
                      <a:r>
                        <a:rPr lang="en-US" sz="1600" b="1" i="0" u="none" strike="noStrike">
                          <a:solidFill>
                            <a:srgbClr val="007FFF"/>
                          </a:solidFill>
                          <a:effectLst/>
                          <a:latin typeface="Calibri" panose="020F0502020204030204" pitchFamily="34" charset="0"/>
                        </a:rPr>
                        <a:t> </a:t>
                      </a:r>
                    </a:p>
                  </a:txBody>
                  <a:tcPr marL="8305" marR="8305" marT="830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600" b="1" i="0" u="none" strike="noStrike">
                          <a:solidFill>
                            <a:srgbClr val="007FFF"/>
                          </a:solidFill>
                          <a:effectLst/>
                          <a:latin typeface="Calibri" panose="020F0502020204030204" pitchFamily="34" charset="0"/>
                        </a:rPr>
                        <a:t>Per Unit</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600" b="1" i="0" u="none" strike="noStrike">
                          <a:solidFill>
                            <a:srgbClr val="007FFF"/>
                          </a:solidFill>
                          <a:effectLst/>
                          <a:latin typeface="Calibri" panose="020F0502020204030204" pitchFamily="34" charset="0"/>
                        </a:rPr>
                        <a:t>Per Sq Ft</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rtl="0" fontAlgn="b"/>
                      <a:r>
                        <a:rPr lang="en-US" sz="1600" b="1" i="0" u="none" strike="noStrike">
                          <a:solidFill>
                            <a:srgbClr val="007FFF"/>
                          </a:solidFill>
                          <a:effectLst/>
                          <a:latin typeface="Calibri" panose="020F0502020204030204" pitchFamily="34" charset="0"/>
                        </a:rPr>
                        <a:t>Units</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600" b="1" i="0" u="none" strike="noStrike">
                          <a:solidFill>
                            <a:srgbClr val="007FFF"/>
                          </a:solidFill>
                          <a:effectLst/>
                          <a:latin typeface="Calibri" panose="020F0502020204030204" pitchFamily="34" charset="0"/>
                        </a:rPr>
                        <a:t>Sq Ft</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600" b="1" i="0" u="none" strike="noStrike">
                          <a:solidFill>
                            <a:srgbClr val="007FFF"/>
                          </a:solidFill>
                          <a:effectLst/>
                          <a:latin typeface="Calibri" panose="020F0502020204030204" pitchFamily="34" charset="0"/>
                        </a:rPr>
                        <a:t>Units</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600" b="1" i="0" u="none" strike="noStrike">
                          <a:solidFill>
                            <a:srgbClr val="007FFF"/>
                          </a:solidFill>
                          <a:effectLst/>
                          <a:latin typeface="Calibri" panose="020F0502020204030204" pitchFamily="34" charset="0"/>
                        </a:rPr>
                        <a:t>Sq Ft</a:t>
                      </a:r>
                    </a:p>
                  </a:txBody>
                  <a:tcPr marL="8305" marR="8305" marT="83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69399327"/>
                  </a:ext>
                </a:extLst>
              </a:tr>
              <a:tr h="293982">
                <a:tc>
                  <a:txBody>
                    <a:bodyPr/>
                    <a:lstStyle/>
                    <a:p>
                      <a:pPr algn="ctr" rtl="0" fontAlgn="ctr"/>
                      <a:r>
                        <a:rPr lang="en-US" sz="1600" b="0" i="0" u="none" strike="noStrike">
                          <a:solidFill>
                            <a:srgbClr val="000000"/>
                          </a:solidFill>
                          <a:effectLst/>
                          <a:latin typeface="Calibri" panose="020F0502020204030204" pitchFamily="34" charset="0"/>
                        </a:rPr>
                        <a:t>0% - 29%</a:t>
                      </a:r>
                    </a:p>
                  </a:txBody>
                  <a:tcPr marL="8305" marR="8305" marT="830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$580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$0.94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26.1%</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12,355</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7,488,953</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0.1%</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0.1%</a:t>
                      </a:r>
                    </a:p>
                  </a:txBody>
                  <a:tcPr marL="8305" marR="8305" marT="83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1F1F1"/>
                    </a:solidFill>
                  </a:tcPr>
                </a:tc>
                <a:extLst>
                  <a:ext uri="{0D108BD9-81ED-4DB2-BD59-A6C34878D82A}">
                    <a16:rowId xmlns:a16="http://schemas.microsoft.com/office/drawing/2014/main" val="3507398806"/>
                  </a:ext>
                </a:extLst>
              </a:tr>
              <a:tr h="293982">
                <a:tc>
                  <a:txBody>
                    <a:bodyPr/>
                    <a:lstStyle/>
                    <a:p>
                      <a:pPr algn="ctr" rtl="0" fontAlgn="ctr"/>
                      <a:r>
                        <a:rPr lang="en-US" sz="1600" b="0" i="0" u="none" strike="noStrike">
                          <a:solidFill>
                            <a:srgbClr val="000000"/>
                          </a:solidFill>
                          <a:effectLst/>
                          <a:latin typeface="Calibri" panose="020F0502020204030204" pitchFamily="34" charset="0"/>
                        </a:rPr>
                        <a:t>30% - 39%</a:t>
                      </a:r>
                    </a:p>
                  </a:txBody>
                  <a:tcPr marL="8305" marR="8305" marT="8305"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$802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$1.08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36.1%</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202,147</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150,037,919</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1.5%</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1.2%</a:t>
                      </a:r>
                    </a:p>
                  </a:txBody>
                  <a:tcPr marL="8305" marR="8305" marT="83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498830514"/>
                  </a:ext>
                </a:extLst>
              </a:tr>
              <a:tr h="293982">
                <a:tc>
                  <a:txBody>
                    <a:bodyPr/>
                    <a:lstStyle/>
                    <a:p>
                      <a:pPr algn="ctr" rtl="0" fontAlgn="ctr"/>
                      <a:r>
                        <a:rPr lang="en-US" sz="1600" b="0" i="0" u="none" strike="noStrike">
                          <a:solidFill>
                            <a:srgbClr val="000000"/>
                          </a:solidFill>
                          <a:effectLst/>
                          <a:latin typeface="Calibri" panose="020F0502020204030204" pitchFamily="34" charset="0"/>
                        </a:rPr>
                        <a:t>40% - 49%</a:t>
                      </a:r>
                    </a:p>
                  </a:txBody>
                  <a:tcPr marL="8305" marR="8305" marT="8305" marB="0" anchor="ctr">
                    <a:lnL>
                      <a:noFill/>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$1,004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$1.27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45.3%</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1,048,389</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827,674,487</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7.6%</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6.7%</a:t>
                      </a:r>
                    </a:p>
                  </a:txBody>
                  <a:tcPr marL="8305" marR="8305" marT="8305" marB="0" anchor="b">
                    <a:lnL w="12700" cap="flat" cmpd="sng" algn="ctr">
                      <a:solidFill>
                        <a:srgbClr val="000000"/>
                      </a:solidFill>
                      <a:prstDash val="solid"/>
                      <a:round/>
                      <a:headEnd type="none" w="med" len="med"/>
                      <a:tailEnd type="none" w="med" len="med"/>
                    </a:lnL>
                    <a:lnR>
                      <a:noFill/>
                    </a:lnR>
                    <a:lnT>
                      <a:noFill/>
                    </a:lnT>
                    <a:lnB>
                      <a:noFill/>
                    </a:lnB>
                    <a:solidFill>
                      <a:srgbClr val="F1F1F1"/>
                    </a:solidFill>
                  </a:tcPr>
                </a:tc>
                <a:extLst>
                  <a:ext uri="{0D108BD9-81ED-4DB2-BD59-A6C34878D82A}">
                    <a16:rowId xmlns:a16="http://schemas.microsoft.com/office/drawing/2014/main" val="2789087143"/>
                  </a:ext>
                </a:extLst>
              </a:tr>
              <a:tr h="293982">
                <a:tc>
                  <a:txBody>
                    <a:bodyPr/>
                    <a:lstStyle/>
                    <a:p>
                      <a:pPr algn="ctr" rtl="0" fontAlgn="ctr"/>
                      <a:r>
                        <a:rPr lang="en-US" sz="1600" b="0" i="0" u="none" strike="noStrike">
                          <a:solidFill>
                            <a:srgbClr val="000000"/>
                          </a:solidFill>
                          <a:effectLst/>
                          <a:latin typeface="Calibri" panose="020F0502020204030204" pitchFamily="34" charset="0"/>
                        </a:rPr>
                        <a:t>50% - 59%</a:t>
                      </a:r>
                    </a:p>
                  </a:txBody>
                  <a:tcPr marL="8305" marR="8305" marT="8305"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$1,236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$1.48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54.6%</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2,193,528</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1,836,528,669</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15.8%</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14.8%</a:t>
                      </a:r>
                    </a:p>
                  </a:txBody>
                  <a:tcPr marL="8305" marR="8305" marT="83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064833404"/>
                  </a:ext>
                </a:extLst>
              </a:tr>
              <a:tr h="293982">
                <a:tc>
                  <a:txBody>
                    <a:bodyPr/>
                    <a:lstStyle/>
                    <a:p>
                      <a:pPr algn="ctr" rtl="0" fontAlgn="ctr"/>
                      <a:r>
                        <a:rPr lang="en-US" sz="1600" b="0" i="0" u="none" strike="noStrike">
                          <a:solidFill>
                            <a:srgbClr val="000000"/>
                          </a:solidFill>
                          <a:effectLst/>
                          <a:latin typeface="Calibri" panose="020F0502020204030204" pitchFamily="34" charset="0"/>
                        </a:rPr>
                        <a:t>60% - 69%</a:t>
                      </a:r>
                    </a:p>
                  </a:txBody>
                  <a:tcPr marL="8305" marR="8305" marT="8305" marB="0" anchor="ctr">
                    <a:lnL>
                      <a:noFill/>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$1,505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$1.70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64.5%</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2,593,578</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2,297,659,229</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18.7%</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18.5%</a:t>
                      </a:r>
                    </a:p>
                  </a:txBody>
                  <a:tcPr marL="8305" marR="8305" marT="8305" marB="0" anchor="b">
                    <a:lnL w="12700" cap="flat" cmpd="sng" algn="ctr">
                      <a:solidFill>
                        <a:srgbClr val="000000"/>
                      </a:solidFill>
                      <a:prstDash val="solid"/>
                      <a:round/>
                      <a:headEnd type="none" w="med" len="med"/>
                      <a:tailEnd type="none" w="med" len="med"/>
                    </a:lnL>
                    <a:lnR>
                      <a:noFill/>
                    </a:lnR>
                    <a:lnT>
                      <a:noFill/>
                    </a:lnT>
                    <a:lnB>
                      <a:noFill/>
                    </a:lnB>
                    <a:solidFill>
                      <a:srgbClr val="F1F1F1"/>
                    </a:solidFill>
                  </a:tcPr>
                </a:tc>
                <a:extLst>
                  <a:ext uri="{0D108BD9-81ED-4DB2-BD59-A6C34878D82A}">
                    <a16:rowId xmlns:a16="http://schemas.microsoft.com/office/drawing/2014/main" val="4044028802"/>
                  </a:ext>
                </a:extLst>
              </a:tr>
              <a:tr h="293982">
                <a:tc>
                  <a:txBody>
                    <a:bodyPr/>
                    <a:lstStyle/>
                    <a:p>
                      <a:pPr algn="ctr" rtl="0" fontAlgn="ctr"/>
                      <a:r>
                        <a:rPr lang="en-US" sz="1600" b="0" i="0" u="none" strike="noStrike">
                          <a:solidFill>
                            <a:srgbClr val="000000"/>
                          </a:solidFill>
                          <a:effectLst/>
                          <a:latin typeface="Calibri" panose="020F0502020204030204" pitchFamily="34" charset="0"/>
                        </a:rPr>
                        <a:t>70% - 79%</a:t>
                      </a:r>
                    </a:p>
                  </a:txBody>
                  <a:tcPr marL="8305" marR="8305" marT="8305"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$1,758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$1.90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74.3%</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2,487,249</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2,297,111,237</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17.9%</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18.5%</a:t>
                      </a:r>
                    </a:p>
                  </a:txBody>
                  <a:tcPr marL="8305" marR="8305" marT="83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0736414"/>
                  </a:ext>
                </a:extLst>
              </a:tr>
              <a:tr h="293982">
                <a:tc>
                  <a:txBody>
                    <a:bodyPr/>
                    <a:lstStyle/>
                    <a:p>
                      <a:pPr algn="ctr" rtl="0" fontAlgn="ctr"/>
                      <a:r>
                        <a:rPr lang="en-US" sz="1600" b="0" i="0" u="none" strike="noStrike">
                          <a:solidFill>
                            <a:srgbClr val="000000"/>
                          </a:solidFill>
                          <a:effectLst/>
                          <a:latin typeface="Calibri" panose="020F0502020204030204" pitchFamily="34" charset="0"/>
                        </a:rPr>
                        <a:t>80% - 89%</a:t>
                      </a:r>
                    </a:p>
                  </a:txBody>
                  <a:tcPr marL="8305" marR="8305" marT="8305" marB="0" anchor="ctr">
                    <a:lnL>
                      <a:noFill/>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$2,011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$2.12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84.1%</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1,858,420</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1,763,719,211</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13.4%</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14.2%</a:t>
                      </a:r>
                    </a:p>
                  </a:txBody>
                  <a:tcPr marL="8305" marR="8305" marT="8305" marB="0" anchor="b">
                    <a:lnL w="12700" cap="flat" cmpd="sng" algn="ctr">
                      <a:solidFill>
                        <a:srgbClr val="000000"/>
                      </a:solidFill>
                      <a:prstDash val="solid"/>
                      <a:round/>
                      <a:headEnd type="none" w="med" len="med"/>
                      <a:tailEnd type="none" w="med" len="med"/>
                    </a:lnL>
                    <a:lnR>
                      <a:noFill/>
                    </a:lnR>
                    <a:lnT>
                      <a:noFill/>
                    </a:lnT>
                    <a:lnB>
                      <a:noFill/>
                    </a:lnB>
                    <a:solidFill>
                      <a:srgbClr val="F1F1F1"/>
                    </a:solidFill>
                  </a:tcPr>
                </a:tc>
                <a:extLst>
                  <a:ext uri="{0D108BD9-81ED-4DB2-BD59-A6C34878D82A}">
                    <a16:rowId xmlns:a16="http://schemas.microsoft.com/office/drawing/2014/main" val="2256760575"/>
                  </a:ext>
                </a:extLst>
              </a:tr>
              <a:tr h="293982">
                <a:tc>
                  <a:txBody>
                    <a:bodyPr/>
                    <a:lstStyle/>
                    <a:p>
                      <a:pPr algn="ctr" rtl="0" fontAlgn="ctr"/>
                      <a:r>
                        <a:rPr lang="en-US" sz="1600" b="0" i="0" u="none" strike="noStrike">
                          <a:solidFill>
                            <a:srgbClr val="000000"/>
                          </a:solidFill>
                          <a:effectLst/>
                          <a:latin typeface="Calibri" panose="020F0502020204030204" pitchFamily="34" charset="0"/>
                        </a:rPr>
                        <a:t>90% - 99%</a:t>
                      </a:r>
                    </a:p>
                  </a:txBody>
                  <a:tcPr marL="8305" marR="8305" marT="8305"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$2,281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$2.36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94.0%</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1,087,735</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1,049,449,229</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7.8%</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8.4%</a:t>
                      </a:r>
                    </a:p>
                  </a:txBody>
                  <a:tcPr marL="8305" marR="8305" marT="83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134451647"/>
                  </a:ext>
                </a:extLst>
              </a:tr>
              <a:tr h="293982">
                <a:tc>
                  <a:txBody>
                    <a:bodyPr/>
                    <a:lstStyle/>
                    <a:p>
                      <a:pPr algn="ctr" rtl="0" fontAlgn="ctr"/>
                      <a:r>
                        <a:rPr lang="en-US" sz="1600" b="0" i="0" u="none" strike="noStrike">
                          <a:solidFill>
                            <a:srgbClr val="000000"/>
                          </a:solidFill>
                          <a:effectLst/>
                          <a:latin typeface="Calibri" panose="020F0502020204030204" pitchFamily="34" charset="0"/>
                        </a:rPr>
                        <a:t>100% - 109%</a:t>
                      </a:r>
                    </a:p>
                  </a:txBody>
                  <a:tcPr marL="8305" marR="8305" marT="8305" marB="0" anchor="ctr">
                    <a:lnL>
                      <a:noFill/>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$2,548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$2.59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104.0%</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605,447</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593,891,012</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4.4%</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4.8%</a:t>
                      </a:r>
                    </a:p>
                  </a:txBody>
                  <a:tcPr marL="8305" marR="8305" marT="8305" marB="0" anchor="b">
                    <a:lnL w="12700" cap="flat" cmpd="sng" algn="ctr">
                      <a:solidFill>
                        <a:srgbClr val="000000"/>
                      </a:solidFill>
                      <a:prstDash val="solid"/>
                      <a:round/>
                      <a:headEnd type="none" w="med" len="med"/>
                      <a:tailEnd type="none" w="med" len="med"/>
                    </a:lnL>
                    <a:lnR>
                      <a:noFill/>
                    </a:lnR>
                    <a:lnT>
                      <a:noFill/>
                    </a:lnT>
                    <a:lnB>
                      <a:noFill/>
                    </a:lnB>
                    <a:solidFill>
                      <a:srgbClr val="F1F1F1"/>
                    </a:solidFill>
                  </a:tcPr>
                </a:tc>
                <a:extLst>
                  <a:ext uri="{0D108BD9-81ED-4DB2-BD59-A6C34878D82A}">
                    <a16:rowId xmlns:a16="http://schemas.microsoft.com/office/drawing/2014/main" val="1550523240"/>
                  </a:ext>
                </a:extLst>
              </a:tr>
              <a:tr h="293982">
                <a:tc>
                  <a:txBody>
                    <a:bodyPr/>
                    <a:lstStyle/>
                    <a:p>
                      <a:pPr algn="ctr" rtl="0" fontAlgn="ctr"/>
                      <a:r>
                        <a:rPr lang="en-US" sz="1600" b="0" i="0" u="none" strike="noStrike">
                          <a:solidFill>
                            <a:srgbClr val="000000"/>
                          </a:solidFill>
                          <a:effectLst/>
                          <a:latin typeface="Calibri" panose="020F0502020204030204" pitchFamily="34" charset="0"/>
                        </a:rPr>
                        <a:t>110% - 119%</a:t>
                      </a:r>
                    </a:p>
                  </a:txBody>
                  <a:tcPr marL="8305" marR="8305" marT="8305"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$2,782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$2.82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113.6%</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314,560</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308,930,540</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2.3%</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2.5%</a:t>
                      </a:r>
                    </a:p>
                  </a:txBody>
                  <a:tcPr marL="8305" marR="8305" marT="83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1601117"/>
                  </a:ext>
                </a:extLst>
              </a:tr>
              <a:tr h="293982">
                <a:tc>
                  <a:txBody>
                    <a:bodyPr/>
                    <a:lstStyle/>
                    <a:p>
                      <a:pPr algn="ctr" rtl="0" fontAlgn="ctr"/>
                      <a:r>
                        <a:rPr lang="en-US" sz="1600" b="0" i="0" u="none" strike="noStrike">
                          <a:solidFill>
                            <a:srgbClr val="000000"/>
                          </a:solidFill>
                          <a:effectLst/>
                          <a:latin typeface="Calibri" panose="020F0502020204030204" pitchFamily="34" charset="0"/>
                        </a:rPr>
                        <a:t>120% - 129%</a:t>
                      </a:r>
                    </a:p>
                  </a:txBody>
                  <a:tcPr marL="8305" marR="8305" marT="8305" marB="0" anchor="ctr">
                    <a:lnL>
                      <a:noFill/>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$3,066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$3.11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124.1%</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191,922</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188,003,564</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1.4%</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1.5%</a:t>
                      </a:r>
                    </a:p>
                  </a:txBody>
                  <a:tcPr marL="8305" marR="8305" marT="8305" marB="0" anchor="b">
                    <a:lnL w="12700" cap="flat" cmpd="sng" algn="ctr">
                      <a:solidFill>
                        <a:srgbClr val="000000"/>
                      </a:solidFill>
                      <a:prstDash val="solid"/>
                      <a:round/>
                      <a:headEnd type="none" w="med" len="med"/>
                      <a:tailEnd type="none" w="med" len="med"/>
                    </a:lnL>
                    <a:lnR>
                      <a:noFill/>
                    </a:lnR>
                    <a:lnT>
                      <a:noFill/>
                    </a:lnT>
                    <a:lnB>
                      <a:noFill/>
                    </a:lnB>
                    <a:solidFill>
                      <a:srgbClr val="F1F1F1"/>
                    </a:solidFill>
                  </a:tcPr>
                </a:tc>
                <a:extLst>
                  <a:ext uri="{0D108BD9-81ED-4DB2-BD59-A6C34878D82A}">
                    <a16:rowId xmlns:a16="http://schemas.microsoft.com/office/drawing/2014/main" val="1813479249"/>
                  </a:ext>
                </a:extLst>
              </a:tr>
              <a:tr h="293982">
                <a:tc>
                  <a:txBody>
                    <a:bodyPr/>
                    <a:lstStyle/>
                    <a:p>
                      <a:pPr algn="ctr" rtl="0" fontAlgn="ctr"/>
                      <a:r>
                        <a:rPr lang="en-US" sz="1600" b="0" i="0" u="none" strike="noStrike">
                          <a:solidFill>
                            <a:srgbClr val="000000"/>
                          </a:solidFill>
                          <a:effectLst/>
                          <a:latin typeface="Calibri" panose="020F0502020204030204" pitchFamily="34" charset="0"/>
                        </a:rPr>
                        <a:t>130% - 139%</a:t>
                      </a:r>
                    </a:p>
                  </a:txBody>
                  <a:tcPr marL="8305" marR="8305" marT="8305"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$3,369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$3.50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134.3%</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112,006</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107,138,492</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0.8%</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0.9%</a:t>
                      </a:r>
                    </a:p>
                  </a:txBody>
                  <a:tcPr marL="8305" marR="8305" marT="830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683255444"/>
                  </a:ext>
                </a:extLst>
              </a:tr>
              <a:tr h="304481">
                <a:tc>
                  <a:txBody>
                    <a:bodyPr/>
                    <a:lstStyle/>
                    <a:p>
                      <a:pPr algn="ctr" rtl="0" fontAlgn="ctr"/>
                      <a:r>
                        <a:rPr lang="en-US" sz="1600" b="0" i="0" u="none" strike="noStrike">
                          <a:solidFill>
                            <a:srgbClr val="000000"/>
                          </a:solidFill>
                          <a:effectLst/>
                          <a:latin typeface="Calibri" panose="020F0502020204030204" pitchFamily="34" charset="0"/>
                        </a:rPr>
                        <a:t>&gt; 140%</a:t>
                      </a:r>
                    </a:p>
                  </a:txBody>
                  <a:tcPr marL="8305" marR="8305" marT="830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$4,451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$4.63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169.3%</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238,519</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227,347,398</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1.7%</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1.8%</a:t>
                      </a:r>
                    </a:p>
                  </a:txBody>
                  <a:tcPr marL="8305" marR="8305" marT="830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1928078236"/>
                  </a:ext>
                </a:extLst>
              </a:tr>
              <a:tr h="293982">
                <a:tc>
                  <a:txBody>
                    <a:bodyPr/>
                    <a:lstStyle/>
                    <a:p>
                      <a:pPr algn="ctr" rtl="0" fontAlgn="b"/>
                      <a:r>
                        <a:rPr lang="en-US" sz="1600" b="1" i="0" u="none" strike="noStrike">
                          <a:solidFill>
                            <a:srgbClr val="000000"/>
                          </a:solidFill>
                          <a:effectLst/>
                          <a:latin typeface="Calibri" panose="020F0502020204030204" pitchFamily="34" charset="0"/>
                        </a:rPr>
                        <a:t>Total</a:t>
                      </a:r>
                    </a:p>
                  </a:txBody>
                  <a:tcPr marL="8305" marR="8305" marT="830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600" b="0" i="0" u="none" strike="noStrike">
                          <a:solidFill>
                            <a:srgbClr val="000000"/>
                          </a:solidFill>
                          <a:effectLst/>
                          <a:latin typeface="Calibri" panose="020F0502020204030204" pitchFamily="34" charset="0"/>
                        </a:rPr>
                        <a:t>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600" b="0" i="0" u="none" strike="noStrike">
                          <a:solidFill>
                            <a:srgbClr val="000000"/>
                          </a:solidFill>
                          <a:effectLst/>
                          <a:latin typeface="Calibri" panose="020F0502020204030204" pitchFamily="34" charset="0"/>
                        </a:rPr>
                        <a:t>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600" b="0" i="0" u="none" strike="noStrike">
                          <a:solidFill>
                            <a:srgbClr val="000000"/>
                          </a:solidFill>
                          <a:effectLst/>
                          <a:latin typeface="Calibri" panose="020F0502020204030204" pitchFamily="34" charset="0"/>
                        </a:rPr>
                        <a:t>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600" b="0" i="0" u="none" strike="noStrike">
                          <a:solidFill>
                            <a:srgbClr val="000000"/>
                          </a:solidFill>
                          <a:effectLst/>
                          <a:latin typeface="Calibri" panose="020F0502020204030204" pitchFamily="34" charset="0"/>
                        </a:rPr>
                        <a:t>12,945,855</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600" b="0" i="0" u="none" strike="noStrike">
                          <a:solidFill>
                            <a:srgbClr val="000000"/>
                          </a:solidFill>
                          <a:effectLst/>
                          <a:latin typeface="Calibri" panose="020F0502020204030204" pitchFamily="34" charset="0"/>
                        </a:rPr>
                        <a:t>11,654,979,940</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600" b="0" i="0" u="none" strike="noStrike">
                          <a:solidFill>
                            <a:srgbClr val="000000"/>
                          </a:solidFill>
                          <a:effectLst/>
                          <a:latin typeface="Calibri" panose="020F0502020204030204" pitchFamily="34" charset="0"/>
                        </a:rPr>
                        <a:t>93.4%</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600" b="0" i="0" u="none" strike="noStrike">
                          <a:solidFill>
                            <a:srgbClr val="000000"/>
                          </a:solidFill>
                          <a:effectLst/>
                          <a:latin typeface="Calibri" panose="020F0502020204030204" pitchFamily="34" charset="0"/>
                        </a:rPr>
                        <a:t>93.9%</a:t>
                      </a:r>
                    </a:p>
                  </a:txBody>
                  <a:tcPr marL="8305" marR="8305" marT="830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65385972"/>
                  </a:ext>
                </a:extLst>
              </a:tr>
              <a:tr h="293982">
                <a:tc>
                  <a:txBody>
                    <a:bodyPr/>
                    <a:lstStyle/>
                    <a:p>
                      <a:pPr algn="ctr" rtl="0" fontAlgn="b"/>
                      <a:r>
                        <a:rPr lang="en-US" sz="1600" b="1" i="0" u="none" strike="noStrike">
                          <a:solidFill>
                            <a:srgbClr val="000000"/>
                          </a:solidFill>
                          <a:effectLst/>
                          <a:latin typeface="Calibri" panose="020F0502020204030204" pitchFamily="34" charset="0"/>
                        </a:rPr>
                        <a:t>Averages</a:t>
                      </a:r>
                    </a:p>
                  </a:txBody>
                  <a:tcPr marL="8305" marR="8305" marT="830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$2,107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$2.27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86.5%</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 </a:t>
                      </a:r>
                    </a:p>
                  </a:txBody>
                  <a:tcPr marL="8305" marR="8305" marT="830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 </a:t>
                      </a:r>
                    </a:p>
                  </a:txBody>
                  <a:tcPr marL="8305" marR="8305" marT="830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1F1F1"/>
                    </a:solidFill>
                  </a:tcPr>
                </a:tc>
                <a:extLst>
                  <a:ext uri="{0D108BD9-81ED-4DB2-BD59-A6C34878D82A}">
                    <a16:rowId xmlns:a16="http://schemas.microsoft.com/office/drawing/2014/main" val="1742249394"/>
                  </a:ext>
                </a:extLst>
              </a:tr>
            </a:tbl>
          </a:graphicData>
        </a:graphic>
      </p:graphicFrame>
      <p:sp>
        <p:nvSpPr>
          <p:cNvPr id="6" name="Title 1">
            <a:extLst>
              <a:ext uri="{FF2B5EF4-FFF2-40B4-BE49-F238E27FC236}">
                <a16:creationId xmlns:a16="http://schemas.microsoft.com/office/drawing/2014/main" id="{2EC48C6D-6D5D-4EFA-8986-341AC695019F}"/>
              </a:ext>
            </a:extLst>
          </p:cNvPr>
          <p:cNvSpPr txBox="1">
            <a:spLocks/>
          </p:cNvSpPr>
          <p:nvPr/>
        </p:nvSpPr>
        <p:spPr>
          <a:xfrm>
            <a:off x="0" y="139273"/>
            <a:ext cx="12192000" cy="5387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effectLst/>
                <a:uLnTx/>
                <a:uFillTx/>
                <a:latin typeface="Calibri Light" panose="020F0302020204030204"/>
              </a:rPr>
              <a:t>Market Inventory Affordability Report: Market Rate Units</a:t>
            </a:r>
          </a:p>
        </p:txBody>
      </p:sp>
      <p:sp>
        <p:nvSpPr>
          <p:cNvPr id="5" name="Rectangle 4">
            <a:extLst>
              <a:ext uri="{FF2B5EF4-FFF2-40B4-BE49-F238E27FC236}">
                <a16:creationId xmlns:a16="http://schemas.microsoft.com/office/drawing/2014/main" id="{6DDF3B76-8ABC-4E5F-A7D8-C61D7B6708F4}"/>
              </a:ext>
            </a:extLst>
          </p:cNvPr>
          <p:cNvSpPr/>
          <p:nvPr/>
        </p:nvSpPr>
        <p:spPr>
          <a:xfrm>
            <a:off x="0" y="6581001"/>
            <a:ext cx="10679185" cy="461665"/>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Calibri"/>
                <a:cs typeface="Calibri"/>
              </a:rPr>
              <a:t>Affordable units within partially affordable properties are not included. Data as of August 2024 | Source: Yardi Matrix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Calibri" panose="020F0502020204030204"/>
              <a:ea typeface="Calibri Light"/>
              <a:cs typeface="Calibri Light"/>
            </a:endParaRPr>
          </a:p>
        </p:txBody>
      </p:sp>
    </p:spTree>
    <p:extLst>
      <p:ext uri="{BB962C8B-B14F-4D97-AF65-F5344CB8AC3E}">
        <p14:creationId xmlns:p14="http://schemas.microsoft.com/office/powerpoint/2010/main" val="3059207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EC48C6D-6D5D-4EFA-8986-341AC695019F}"/>
              </a:ext>
            </a:extLst>
          </p:cNvPr>
          <p:cNvSpPr txBox="1">
            <a:spLocks/>
          </p:cNvSpPr>
          <p:nvPr/>
        </p:nvSpPr>
        <p:spPr>
          <a:xfrm>
            <a:off x="0" y="139273"/>
            <a:ext cx="12192000" cy="5387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effectLst/>
                <a:uLnTx/>
                <a:uFillTx/>
                <a:latin typeface="Calibri Light" panose="020F0302020204030204"/>
              </a:rPr>
              <a:t>Market Inventory Affordability Report: Fully Affordable Units</a:t>
            </a:r>
          </a:p>
        </p:txBody>
      </p:sp>
      <p:graphicFrame>
        <p:nvGraphicFramePr>
          <p:cNvPr id="4" name="Table 3">
            <a:extLst>
              <a:ext uri="{FF2B5EF4-FFF2-40B4-BE49-F238E27FC236}">
                <a16:creationId xmlns:a16="http://schemas.microsoft.com/office/drawing/2014/main" id="{E5C328B3-5D4F-B054-9A9D-3CDDA50249E5}"/>
              </a:ext>
            </a:extLst>
          </p:cNvPr>
          <p:cNvGraphicFramePr>
            <a:graphicFrameLocks noGrp="1"/>
          </p:cNvGraphicFramePr>
          <p:nvPr/>
        </p:nvGraphicFramePr>
        <p:xfrm>
          <a:off x="1387343" y="1435609"/>
          <a:ext cx="9417316" cy="3986778"/>
        </p:xfrm>
        <a:graphic>
          <a:graphicData uri="http://schemas.openxmlformats.org/drawingml/2006/table">
            <a:tbl>
              <a:tblPr firstRow="1" bandRow="1"/>
              <a:tblGrid>
                <a:gridCol w="1308056">
                  <a:extLst>
                    <a:ext uri="{9D8B030D-6E8A-4147-A177-3AD203B41FA5}">
                      <a16:colId xmlns:a16="http://schemas.microsoft.com/office/drawing/2014/main" val="1508357140"/>
                    </a:ext>
                  </a:extLst>
                </a:gridCol>
                <a:gridCol w="1081464">
                  <a:extLst>
                    <a:ext uri="{9D8B030D-6E8A-4147-A177-3AD203B41FA5}">
                      <a16:colId xmlns:a16="http://schemas.microsoft.com/office/drawing/2014/main" val="65435977"/>
                    </a:ext>
                  </a:extLst>
                </a:gridCol>
                <a:gridCol w="1081464">
                  <a:extLst>
                    <a:ext uri="{9D8B030D-6E8A-4147-A177-3AD203B41FA5}">
                      <a16:colId xmlns:a16="http://schemas.microsoft.com/office/drawing/2014/main" val="1550408993"/>
                    </a:ext>
                  </a:extLst>
                </a:gridCol>
                <a:gridCol w="755308">
                  <a:extLst>
                    <a:ext uri="{9D8B030D-6E8A-4147-A177-3AD203B41FA5}">
                      <a16:colId xmlns:a16="http://schemas.microsoft.com/office/drawing/2014/main" val="1126654413"/>
                    </a:ext>
                  </a:extLst>
                </a:gridCol>
                <a:gridCol w="1514048">
                  <a:extLst>
                    <a:ext uri="{9D8B030D-6E8A-4147-A177-3AD203B41FA5}">
                      <a16:colId xmlns:a16="http://schemas.microsoft.com/office/drawing/2014/main" val="3666446275"/>
                    </a:ext>
                  </a:extLst>
                </a:gridCol>
                <a:gridCol w="1514048">
                  <a:extLst>
                    <a:ext uri="{9D8B030D-6E8A-4147-A177-3AD203B41FA5}">
                      <a16:colId xmlns:a16="http://schemas.microsoft.com/office/drawing/2014/main" val="414280566"/>
                    </a:ext>
                  </a:extLst>
                </a:gridCol>
                <a:gridCol w="1081464">
                  <a:extLst>
                    <a:ext uri="{9D8B030D-6E8A-4147-A177-3AD203B41FA5}">
                      <a16:colId xmlns:a16="http://schemas.microsoft.com/office/drawing/2014/main" val="2997793038"/>
                    </a:ext>
                  </a:extLst>
                </a:gridCol>
                <a:gridCol w="1081464">
                  <a:extLst>
                    <a:ext uri="{9D8B030D-6E8A-4147-A177-3AD203B41FA5}">
                      <a16:colId xmlns:a16="http://schemas.microsoft.com/office/drawing/2014/main" val="1209319774"/>
                    </a:ext>
                  </a:extLst>
                </a:gridCol>
              </a:tblGrid>
              <a:tr h="371758">
                <a:tc>
                  <a:txBody>
                    <a:bodyPr/>
                    <a:lstStyle/>
                    <a:p>
                      <a:pPr algn="ctr" rtl="0" fontAlgn="b"/>
                      <a:r>
                        <a:rPr lang="en-US" sz="1600" b="1" i="0" u="none" strike="noStrike">
                          <a:solidFill>
                            <a:srgbClr val="007FFF"/>
                          </a:solidFill>
                          <a:effectLst/>
                          <a:latin typeface="Calibri" panose="020F0502020204030204" pitchFamily="34" charset="0"/>
                        </a:rPr>
                        <a:t>AMI % Range</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A9A9A9"/>
                      </a:solidFill>
                      <a:prstDash val="solid"/>
                      <a:round/>
                      <a:headEnd type="none" w="med" len="med"/>
                      <a:tailEnd type="none" w="med" len="med"/>
                    </a:lnT>
                    <a:lnB>
                      <a:noFill/>
                    </a:lnB>
                    <a:noFill/>
                  </a:tcPr>
                </a:tc>
                <a:tc gridSpan="2">
                  <a:txBody>
                    <a:bodyPr/>
                    <a:lstStyle/>
                    <a:p>
                      <a:pPr algn="ctr" rtl="0" fontAlgn="b"/>
                      <a:r>
                        <a:rPr lang="en-US" sz="1600" b="1" i="0" u="none" strike="noStrike">
                          <a:solidFill>
                            <a:srgbClr val="007FFF"/>
                          </a:solidFill>
                          <a:effectLst/>
                          <a:latin typeface="Calibri" panose="020F0502020204030204" pitchFamily="34" charset="0"/>
                        </a:rPr>
                        <a:t>Average Rental Rate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rowSpan="2">
                  <a:txBody>
                    <a:bodyPr/>
                    <a:lstStyle/>
                    <a:p>
                      <a:pPr algn="ctr" rtl="0" fontAlgn="ctr"/>
                      <a:r>
                        <a:rPr lang="en-US" sz="1600" b="1" i="0" u="none" strike="noStrike">
                          <a:solidFill>
                            <a:srgbClr val="007FFF"/>
                          </a:solidFill>
                          <a:effectLst/>
                          <a:latin typeface="Calibri" panose="020F0502020204030204" pitchFamily="34" charset="0"/>
                        </a:rPr>
                        <a:t>AMI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2">
                  <a:txBody>
                    <a:bodyPr/>
                    <a:lstStyle/>
                    <a:p>
                      <a:pPr algn="ctr" rtl="0" fontAlgn="ctr"/>
                      <a:r>
                        <a:rPr lang="en-US" sz="1600" b="1" i="0" u="none" strike="noStrike">
                          <a:solidFill>
                            <a:srgbClr val="007FFF"/>
                          </a:solidFill>
                          <a:effectLst/>
                          <a:latin typeface="Calibri" panose="020F050202020403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tc gridSpan="2">
                  <a:txBody>
                    <a:bodyPr/>
                    <a:lstStyle/>
                    <a:p>
                      <a:pPr algn="ctr" rtl="0" fontAlgn="b"/>
                      <a:r>
                        <a:rPr lang="en-US" sz="1600" b="1" i="0" u="none" strike="noStrike">
                          <a:solidFill>
                            <a:srgbClr val="007FFF"/>
                          </a:solidFill>
                          <a:effectLst/>
                          <a:latin typeface="Calibri" panose="020F0502020204030204" pitchFamily="34" charset="0"/>
                        </a:rPr>
                        <a:t>% Stock</a:t>
                      </a:r>
                    </a:p>
                  </a:txBody>
                  <a:tcPr marL="9525" marR="9525" marT="9525" marB="0" anchor="ctr">
                    <a:lnL w="12700" cap="flat" cmpd="sng" algn="ctr">
                      <a:solidFill>
                        <a:srgbClr val="000000"/>
                      </a:solidFill>
                      <a:prstDash val="solid"/>
                      <a:round/>
                      <a:headEnd type="none" w="med" len="med"/>
                      <a:tailEnd type="none" w="med" len="med"/>
                    </a:lnL>
                    <a:lnR>
                      <a:noFill/>
                    </a:lnR>
                    <a:lnT w="12700" cap="flat" cmpd="sng" algn="ctr">
                      <a:solidFill>
                        <a:srgbClr val="A9A9A9"/>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US"/>
                    </a:p>
                  </a:txBody>
                  <a:tcPr/>
                </a:tc>
                <a:extLst>
                  <a:ext uri="{0D108BD9-81ED-4DB2-BD59-A6C34878D82A}">
                    <a16:rowId xmlns:a16="http://schemas.microsoft.com/office/drawing/2014/main" val="3487901152"/>
                  </a:ext>
                </a:extLst>
              </a:tr>
              <a:tr h="371758">
                <a:tc>
                  <a:txBody>
                    <a:bodyPr/>
                    <a:lstStyle/>
                    <a:p>
                      <a:pPr algn="ctr" rtl="0" fontAlgn="b"/>
                      <a:r>
                        <a:rPr lang="en-US" sz="1600" b="1" i="0" u="none" strike="noStrike">
                          <a:solidFill>
                            <a:srgbClr val="007FFF"/>
                          </a:solidFill>
                          <a:effectLst/>
                          <a:latin typeface="Calibri" panose="020F0502020204030204" pitchFamily="34" charset="0"/>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noFill/>
                  </a:tcPr>
                </a:tc>
                <a:tc>
                  <a:txBody>
                    <a:bodyPr/>
                    <a:lstStyle/>
                    <a:p>
                      <a:pPr algn="ctr" rtl="0" fontAlgn="b"/>
                      <a:r>
                        <a:rPr lang="en-US" sz="1600" b="1" i="0" u="none" strike="noStrike">
                          <a:solidFill>
                            <a:srgbClr val="007FFF"/>
                          </a:solidFill>
                          <a:effectLst/>
                          <a:latin typeface="Calibri" panose="020F0502020204030204" pitchFamily="34" charset="0"/>
                        </a:rPr>
                        <a:t>Per Unit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600" b="1" i="0" u="none" strike="noStrike">
                          <a:solidFill>
                            <a:srgbClr val="007FFF"/>
                          </a:solidFill>
                          <a:effectLst/>
                          <a:latin typeface="Calibri" panose="020F0502020204030204" pitchFamily="34" charset="0"/>
                        </a:rPr>
                        <a:t>Per Sq Ft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vMerge="1">
                  <a:txBody>
                    <a:bodyPr/>
                    <a:lstStyle/>
                    <a:p>
                      <a:endParaRPr lang="en-US"/>
                    </a:p>
                  </a:txBody>
                  <a:tcPr/>
                </a:tc>
                <a:tc>
                  <a:txBody>
                    <a:bodyPr/>
                    <a:lstStyle/>
                    <a:p>
                      <a:pPr algn="ctr" rtl="0" fontAlgn="b"/>
                      <a:r>
                        <a:rPr lang="en-US" sz="1600" b="1" i="0" u="none" strike="noStrike">
                          <a:solidFill>
                            <a:srgbClr val="007FFF"/>
                          </a:solidFill>
                          <a:effectLst/>
                          <a:latin typeface="Calibri" panose="020F0502020204030204" pitchFamily="34" charset="0"/>
                        </a:rPr>
                        <a:t>Units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600" b="1" i="0" u="none" strike="noStrike">
                          <a:solidFill>
                            <a:srgbClr val="007FFF"/>
                          </a:solidFill>
                          <a:effectLst/>
                          <a:latin typeface="Calibri" panose="020F0502020204030204" pitchFamily="34" charset="0"/>
                        </a:rPr>
                        <a:t>Sq Ft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600" b="1" i="0" u="none" strike="noStrike">
                          <a:solidFill>
                            <a:srgbClr val="007FFF"/>
                          </a:solidFill>
                          <a:effectLst/>
                          <a:latin typeface="Calibri" panose="020F0502020204030204" pitchFamily="34" charset="0"/>
                        </a:rPr>
                        <a:t>Units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r>
                        <a:rPr lang="en-US" sz="1600" b="1" i="0" u="none" strike="noStrike">
                          <a:solidFill>
                            <a:srgbClr val="007FFF"/>
                          </a:solidFill>
                          <a:effectLst/>
                          <a:latin typeface="Calibri" panose="020F0502020204030204" pitchFamily="34" charset="0"/>
                        </a:rPr>
                        <a:t>Sq Ft</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8939373"/>
                  </a:ext>
                </a:extLst>
              </a:tr>
              <a:tr h="358938">
                <a:tc>
                  <a:txBody>
                    <a:bodyPr/>
                    <a:lstStyle/>
                    <a:p>
                      <a:pPr algn="ctr" rtl="0" fontAlgn="ctr"/>
                      <a:r>
                        <a:rPr lang="en-US" sz="1600" b="0" i="0" u="none" strike="noStrike">
                          <a:solidFill>
                            <a:srgbClr val="000000"/>
                          </a:solidFill>
                          <a:effectLst/>
                          <a:latin typeface="Calibri" panose="020F0502020204030204" pitchFamily="34" charset="0"/>
                        </a:rPr>
                        <a:t>0% - 29%</a:t>
                      </a:r>
                    </a:p>
                  </a:txBody>
                  <a:tcPr marL="9525" marR="9525" marT="9525"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216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165,681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0.0%</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1F1F1"/>
                    </a:solidFill>
                  </a:tcPr>
                </a:tc>
                <a:extLst>
                  <a:ext uri="{0D108BD9-81ED-4DB2-BD59-A6C34878D82A}">
                    <a16:rowId xmlns:a16="http://schemas.microsoft.com/office/drawing/2014/main" val="2017492133"/>
                  </a:ext>
                </a:extLst>
              </a:tr>
              <a:tr h="358938">
                <a:tc>
                  <a:txBody>
                    <a:bodyPr/>
                    <a:lstStyle/>
                    <a:p>
                      <a:pPr algn="ctr" rtl="0" fontAlgn="ctr"/>
                      <a:r>
                        <a:rPr lang="en-US" sz="1600" b="0" i="0" u="none" strike="noStrike">
                          <a:solidFill>
                            <a:srgbClr val="000000"/>
                          </a:solidFill>
                          <a:effectLst/>
                          <a:latin typeface="Calibri" panose="020F0502020204030204" pitchFamily="34" charset="0"/>
                        </a:rPr>
                        <a:t>30% - 39%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$857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$1.09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36.5%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5,355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3,617,486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977414762"/>
                  </a:ext>
                </a:extLst>
              </a:tr>
              <a:tr h="358938">
                <a:tc>
                  <a:txBody>
                    <a:bodyPr/>
                    <a:lstStyle/>
                    <a:p>
                      <a:pPr algn="ctr" rtl="0" fontAlgn="ctr"/>
                      <a:r>
                        <a:rPr lang="en-US" sz="1600" b="0" i="0" u="none" strike="noStrike">
                          <a:solidFill>
                            <a:srgbClr val="000000"/>
                          </a:solidFill>
                          <a:effectLst/>
                          <a:latin typeface="Calibri" panose="020F0502020204030204" pitchFamily="34" charset="0"/>
                        </a:rPr>
                        <a:t>40% - 49%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$1,065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$1.51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46.1%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58,228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45,436,846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0.4%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0.4%</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1F1F1"/>
                    </a:solidFill>
                  </a:tcPr>
                </a:tc>
                <a:extLst>
                  <a:ext uri="{0D108BD9-81ED-4DB2-BD59-A6C34878D82A}">
                    <a16:rowId xmlns:a16="http://schemas.microsoft.com/office/drawing/2014/main" val="390719831"/>
                  </a:ext>
                </a:extLst>
              </a:tr>
              <a:tr h="358938">
                <a:tc>
                  <a:txBody>
                    <a:bodyPr/>
                    <a:lstStyle/>
                    <a:p>
                      <a:pPr algn="ctr" rtl="0" fontAlgn="ctr"/>
                      <a:r>
                        <a:rPr lang="en-US" sz="1600" b="0" i="0" u="none" strike="noStrike">
                          <a:solidFill>
                            <a:srgbClr val="000000"/>
                          </a:solidFill>
                          <a:effectLst/>
                          <a:latin typeface="Calibri" panose="020F0502020204030204" pitchFamily="34" charset="0"/>
                        </a:rPr>
                        <a:t>50% - 59%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$1,145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$1.37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55.1%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385,848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325,081,646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2.6%</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4201408626"/>
                  </a:ext>
                </a:extLst>
              </a:tr>
              <a:tr h="358938">
                <a:tc>
                  <a:txBody>
                    <a:bodyPr/>
                    <a:lstStyle/>
                    <a:p>
                      <a:pPr algn="ctr" rtl="0" fontAlgn="ctr"/>
                      <a:r>
                        <a:rPr lang="en-US" sz="1600" b="0" i="0" u="none" strike="noStrike">
                          <a:solidFill>
                            <a:srgbClr val="000000"/>
                          </a:solidFill>
                          <a:effectLst/>
                          <a:latin typeface="Calibri" panose="020F0502020204030204" pitchFamily="34" charset="0"/>
                        </a:rPr>
                        <a:t>60% - 69%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$1,329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$1.55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60.0%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465,010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400,975,622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3.4%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3.2%</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solidFill>
                      <a:srgbClr val="F1F1F1"/>
                    </a:solidFill>
                  </a:tcPr>
                </a:tc>
                <a:extLst>
                  <a:ext uri="{0D108BD9-81ED-4DB2-BD59-A6C34878D82A}">
                    <a16:rowId xmlns:a16="http://schemas.microsoft.com/office/drawing/2014/main" val="3436994720"/>
                  </a:ext>
                </a:extLst>
              </a:tr>
              <a:tr h="358938">
                <a:tc>
                  <a:txBody>
                    <a:bodyPr/>
                    <a:lstStyle/>
                    <a:p>
                      <a:pPr algn="ctr" rtl="0" fontAlgn="ctr"/>
                      <a:r>
                        <a:rPr lang="en-US" sz="1600" b="0" i="0" u="none" strike="noStrike">
                          <a:solidFill>
                            <a:srgbClr val="000000"/>
                          </a:solidFill>
                          <a:effectLst/>
                          <a:latin typeface="Calibri" panose="020F0502020204030204" pitchFamily="34" charset="0"/>
                        </a:rPr>
                        <a:t>70% - 79%</a:t>
                      </a:r>
                    </a:p>
                  </a:txBody>
                  <a:tcPr marL="9525" marR="9525" marT="9525" marB="0" anchor="ctr">
                    <a:lnL>
                      <a:noFill/>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72.8%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542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427,712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noFill/>
                  </a:tcPr>
                </a:tc>
                <a:tc>
                  <a:txBody>
                    <a:bodyPr/>
                    <a:lstStyle/>
                    <a:p>
                      <a:pPr algn="ctr" rtl="0" fontAlgn="b"/>
                      <a:r>
                        <a:rPr lang="en-US" sz="1600" b="0" i="0" u="none" strike="noStrike">
                          <a:solidFill>
                            <a:srgbClr val="000000"/>
                          </a:solidFill>
                          <a:effectLst/>
                          <a:latin typeface="Calibri" panose="020F0502020204030204" pitchFamily="34" charset="0"/>
                        </a:rPr>
                        <a:t>0.0%</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2781206039"/>
                  </a:ext>
                </a:extLst>
              </a:tr>
              <a:tr h="371758">
                <a:tc>
                  <a:txBody>
                    <a:bodyPr/>
                    <a:lstStyle/>
                    <a:p>
                      <a:pPr algn="ctr" rtl="0" fontAlgn="ctr"/>
                      <a:r>
                        <a:rPr lang="en-US" sz="1600" b="0" i="0" u="none" strike="noStrike">
                          <a:solidFill>
                            <a:srgbClr val="000000"/>
                          </a:solidFill>
                          <a:effectLst/>
                          <a:latin typeface="Calibri" panose="020F0502020204030204" pitchFamily="34" charset="0"/>
                        </a:rPr>
                        <a:t>80% - 89%</a:t>
                      </a:r>
                    </a:p>
                  </a:txBody>
                  <a:tcPr marL="9525" marR="9525" marT="952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$1,606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$2.11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80.0%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470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357,888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0.0%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0.0%</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1F1F1"/>
                    </a:solidFill>
                  </a:tcPr>
                </a:tc>
                <a:extLst>
                  <a:ext uri="{0D108BD9-81ED-4DB2-BD59-A6C34878D82A}">
                    <a16:rowId xmlns:a16="http://schemas.microsoft.com/office/drawing/2014/main" val="4221026303"/>
                  </a:ext>
                </a:extLst>
              </a:tr>
              <a:tr h="358938">
                <a:tc>
                  <a:txBody>
                    <a:bodyPr/>
                    <a:lstStyle/>
                    <a:p>
                      <a:pPr algn="ctr" rtl="0" fontAlgn="b"/>
                      <a:r>
                        <a:rPr lang="en-US" sz="1600" b="1" i="0" u="none" strike="noStrike">
                          <a:solidFill>
                            <a:srgbClr val="000000"/>
                          </a:solidFill>
                          <a:effectLst/>
                          <a:latin typeface="Calibri" panose="020F0502020204030204" pitchFamily="34" charset="0"/>
                        </a:rPr>
                        <a:t>Total</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600" b="0" i="0" u="none" strike="noStrike">
                          <a:solidFill>
                            <a:srgbClr val="000000"/>
                          </a:solidFill>
                          <a:effectLst/>
                          <a:latin typeface="Calibri" panose="020F0502020204030204" pitchFamily="34" charset="0"/>
                        </a:rPr>
                        <a:t>915,669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600" b="0" i="0" u="none" strike="noStrike">
                          <a:solidFill>
                            <a:srgbClr val="000000"/>
                          </a:solidFill>
                          <a:effectLst/>
                          <a:latin typeface="Calibri" panose="020F0502020204030204" pitchFamily="34" charset="0"/>
                        </a:rPr>
                        <a:t>776,062,881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600" b="0" i="0" u="none" strike="noStrike">
                          <a:solidFill>
                            <a:srgbClr val="000000"/>
                          </a:solidFill>
                          <a:effectLst/>
                          <a:latin typeface="Calibri" panose="020F0502020204030204" pitchFamily="34" charset="0"/>
                        </a:rPr>
                        <a:t>6.6%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rtl="0" fontAlgn="b"/>
                      <a:r>
                        <a:rPr lang="en-US" sz="1600" b="0" i="0" u="none" strike="noStrike">
                          <a:solidFill>
                            <a:srgbClr val="000000"/>
                          </a:solidFill>
                          <a:effectLst/>
                          <a:latin typeface="Calibri" panose="020F0502020204030204" pitchFamily="34" charset="0"/>
                        </a:rPr>
                        <a:t>6.2%</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4857798"/>
                  </a:ext>
                </a:extLst>
              </a:tr>
              <a:tr h="358938">
                <a:tc>
                  <a:txBody>
                    <a:bodyPr/>
                    <a:lstStyle/>
                    <a:p>
                      <a:pPr algn="ctr" rtl="0" fontAlgn="b"/>
                      <a:r>
                        <a:rPr lang="en-US" sz="1600" b="1" i="0" u="none" strike="noStrike">
                          <a:solidFill>
                            <a:srgbClr val="000000"/>
                          </a:solidFill>
                          <a:effectLst/>
                          <a:latin typeface="Calibri" panose="020F0502020204030204" pitchFamily="34" charset="0"/>
                        </a:rPr>
                        <a:t>Averages</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$1,200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$1.53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51.1%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1F1F1"/>
                    </a:solidFill>
                  </a:tcPr>
                </a:tc>
                <a:tc>
                  <a:txBody>
                    <a:bodyPr/>
                    <a:lstStyle/>
                    <a:p>
                      <a:pPr algn="ctr" rtl="0" fontAlgn="b"/>
                      <a:r>
                        <a:rPr lang="en-US" sz="1600" b="0" i="0" u="none" strike="noStrike">
                          <a:solidFill>
                            <a:srgbClr val="000000"/>
                          </a:solidFill>
                          <a:effectLst/>
                          <a:latin typeface="Calibri" panose="020F0502020204030204" pitchFamily="34" charset="0"/>
                        </a:rPr>
                        <a:t> </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F1F1F1"/>
                    </a:solidFill>
                  </a:tcPr>
                </a:tc>
                <a:extLst>
                  <a:ext uri="{0D108BD9-81ED-4DB2-BD59-A6C34878D82A}">
                    <a16:rowId xmlns:a16="http://schemas.microsoft.com/office/drawing/2014/main" val="3583841434"/>
                  </a:ext>
                </a:extLst>
              </a:tr>
            </a:tbl>
          </a:graphicData>
        </a:graphic>
      </p:graphicFrame>
      <p:sp>
        <p:nvSpPr>
          <p:cNvPr id="7" name="Rectangle 6">
            <a:extLst>
              <a:ext uri="{FF2B5EF4-FFF2-40B4-BE49-F238E27FC236}">
                <a16:creationId xmlns:a16="http://schemas.microsoft.com/office/drawing/2014/main" id="{24256221-26DA-C06D-C2DA-6BB756991616}"/>
              </a:ext>
            </a:extLst>
          </p:cNvPr>
          <p:cNvSpPr/>
          <p:nvPr/>
        </p:nvSpPr>
        <p:spPr>
          <a:xfrm>
            <a:off x="0" y="6581001"/>
            <a:ext cx="10679185" cy="27699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Calibri Light"/>
                <a:cs typeface="Calibri Light"/>
              </a:rPr>
              <a:t>Affordable units within partially affordable properties are not included. Data as of August 2024 | Source: Yardi Matrix</a:t>
            </a:r>
          </a:p>
        </p:txBody>
      </p:sp>
    </p:spTree>
    <p:extLst>
      <p:ext uri="{BB962C8B-B14F-4D97-AF65-F5344CB8AC3E}">
        <p14:creationId xmlns:p14="http://schemas.microsoft.com/office/powerpoint/2010/main" val="3026645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0E52B84-7901-D84C-9F08-FA6BC2B1BF0B}"/>
              </a:ext>
            </a:extLst>
          </p:cNvPr>
          <p:cNvSpPr/>
          <p:nvPr/>
        </p:nvSpPr>
        <p:spPr>
          <a:xfrm>
            <a:off x="10140778" y="5931243"/>
            <a:ext cx="2051222" cy="926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58176E42-119A-A24E-B1BE-D8C61FF7964B}"/>
              </a:ext>
            </a:extLst>
          </p:cNvPr>
          <p:cNvGrpSpPr/>
          <p:nvPr/>
        </p:nvGrpSpPr>
        <p:grpSpPr>
          <a:xfrm>
            <a:off x="0" y="0"/>
            <a:ext cx="12192000" cy="6122798"/>
            <a:chOff x="0" y="0"/>
            <a:chExt cx="12192000" cy="6122798"/>
          </a:xfrm>
        </p:grpSpPr>
        <p:pic>
          <p:nvPicPr>
            <p:cNvPr id="4" name="Graphic 3">
              <a:extLst>
                <a:ext uri="{FF2B5EF4-FFF2-40B4-BE49-F238E27FC236}">
                  <a16:creationId xmlns:a16="http://schemas.microsoft.com/office/drawing/2014/main" id="{5A36D30E-339B-F541-949C-B1F4D11D4D15}"/>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b="28932"/>
            <a:stretch/>
          </p:blipFill>
          <p:spPr>
            <a:xfrm>
              <a:off x="0" y="0"/>
              <a:ext cx="12192000" cy="4873841"/>
            </a:xfrm>
            <a:prstGeom prst="rect">
              <a:avLst/>
            </a:prstGeom>
          </p:spPr>
        </p:pic>
        <p:pic>
          <p:nvPicPr>
            <p:cNvPr id="6" name="Picture 5" descr="A close up of a logo&#10;&#10;Description automatically generated">
              <a:extLst>
                <a:ext uri="{FF2B5EF4-FFF2-40B4-BE49-F238E27FC236}">
                  <a16:creationId xmlns:a16="http://schemas.microsoft.com/office/drawing/2014/main" id="{CE3D614A-9A0A-2648-AD84-F57FDF04670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47360" y="5853987"/>
              <a:ext cx="1097280" cy="268811"/>
            </a:xfrm>
            <a:prstGeom prst="rect">
              <a:avLst/>
            </a:prstGeom>
          </p:spPr>
        </p:pic>
        <p:sp>
          <p:nvSpPr>
            <p:cNvPr id="2" name="TextBox 1">
              <a:extLst>
                <a:ext uri="{FF2B5EF4-FFF2-40B4-BE49-F238E27FC236}">
                  <a16:creationId xmlns:a16="http://schemas.microsoft.com/office/drawing/2014/main" id="{C8B8A828-776C-4A43-B688-F8131F96F9A5}"/>
                </a:ext>
              </a:extLst>
            </p:cNvPr>
            <p:cNvSpPr txBox="1"/>
            <p:nvPr/>
          </p:nvSpPr>
          <p:spPr>
            <a:xfrm>
              <a:off x="1577265" y="4952628"/>
              <a:ext cx="9001957" cy="237181"/>
            </a:xfrm>
            <a:prstGeom prst="rect">
              <a:avLst/>
            </a:prstGeom>
            <a:noFill/>
          </p:spPr>
          <p:txBody>
            <a:bodyPr wrap="square" lIns="0" rIns="0" rtlCol="0">
              <a:spAutoFit/>
            </a:bodyPr>
            <a:lstStyle/>
            <a:p>
              <a:pPr marL="0" marR="0" lvl="0" indent="0" algn="l" defTabSz="914400" rtl="0" eaLnBrk="1" fontAlgn="auto" latinLnBrk="0" hangingPunct="1">
                <a:lnSpc>
                  <a:spcPct val="150000"/>
                </a:lnSpc>
                <a:spcBef>
                  <a:spcPts val="600"/>
                </a:spcBef>
                <a:spcAft>
                  <a:spcPts val="1200"/>
                </a:spcAft>
                <a:buClrTx/>
                <a:buSzTx/>
                <a:buFontTx/>
                <a:buNone/>
                <a:tabLst/>
                <a:defRPr/>
              </a:pPr>
              <a:r>
                <a:rPr kumimoji="0" lang="en-US" sz="700" b="0" i="0" u="none" strike="noStrike" kern="1200" cap="none" spc="0" normalizeH="0" baseline="0" noProof="0">
                  <a:ln>
                    <a:noFill/>
                  </a:ln>
                  <a:solidFill>
                    <a:srgbClr val="000000"/>
                  </a:solidFill>
                  <a:effectLst/>
                  <a:uLnTx/>
                  <a:uFillTx/>
                  <a:latin typeface="Calibri" panose="020F0502020204030204"/>
                  <a:ea typeface="+mn-ea"/>
                  <a:cs typeface="+mn-cs"/>
                </a:rPr>
                <a:t>©2024 Yardi Systems, Inc. All Rights Reserved. Yardi, the Yardi logo, and all Yardi product names are trademarks of Yardi Systems, Inc. All other products mentioned herein may be trademarks of their respective companies.</a:t>
              </a:r>
              <a:endParaRPr kumimoji="0" lang="en-US" sz="700" b="0" i="0" u="none" strike="noStrike" kern="1200" cap="none" spc="0" normalizeH="0" baseline="0" noProof="0">
                <a:ln>
                  <a:noFill/>
                </a:ln>
                <a:solidFill>
                  <a:srgbClr val="000000">
                    <a:alpha val="70000"/>
                  </a:srgb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639419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E3B2E-7C34-5A75-BC2F-95314D08B7DF}"/>
            </a:ext>
          </a:extLst>
        </p:cNvPr>
        <p:cNvGrpSpPr/>
        <p:nvPr/>
      </p:nvGrpSpPr>
      <p:grpSpPr>
        <a:xfrm>
          <a:off x="0" y="0"/>
          <a:ext cx="0" cy="0"/>
          <a:chOff x="0" y="0"/>
          <a:chExt cx="0" cy="0"/>
        </a:xfrm>
      </p:grpSpPr>
      <p:sp>
        <p:nvSpPr>
          <p:cNvPr id="5" name="Title 1">
            <a:extLst>
              <a:ext uri="{FF2B5EF4-FFF2-40B4-BE49-F238E27FC236}">
                <a16:creationId xmlns:a16="http://schemas.microsoft.com/office/drawing/2014/main" id="{ADCB91D5-A177-1963-D666-1AB0B78C53D6}"/>
              </a:ext>
            </a:extLst>
          </p:cNvPr>
          <p:cNvSpPr txBox="1">
            <a:spLocks/>
          </p:cNvSpPr>
          <p:nvPr/>
        </p:nvSpPr>
        <p:spPr>
          <a:xfrm>
            <a:off x="0" y="137977"/>
            <a:ext cx="12192000" cy="585923"/>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effectLst/>
                <a:uLnTx/>
                <a:uFillTx/>
                <a:latin typeface="Calibri Light" panose="020F0302020204030204"/>
              </a:rPr>
              <a:t>Yardi Matrix Affordable Housing Product Provides a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effectLst/>
                <a:uLnTx/>
                <a:uFillTx/>
                <a:latin typeface="Calibri Light" panose="020F0302020204030204"/>
              </a:rPr>
              <a:t>Level of Financial Transparency Unavailable Before</a:t>
            </a:r>
          </a:p>
        </p:txBody>
      </p:sp>
      <p:sp>
        <p:nvSpPr>
          <p:cNvPr id="7" name="Rectangle 6">
            <a:extLst>
              <a:ext uri="{FF2B5EF4-FFF2-40B4-BE49-F238E27FC236}">
                <a16:creationId xmlns:a16="http://schemas.microsoft.com/office/drawing/2014/main" id="{BADB686D-E30B-C942-72F3-6D6B09C60318}"/>
              </a:ext>
            </a:extLst>
          </p:cNvPr>
          <p:cNvSpPr/>
          <p:nvPr/>
        </p:nvSpPr>
        <p:spPr>
          <a:xfrm>
            <a:off x="0" y="6581523"/>
            <a:ext cx="1067918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Calibri Light" charset="0"/>
                <a:cs typeface="Calibri Light" charset="0"/>
              </a:rPr>
              <a:t>Matrix data is available for properties with 50+ units | Source: Yardi Matrix</a:t>
            </a:r>
          </a:p>
        </p:txBody>
      </p:sp>
      <p:sp>
        <p:nvSpPr>
          <p:cNvPr id="10" name="Rounded Rectangle 9">
            <a:extLst>
              <a:ext uri="{FF2B5EF4-FFF2-40B4-BE49-F238E27FC236}">
                <a16:creationId xmlns:a16="http://schemas.microsoft.com/office/drawing/2014/main" id="{89E0FE25-9B10-D9D9-944A-94FAF39E95A0}"/>
              </a:ext>
            </a:extLst>
          </p:cNvPr>
          <p:cNvSpPr/>
          <p:nvPr/>
        </p:nvSpPr>
        <p:spPr>
          <a:xfrm>
            <a:off x="1022736" y="1148715"/>
            <a:ext cx="10146528" cy="4560570"/>
          </a:xfrm>
          <a:prstGeom prst="roundRect">
            <a:avLst>
              <a:gd name="adj" fmla="val 5221"/>
            </a:avLst>
          </a:prstGeom>
          <a:solidFill>
            <a:schemeClr val="bg1">
              <a:lumMod val="95000"/>
            </a:schemeClr>
          </a:solidFill>
        </p:spPr>
        <p:txBody>
          <a:bodyPr wrap="square" lIns="365760" tIns="365760" rIns="365760" bIns="365760" anchor="t">
            <a:spAutoFit/>
          </a:bodyPr>
          <a:lstStyle/>
          <a:p>
            <a:pPr marL="0" marR="0"/>
            <a:r>
              <a:rPr lang="en-US" sz="1600" b="1" kern="100">
                <a:effectLst/>
                <a:ea typeface="Calibri" panose="020F0502020204030204" pitchFamily="34" charset="0"/>
                <a:cs typeface="Times New Roman" panose="02020603050405020304" pitchFamily="18" charset="0"/>
              </a:rPr>
              <a:t>Data Access and Transparency:</a:t>
            </a:r>
            <a:endParaRPr lang="en-US" sz="1600" kern="100">
              <a:effectLst/>
              <a:ea typeface="Calibri" panose="020F0502020204030204" pitchFamily="34" charset="0"/>
              <a:cs typeface="Times New Roman" panose="02020603050405020304" pitchFamily="18" charset="0"/>
            </a:endParaRPr>
          </a:p>
          <a:p>
            <a:pPr marL="468630" lvl="1" indent="-285750">
              <a:buFont typeface="Arial" panose="020B0604020202020204" pitchFamily="34" charset="0"/>
              <a:buChar char="•"/>
              <a:defRPr/>
            </a:pPr>
            <a:r>
              <a:rPr lang="en-US" sz="1600">
                <a:solidFill>
                  <a:srgbClr val="000000"/>
                </a:solidFill>
                <a:latin typeface="Calibri"/>
                <a:cs typeface="Calibri"/>
              </a:rPr>
              <a:t>Access previously hard-to-reach data quickly and easily</a:t>
            </a:r>
          </a:p>
          <a:p>
            <a:pPr marL="468630" lvl="1" indent="-285750">
              <a:buFont typeface="Arial" panose="020B0604020202020204" pitchFamily="34" charset="0"/>
              <a:buChar char="•"/>
              <a:defRPr/>
            </a:pPr>
            <a:r>
              <a:rPr lang="en-US" sz="1600">
                <a:solidFill>
                  <a:srgbClr val="000000"/>
                </a:solidFill>
                <a:latin typeface="Calibri"/>
                <a:cs typeface="Calibri"/>
              </a:rPr>
              <a:t>Overcome time constraints, lack of resources, and limited record availability</a:t>
            </a:r>
          </a:p>
          <a:p>
            <a:pPr marL="468630" lvl="1" indent="-285750">
              <a:buFont typeface="Arial" panose="020B0604020202020204" pitchFamily="34" charset="0"/>
              <a:buChar char="•"/>
              <a:defRPr/>
            </a:pPr>
            <a:r>
              <a:rPr lang="en-US" sz="1600">
                <a:solidFill>
                  <a:srgbClr val="000000"/>
                </a:solidFill>
                <a:latin typeface="Calibri"/>
                <a:cs typeface="Calibri"/>
              </a:rPr>
              <a:t>Gain insights for both single property and portfolio analyses</a:t>
            </a:r>
          </a:p>
          <a:p>
            <a:pPr marL="468630" lvl="1" indent="-285750">
              <a:buFont typeface="Arial" panose="020B0604020202020204" pitchFamily="34" charset="0"/>
              <a:buChar char="•"/>
              <a:defRPr/>
            </a:pPr>
            <a:r>
              <a:rPr lang="en-US" sz="1600">
                <a:solidFill>
                  <a:srgbClr val="000000"/>
                </a:solidFill>
                <a:latin typeface="Calibri"/>
                <a:cs typeface="Calibri"/>
              </a:rPr>
              <a:t>Achieve unparalleled financial transparency</a:t>
            </a:r>
          </a:p>
          <a:p>
            <a:pPr marL="468630" lvl="1" indent="-285750">
              <a:buFont typeface="Arial" panose="020B0604020202020204" pitchFamily="34" charset="0"/>
              <a:buChar char="•"/>
              <a:defRPr/>
            </a:pPr>
            <a:r>
              <a:rPr lang="en-US" sz="1600">
                <a:solidFill>
                  <a:srgbClr val="000000"/>
                </a:solidFill>
                <a:latin typeface="Calibri"/>
                <a:cs typeface="Calibri"/>
              </a:rPr>
              <a:t>Streamline underwriting analyses for affordable multifamily investments</a:t>
            </a:r>
          </a:p>
          <a:p>
            <a:pPr marL="468630" lvl="1" indent="-285750">
              <a:buFont typeface="Arial" panose="020B0604020202020204" pitchFamily="34" charset="0"/>
              <a:buChar char="•"/>
              <a:defRPr/>
            </a:pPr>
            <a:r>
              <a:rPr lang="en-US" sz="1600">
                <a:solidFill>
                  <a:srgbClr val="000000"/>
                </a:solidFill>
                <a:latin typeface="Calibri"/>
                <a:cs typeface="Calibri"/>
              </a:rPr>
              <a:t>Solve the challenge of assembling diverse data points effortlessly</a:t>
            </a:r>
          </a:p>
          <a:p>
            <a:pPr marL="342900" marR="0" lvl="0" indent="-342900" algn="just">
              <a:buFont typeface="Symbol" panose="05050102010706020507" pitchFamily="18" charset="2"/>
              <a:buChar char=""/>
            </a:pPr>
            <a:endParaRPr lang="en-US" sz="1600" kern="100">
              <a:ea typeface="Calibri" panose="020F0502020204030204" pitchFamily="34" charset="0"/>
              <a:cs typeface="Times New Roman" panose="02020603050405020304" pitchFamily="18" charset="0"/>
            </a:endParaRPr>
          </a:p>
          <a:p>
            <a:pPr marL="342900" marR="0" lvl="0" indent="-342900" algn="just">
              <a:buFont typeface="Symbol" panose="05050102010706020507" pitchFamily="18" charset="2"/>
              <a:buChar char=""/>
            </a:pPr>
            <a:endParaRPr lang="en-US" sz="1600" kern="100">
              <a:ea typeface="Calibri" panose="020F0502020204030204" pitchFamily="34" charset="0"/>
              <a:cs typeface="Times New Roman" panose="02020603050405020304" pitchFamily="18" charset="0"/>
            </a:endParaRPr>
          </a:p>
          <a:p>
            <a:pPr marL="0" marR="0"/>
            <a:r>
              <a:rPr lang="en-US" sz="1600" b="1" kern="100">
                <a:effectLst/>
                <a:ea typeface="Calibri" panose="020F0502020204030204" pitchFamily="34" charset="0"/>
                <a:cs typeface="Times New Roman" panose="02020603050405020304" pitchFamily="18" charset="0"/>
              </a:rPr>
              <a:t>Affordable Housing Market Coverage:</a:t>
            </a:r>
            <a:endParaRPr lang="en-US" sz="1600" kern="100">
              <a:effectLst/>
              <a:ea typeface="Calibri" panose="020F0502020204030204" pitchFamily="34" charset="0"/>
              <a:cs typeface="Times New Roman" panose="02020603050405020304" pitchFamily="18" charset="0"/>
            </a:endParaRPr>
          </a:p>
          <a:p>
            <a:pPr marL="468630" marR="0" lvl="1" indent="-285750">
              <a:buFont typeface="Arial" panose="020B0604020202020204" pitchFamily="34" charset="0"/>
              <a:buChar char="•"/>
              <a:defRPr/>
            </a:pPr>
            <a:r>
              <a:rPr lang="en-US" sz="1600">
                <a:solidFill>
                  <a:srgbClr val="000000"/>
                </a:solidFill>
                <a:latin typeface="Calibri"/>
                <a:cs typeface="Calibri"/>
              </a:rPr>
              <a:t>Encompasses 175 markets with over 26,000 fully affordable properties and 3.3 million units</a:t>
            </a:r>
          </a:p>
          <a:p>
            <a:pPr marL="468630" marR="0" lvl="1" indent="-285750">
              <a:buFont typeface="Arial" panose="020B0604020202020204" pitchFamily="34" charset="0"/>
              <a:buChar char="•"/>
              <a:defRPr/>
            </a:pPr>
            <a:r>
              <a:rPr lang="en-US" sz="1600">
                <a:solidFill>
                  <a:srgbClr val="000000"/>
                </a:solidFill>
                <a:latin typeface="Calibri"/>
                <a:cs typeface="Calibri"/>
              </a:rPr>
              <a:t>Data is updated on a monthly basis</a:t>
            </a:r>
          </a:p>
          <a:p>
            <a:pPr algn="ctr"/>
            <a:endParaRPr lang="en-US" sz="1600" b="1" kern="100">
              <a:solidFill>
                <a:srgbClr val="007CD5"/>
              </a:solidFill>
              <a:cs typeface="Times New Roman" panose="02020603050405020304" pitchFamily="18" charset="0"/>
            </a:endParaRPr>
          </a:p>
          <a:p>
            <a:pPr algn="ctr"/>
            <a:endParaRPr lang="en-US" sz="1600" b="1" kern="100">
              <a:solidFill>
                <a:srgbClr val="007CD5"/>
              </a:solidFill>
              <a:cs typeface="Times New Roman" panose="02020603050405020304" pitchFamily="18" charset="0"/>
            </a:endParaRPr>
          </a:p>
          <a:p>
            <a:pPr algn="ctr"/>
            <a:r>
              <a:rPr lang="en-US" sz="1600" b="1" kern="100">
                <a:solidFill>
                  <a:schemeClr val="accent4"/>
                </a:solidFill>
                <a:cs typeface="Times New Roman" panose="02020603050405020304" pitchFamily="18" charset="0"/>
              </a:rPr>
              <a:t>SUBSCRIBERS GET ACCESS TO BOTH AFFORDABLE </a:t>
            </a:r>
            <a:r>
              <a:rPr lang="en-US" sz="1600" b="1" i="1" kern="100">
                <a:solidFill>
                  <a:schemeClr val="accent4"/>
                </a:solidFill>
                <a:cs typeface="Times New Roman" panose="02020603050405020304" pitchFamily="18" charset="0"/>
              </a:rPr>
              <a:t>AND</a:t>
            </a:r>
            <a:r>
              <a:rPr lang="en-US" sz="1600" b="1" kern="100">
                <a:solidFill>
                  <a:schemeClr val="accent4"/>
                </a:solidFill>
                <a:cs typeface="Times New Roman" panose="02020603050405020304" pitchFamily="18" charset="0"/>
              </a:rPr>
              <a:t> MARKET RATE DATA!</a:t>
            </a:r>
            <a:endParaRPr lang="en-US" sz="1600" b="1">
              <a:solidFill>
                <a:schemeClr val="accent4"/>
              </a:solidFill>
              <a:cs typeface="Times New Roman"/>
            </a:endParaRPr>
          </a:p>
        </p:txBody>
      </p:sp>
    </p:spTree>
    <p:extLst>
      <p:ext uri="{BB962C8B-B14F-4D97-AF65-F5344CB8AC3E}">
        <p14:creationId xmlns:p14="http://schemas.microsoft.com/office/powerpoint/2010/main" val="3813972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E3B2E-7C34-5A75-BC2F-95314D08B7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E8A8F-88AB-2F59-ECD4-AA4CA1A8F80E}"/>
              </a:ext>
            </a:extLst>
          </p:cNvPr>
          <p:cNvSpPr txBox="1">
            <a:spLocks/>
          </p:cNvSpPr>
          <p:nvPr/>
        </p:nvSpPr>
        <p:spPr>
          <a:xfrm>
            <a:off x="0" y="137977"/>
            <a:ext cx="12192000" cy="585923"/>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effectLst/>
                <a:uLnTx/>
                <a:uFillTx/>
                <a:latin typeface="Calibri Light" panose="020F0302020204030204"/>
              </a:rPr>
              <a:t>Data Features Unique to Yardi Matrix Affordable Housing</a:t>
            </a:r>
          </a:p>
        </p:txBody>
      </p:sp>
      <p:sp>
        <p:nvSpPr>
          <p:cNvPr id="3" name="Rectangle 2">
            <a:extLst>
              <a:ext uri="{FF2B5EF4-FFF2-40B4-BE49-F238E27FC236}">
                <a16:creationId xmlns:a16="http://schemas.microsoft.com/office/drawing/2014/main" id="{7A3B4784-B2A2-9B69-43BC-ADEECC6FEDE9}"/>
              </a:ext>
            </a:extLst>
          </p:cNvPr>
          <p:cNvSpPr/>
          <p:nvPr/>
        </p:nvSpPr>
        <p:spPr>
          <a:xfrm>
            <a:off x="0" y="6581523"/>
            <a:ext cx="1067918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Calibri Light" charset="0"/>
                <a:cs typeface="Calibri Light" charset="0"/>
              </a:rPr>
              <a:t>Matrix data is available for properties with 50+ units | Source: Yardi Matrix</a:t>
            </a:r>
          </a:p>
        </p:txBody>
      </p:sp>
      <p:sp>
        <p:nvSpPr>
          <p:cNvPr id="4" name="Rounded Rectangle 3">
            <a:extLst>
              <a:ext uri="{FF2B5EF4-FFF2-40B4-BE49-F238E27FC236}">
                <a16:creationId xmlns:a16="http://schemas.microsoft.com/office/drawing/2014/main" id="{3C0D4185-05CC-040B-0777-34E46CD47CB9}"/>
              </a:ext>
            </a:extLst>
          </p:cNvPr>
          <p:cNvSpPr/>
          <p:nvPr/>
        </p:nvSpPr>
        <p:spPr>
          <a:xfrm>
            <a:off x="711821" y="825043"/>
            <a:ext cx="11040467" cy="5207913"/>
          </a:xfrm>
          <a:prstGeom prst="roundRect">
            <a:avLst>
              <a:gd name="adj" fmla="val 4573"/>
            </a:avLst>
          </a:prstGeom>
          <a:solidFill>
            <a:schemeClr val="bg1">
              <a:lumMod val="95000"/>
            </a:schemeClr>
          </a:solidFill>
        </p:spPr>
        <p:txBody>
          <a:bodyPr wrap="square" lIns="91440" tIns="91440" rIns="91440" bIns="91440" anchor="t">
            <a:spAutoFit/>
          </a:bodyPr>
          <a:lstStyle/>
          <a:p>
            <a:pPr marL="182880" marR="0" lvl="1"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accent4"/>
                </a:solidFill>
                <a:latin typeface="Calibri" panose="020F0502020204030204"/>
                <a:cs typeface="Times New Roman"/>
              </a:rPr>
              <a:t>Inventory &amp; New Supply Information</a:t>
            </a:r>
            <a:r>
              <a:rPr kumimoji="0" lang="en-US" sz="1600" b="1" i="0" u="none" strike="noStrike" kern="1200" cap="none" spc="0" normalizeH="0" baseline="0" noProof="0">
                <a:ln>
                  <a:noFill/>
                </a:ln>
                <a:solidFill>
                  <a:schemeClr val="accent4"/>
                </a:solidFill>
                <a:effectLst/>
                <a:uLnTx/>
                <a:uFillTx/>
                <a:latin typeface="Calibri" panose="020F0502020204030204"/>
                <a:ea typeface="+mn-ea"/>
                <a:cs typeface="Times New Roman"/>
              </a:rPr>
              <a:t>:</a:t>
            </a:r>
          </a:p>
          <a:p>
            <a:pPr marL="46863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Owner Types: private </a:t>
            </a:r>
            <a:r>
              <a:rPr lang="en-US" sz="1600">
                <a:solidFill>
                  <a:srgbClr val="000000"/>
                </a:solidFill>
                <a:latin typeface="Calibri"/>
                <a:ea typeface="Calibri" panose="020F0502020204030204" pitchFamily="34" charset="0"/>
                <a:cs typeface="Calibri"/>
              </a:rPr>
              <a:t>o</a:t>
            </a:r>
            <a:r>
              <a:rPr kumimoji="0" lang="en-US" sz="1600" b="0" i="0" u="none" kern="1200" cap="none" spc="0" normalizeH="0" baseline="0" noProof="0" err="1">
                <a:ln>
                  <a:noFill/>
                </a:ln>
                <a:solidFill>
                  <a:srgbClr val="000000"/>
                </a:solidFill>
                <a:effectLst/>
                <a:uLnTx/>
                <a:uFillTx/>
                <a:latin typeface="Calibri"/>
                <a:ea typeface="Calibri" panose="020F0502020204030204" pitchFamily="34" charset="0"/>
                <a:cs typeface="Calibri"/>
              </a:rPr>
              <a:t>wned</a:t>
            </a: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 vs non-profit (non-govt </a:t>
            </a:r>
            <a:r>
              <a:rPr lang="en-US" sz="1600">
                <a:solidFill>
                  <a:srgbClr val="000000"/>
                </a:solidFill>
                <a:latin typeface="Calibri"/>
                <a:ea typeface="Calibri" panose="020F0502020204030204" pitchFamily="34" charset="0"/>
                <a:cs typeface="Calibri"/>
              </a:rPr>
              <a:t>o</a:t>
            </a:r>
            <a:r>
              <a:rPr kumimoji="0" lang="en-US" sz="1600" b="0" i="0" u="none" kern="1200" cap="none" spc="0" normalizeH="0" baseline="0" noProof="0" err="1">
                <a:ln>
                  <a:noFill/>
                </a:ln>
                <a:solidFill>
                  <a:srgbClr val="000000"/>
                </a:solidFill>
                <a:effectLst/>
                <a:uLnTx/>
                <a:uFillTx/>
                <a:latin typeface="Calibri"/>
                <a:ea typeface="Calibri" panose="020F0502020204030204" pitchFamily="34" charset="0"/>
                <a:cs typeface="Calibri"/>
              </a:rPr>
              <a:t>rg</a:t>
            </a: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 &amp; public </a:t>
            </a:r>
            <a:r>
              <a:rPr lang="en-US" sz="1600">
                <a:solidFill>
                  <a:srgbClr val="000000"/>
                </a:solidFill>
                <a:latin typeface="Calibri"/>
                <a:ea typeface="Calibri" panose="020F0502020204030204" pitchFamily="34" charset="0"/>
                <a:cs typeface="Calibri"/>
              </a:rPr>
              <a:t>h</a:t>
            </a:r>
            <a:r>
              <a:rPr kumimoji="0" lang="en-US" sz="1600" b="0" i="0" u="none" kern="1200" cap="none" spc="0" normalizeH="0" baseline="0" noProof="0" err="1">
                <a:ln>
                  <a:noFill/>
                </a:ln>
                <a:solidFill>
                  <a:srgbClr val="000000"/>
                </a:solidFill>
                <a:effectLst/>
                <a:uLnTx/>
                <a:uFillTx/>
                <a:latin typeface="Calibri"/>
                <a:ea typeface="Calibri" panose="020F0502020204030204" pitchFamily="34" charset="0"/>
                <a:cs typeface="Calibri"/>
              </a:rPr>
              <a:t>ousing</a:t>
            </a: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 authority), with owner name &amp; contact info </a:t>
            </a:r>
          </a:p>
          <a:p>
            <a:pPr marL="46863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Program </a:t>
            </a:r>
            <a:r>
              <a:rPr lang="en-US" sz="1600">
                <a:solidFill>
                  <a:srgbClr val="000000"/>
                </a:solidFill>
                <a:latin typeface="Calibri"/>
                <a:ea typeface="Calibri" panose="020F0502020204030204" pitchFamily="34" charset="0"/>
                <a:cs typeface="Calibri"/>
              </a:rPr>
              <a:t>D</a:t>
            </a:r>
            <a:r>
              <a:rPr kumimoji="0" lang="en-US" sz="1600" b="0" i="0" u="none" kern="1200" cap="none" spc="0" normalizeH="0" baseline="0" noProof="0" err="1">
                <a:ln>
                  <a:noFill/>
                </a:ln>
                <a:solidFill>
                  <a:srgbClr val="000000"/>
                </a:solidFill>
                <a:effectLst/>
                <a:uLnTx/>
                <a:uFillTx/>
                <a:latin typeface="Calibri"/>
                <a:ea typeface="Calibri" panose="020F0502020204030204" pitchFamily="34" charset="0"/>
                <a:cs typeface="Calibri"/>
              </a:rPr>
              <a:t>esignations</a:t>
            </a:r>
            <a:r>
              <a:rPr lang="en-US" sz="1600">
                <a:solidFill>
                  <a:srgbClr val="000000"/>
                </a:solidFill>
                <a:latin typeface="Calibri"/>
                <a:ea typeface="Calibri" panose="020F0502020204030204" pitchFamily="34" charset="0"/>
                <a:cs typeface="Calibri"/>
              </a:rPr>
              <a:t>: t</a:t>
            </a: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ax </a:t>
            </a:r>
            <a:r>
              <a:rPr lang="en-US" sz="1600">
                <a:solidFill>
                  <a:srgbClr val="000000"/>
                </a:solidFill>
                <a:latin typeface="Calibri"/>
                <a:ea typeface="Calibri" panose="020F0502020204030204" pitchFamily="34" charset="0"/>
                <a:cs typeface="Calibri"/>
              </a:rPr>
              <a:t>c</a:t>
            </a:r>
            <a:r>
              <a:rPr kumimoji="0" lang="en-US" sz="1600" b="0" i="0" u="none" kern="1200" cap="none" spc="0" normalizeH="0" baseline="0" noProof="0" err="1">
                <a:ln>
                  <a:noFill/>
                </a:ln>
                <a:solidFill>
                  <a:srgbClr val="000000"/>
                </a:solidFill>
                <a:effectLst/>
                <a:uLnTx/>
                <a:uFillTx/>
                <a:latin typeface="Calibri"/>
                <a:ea typeface="Calibri" panose="020F0502020204030204" pitchFamily="34" charset="0"/>
                <a:cs typeface="Calibri"/>
              </a:rPr>
              <a:t>redit</a:t>
            </a: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 (LIHTC) &amp; state </a:t>
            </a:r>
            <a:r>
              <a:rPr lang="en-US" sz="1600">
                <a:solidFill>
                  <a:srgbClr val="000000"/>
                </a:solidFill>
                <a:latin typeface="Calibri"/>
                <a:ea typeface="Calibri" panose="020F0502020204030204" pitchFamily="34" charset="0"/>
                <a:cs typeface="Calibri"/>
              </a:rPr>
              <a:t>c</a:t>
            </a:r>
            <a:r>
              <a:rPr kumimoji="0" lang="en-US" sz="1600" b="0" i="0" u="none" kern="1200" cap="none" spc="0" normalizeH="0" baseline="0" noProof="0" err="1">
                <a:ln>
                  <a:noFill/>
                </a:ln>
                <a:solidFill>
                  <a:srgbClr val="000000"/>
                </a:solidFill>
                <a:effectLst/>
                <a:uLnTx/>
                <a:uFillTx/>
                <a:latin typeface="Calibri"/>
                <a:ea typeface="Calibri" panose="020F0502020204030204" pitchFamily="34" charset="0"/>
                <a:cs typeface="Calibri"/>
              </a:rPr>
              <a:t>redits</a:t>
            </a: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 project-</a:t>
            </a:r>
            <a:r>
              <a:rPr lang="en-US" sz="1600">
                <a:solidFill>
                  <a:srgbClr val="000000"/>
                </a:solidFill>
                <a:latin typeface="Calibri"/>
                <a:ea typeface="Calibri" panose="020F0502020204030204" pitchFamily="34" charset="0"/>
                <a:cs typeface="Calibri"/>
              </a:rPr>
              <a:t>b</a:t>
            </a:r>
            <a:r>
              <a:rPr kumimoji="0" lang="en-US" sz="1600" b="0" i="0" u="none" kern="1200" cap="none" spc="0" normalizeH="0" baseline="0" noProof="0" err="1">
                <a:ln>
                  <a:noFill/>
                </a:ln>
                <a:solidFill>
                  <a:srgbClr val="000000"/>
                </a:solidFill>
                <a:effectLst/>
                <a:uLnTx/>
                <a:uFillTx/>
                <a:latin typeface="Calibri"/>
                <a:ea typeface="Calibri" panose="020F0502020204030204" pitchFamily="34" charset="0"/>
                <a:cs typeface="Calibri"/>
              </a:rPr>
              <a:t>ased</a:t>
            </a: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 Sec 8, other </a:t>
            </a:r>
          </a:p>
          <a:p>
            <a:pPr marL="46863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Senior (age </a:t>
            </a:r>
            <a:r>
              <a:rPr lang="en-US" sz="1600">
                <a:solidFill>
                  <a:srgbClr val="000000"/>
                </a:solidFill>
                <a:latin typeface="Calibri"/>
                <a:ea typeface="Calibri" panose="020F0502020204030204" pitchFamily="34" charset="0"/>
                <a:cs typeface="Calibri"/>
              </a:rPr>
              <a:t>r</a:t>
            </a:r>
            <a:r>
              <a:rPr kumimoji="0" lang="en-US" sz="1600" b="0" i="0" u="none" kern="1200" cap="none" spc="0" normalizeH="0" baseline="0" noProof="0" err="1">
                <a:ln>
                  <a:noFill/>
                </a:ln>
                <a:solidFill>
                  <a:srgbClr val="000000"/>
                </a:solidFill>
                <a:effectLst/>
                <a:uLnTx/>
                <a:uFillTx/>
                <a:latin typeface="Calibri"/>
                <a:ea typeface="Calibri" panose="020F0502020204030204" pitchFamily="34" charset="0"/>
                <a:cs typeface="Calibri"/>
              </a:rPr>
              <a:t>estricted</a:t>
            </a: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 vs non-senior properties </a:t>
            </a:r>
          </a:p>
          <a:p>
            <a:pPr marL="46863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Placed in service date, compliance </a:t>
            </a:r>
            <a:r>
              <a:rPr lang="en-US" sz="1600">
                <a:solidFill>
                  <a:srgbClr val="000000"/>
                </a:solidFill>
                <a:latin typeface="Calibri"/>
                <a:ea typeface="Calibri" panose="020F0502020204030204" pitchFamily="34" charset="0"/>
                <a:cs typeface="Calibri"/>
              </a:rPr>
              <a:t>p</a:t>
            </a:r>
            <a:r>
              <a:rPr kumimoji="0" lang="en-US" sz="1600" b="0" i="0" u="none" kern="1200" cap="none" spc="0" normalizeH="0" baseline="0" noProof="0" err="1">
                <a:ln>
                  <a:noFill/>
                </a:ln>
                <a:solidFill>
                  <a:srgbClr val="000000"/>
                </a:solidFill>
                <a:effectLst/>
                <a:uLnTx/>
                <a:uFillTx/>
                <a:latin typeface="Calibri"/>
                <a:ea typeface="Calibri" panose="020F0502020204030204" pitchFamily="34" charset="0"/>
                <a:cs typeface="Calibri"/>
              </a:rPr>
              <a:t>eriod</a:t>
            </a: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 expiration date, extended </a:t>
            </a:r>
            <a:r>
              <a:rPr lang="en-US" sz="1600">
                <a:solidFill>
                  <a:srgbClr val="000000"/>
                </a:solidFill>
                <a:latin typeface="Calibri"/>
                <a:ea typeface="Calibri" panose="020F0502020204030204" pitchFamily="34" charset="0"/>
                <a:cs typeface="Calibri"/>
              </a:rPr>
              <a:t>u</a:t>
            </a: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se expiration date </a:t>
            </a:r>
          </a:p>
          <a:p>
            <a:pPr marL="46863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Date of tax </a:t>
            </a:r>
            <a:r>
              <a:rPr lang="en-US" sz="1600">
                <a:solidFill>
                  <a:srgbClr val="000000"/>
                </a:solidFill>
                <a:latin typeface="Calibri"/>
                <a:ea typeface="Calibri" panose="020F0502020204030204" pitchFamily="34" charset="0"/>
                <a:cs typeface="Calibri"/>
              </a:rPr>
              <a:t>c</a:t>
            </a:r>
            <a:r>
              <a:rPr kumimoji="0" lang="en-US" sz="1600" b="0" i="0" u="none" kern="1200" cap="none" spc="0" normalizeH="0" baseline="0" noProof="0" err="1">
                <a:ln>
                  <a:noFill/>
                </a:ln>
                <a:solidFill>
                  <a:srgbClr val="000000"/>
                </a:solidFill>
                <a:effectLst/>
                <a:uLnTx/>
                <a:uFillTx/>
                <a:latin typeface="Calibri"/>
                <a:ea typeface="Calibri" panose="020F0502020204030204" pitchFamily="34" charset="0"/>
                <a:cs typeface="Calibri"/>
              </a:rPr>
              <a:t>redit</a:t>
            </a: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 </a:t>
            </a:r>
            <a:r>
              <a:rPr lang="en-US" sz="1600">
                <a:solidFill>
                  <a:srgbClr val="000000"/>
                </a:solidFill>
                <a:latin typeface="Calibri"/>
                <a:ea typeface="Calibri" panose="020F0502020204030204" pitchFamily="34" charset="0"/>
                <a:cs typeface="Calibri"/>
              </a:rPr>
              <a:t>a</a:t>
            </a:r>
            <a:r>
              <a:rPr kumimoji="0" lang="en-US" sz="1600" b="0" i="0" u="none" kern="1200" cap="none" spc="0" normalizeH="0" baseline="0" noProof="0" err="1">
                <a:ln>
                  <a:noFill/>
                </a:ln>
                <a:solidFill>
                  <a:srgbClr val="000000"/>
                </a:solidFill>
                <a:effectLst/>
                <a:uLnTx/>
                <a:uFillTx/>
                <a:latin typeface="Calibri"/>
                <a:ea typeface="Calibri" panose="020F0502020204030204" pitchFamily="34" charset="0"/>
                <a:cs typeface="Calibri"/>
              </a:rPr>
              <a:t>llocation</a:t>
            </a:r>
            <a:r>
              <a:rPr kumimoji="0" lang="en-US" sz="1600" b="0" i="0" u="none" kern="1200" cap="none" spc="0" normalizeH="0" baseline="0" noProof="0">
                <a:ln>
                  <a:noFill/>
                </a:ln>
                <a:solidFill>
                  <a:srgbClr val="000000"/>
                </a:solidFill>
                <a:effectLst/>
                <a:uLnTx/>
                <a:uFillTx/>
                <a:latin typeface="Calibri"/>
                <a:ea typeface="Calibri" panose="020F0502020204030204" pitchFamily="34" charset="0"/>
                <a:cs typeface="Calibri"/>
              </a:rPr>
              <a:t> award (where available) </a:t>
            </a:r>
          </a:p>
          <a:p>
            <a:pPr marL="46863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Completed vs. new supply </a:t>
            </a:r>
            <a:r>
              <a:rPr lang="en-US" sz="1600">
                <a:solidFill>
                  <a:srgbClr val="000000"/>
                </a:solidFill>
                <a:latin typeface="Calibri"/>
                <a:ea typeface="Calibri" panose="020F0502020204030204" pitchFamily="34" charset="0"/>
                <a:cs typeface="Calibri"/>
              </a:rPr>
              <a:t>p</a:t>
            </a:r>
            <a:r>
              <a:rPr kumimoji="0" lang="en-US" sz="1600" b="0" i="0" u="none" strike="noStrike" kern="1200" cap="none" spc="0" normalizeH="0" baseline="0" noProof="0" err="1">
                <a:ln>
                  <a:noFill/>
                </a:ln>
                <a:solidFill>
                  <a:srgbClr val="000000"/>
                </a:solidFill>
                <a:effectLst/>
                <a:uLnTx/>
                <a:uFillTx/>
                <a:latin typeface="Calibri"/>
                <a:ea typeface="Calibri" panose="020F0502020204030204" pitchFamily="34" charset="0"/>
                <a:cs typeface="Calibri"/>
              </a:rPr>
              <a:t>ipeline</a:t>
            </a: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en-US" sz="1600">
                <a:solidFill>
                  <a:srgbClr val="000000"/>
                </a:solidFill>
                <a:latin typeface="Calibri"/>
                <a:ea typeface="Calibri" panose="020F0502020204030204" pitchFamily="34" charset="0"/>
                <a:cs typeface="Calibri"/>
              </a:rPr>
              <a:t>u</a:t>
            </a:r>
            <a:r>
              <a:rPr kumimoji="0" lang="en-US" sz="1600" b="0" i="0" u="none" strike="noStrike" kern="1200" cap="none" spc="0" normalizeH="0" baseline="0" noProof="0" err="1">
                <a:ln>
                  <a:noFill/>
                </a:ln>
                <a:solidFill>
                  <a:srgbClr val="000000"/>
                </a:solidFill>
                <a:effectLst/>
                <a:uLnTx/>
                <a:uFillTx/>
                <a:latin typeface="Calibri"/>
                <a:ea typeface="Calibri" panose="020F0502020204030204" pitchFamily="34" charset="0"/>
                <a:cs typeface="Calibri"/>
              </a:rPr>
              <a:t>nder</a:t>
            </a: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en-US" sz="1600">
                <a:solidFill>
                  <a:srgbClr val="000000"/>
                </a:solidFill>
                <a:latin typeface="Calibri"/>
                <a:ea typeface="Calibri" panose="020F0502020204030204" pitchFamily="34" charset="0"/>
                <a:cs typeface="Calibri"/>
              </a:rPr>
              <a:t>c</a:t>
            </a:r>
            <a:r>
              <a:rPr kumimoji="0" lang="en-US" sz="1600" b="0" i="0" u="none" strike="noStrike" kern="1200" cap="none" spc="0" normalizeH="0" baseline="0" noProof="0" err="1">
                <a:ln>
                  <a:noFill/>
                </a:ln>
                <a:solidFill>
                  <a:srgbClr val="000000"/>
                </a:solidFill>
                <a:effectLst/>
                <a:uLnTx/>
                <a:uFillTx/>
                <a:latin typeface="Calibri"/>
                <a:ea typeface="Calibri" panose="020F0502020204030204" pitchFamily="34" charset="0"/>
                <a:cs typeface="Calibri"/>
              </a:rPr>
              <a:t>onstruction</a:t>
            </a: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planned, </a:t>
            </a:r>
            <a:r>
              <a:rPr lang="en-US" sz="1600">
                <a:solidFill>
                  <a:srgbClr val="000000"/>
                </a:solidFill>
                <a:latin typeface="Calibri"/>
                <a:ea typeface="Calibri" panose="020F0502020204030204" pitchFamily="34" charset="0"/>
                <a:cs typeface="Calibri"/>
              </a:rPr>
              <a:t>p</a:t>
            </a:r>
            <a:r>
              <a:rPr kumimoji="0" lang="en-US" sz="1600" b="0" i="0" u="none" strike="noStrike" kern="1200" cap="none" spc="0" normalizeH="0" baseline="0" noProof="0" err="1">
                <a:ln>
                  <a:noFill/>
                </a:ln>
                <a:solidFill>
                  <a:srgbClr val="000000"/>
                </a:solidFill>
                <a:effectLst/>
                <a:uLnTx/>
                <a:uFillTx/>
                <a:latin typeface="Calibri"/>
                <a:ea typeface="Calibri" panose="020F0502020204030204" pitchFamily="34" charset="0"/>
                <a:cs typeface="Calibri"/>
              </a:rPr>
              <a:t>rospective</a:t>
            </a: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p>
          <a:p>
            <a:pPr marL="46863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New </a:t>
            </a:r>
            <a:r>
              <a:rPr lang="en-US" sz="1600">
                <a:solidFill>
                  <a:srgbClr val="000000"/>
                </a:solidFill>
                <a:latin typeface="Calibri"/>
                <a:ea typeface="Calibri" panose="020F0502020204030204" pitchFamily="34" charset="0"/>
                <a:cs typeface="Calibri"/>
              </a:rPr>
              <a:t>d</a:t>
            </a:r>
            <a:r>
              <a:rPr kumimoji="0" lang="en-US" sz="1600" b="0" i="0" u="none" strike="noStrike" kern="1200" cap="none" spc="0" normalizeH="0" baseline="0" noProof="0" err="1">
                <a:ln>
                  <a:noFill/>
                </a:ln>
                <a:solidFill>
                  <a:srgbClr val="000000"/>
                </a:solidFill>
                <a:effectLst/>
                <a:uLnTx/>
                <a:uFillTx/>
                <a:latin typeface="Calibri"/>
                <a:ea typeface="Calibri" panose="020F0502020204030204" pitchFamily="34" charset="0"/>
                <a:cs typeface="Calibri"/>
              </a:rPr>
              <a:t>elivery</a:t>
            </a: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a:t>
            </a:r>
            <a:r>
              <a:rPr lang="en-US" sz="1600">
                <a:solidFill>
                  <a:srgbClr val="000000"/>
                </a:solidFill>
                <a:latin typeface="Calibri"/>
                <a:ea typeface="Calibri" panose="020F0502020204030204" pitchFamily="34" charset="0"/>
                <a:cs typeface="Calibri"/>
              </a:rPr>
              <a:t>f</a:t>
            </a:r>
            <a:r>
              <a:rPr kumimoji="0" lang="en-US" sz="1600" b="0" i="0" u="none" strike="noStrike" kern="1200" cap="none" spc="0" normalizeH="0" baseline="0" noProof="0" err="1">
                <a:ln>
                  <a:noFill/>
                </a:ln>
                <a:solidFill>
                  <a:srgbClr val="000000"/>
                </a:solidFill>
                <a:effectLst/>
                <a:uLnTx/>
                <a:uFillTx/>
                <a:latin typeface="Calibri"/>
                <a:ea typeface="Calibri" panose="020F0502020204030204" pitchFamily="34" charset="0"/>
                <a:cs typeface="Calibri"/>
              </a:rPr>
              <a:t>orecast</a:t>
            </a: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by market by year for the next three years using actual starts data</a:t>
            </a:r>
            <a:endParaRPr lang="en-US" sz="1600">
              <a:solidFill>
                <a:srgbClr val="000000"/>
              </a:solidFill>
              <a:latin typeface="Calibri"/>
              <a:ea typeface="Calibri" panose="020F0502020204030204" pitchFamily="34" charset="0"/>
              <a:cs typeface="Calibri"/>
            </a:endParaRPr>
          </a:p>
          <a:p>
            <a:pPr marL="182880" marR="0" lvl="1" algn="l" defTabSz="914400" rtl="0" eaLnBrk="1" fontAlgn="auto" latinLnBrk="0" hangingPunct="1">
              <a:lnSpc>
                <a:spcPct val="100000"/>
              </a:lnSpc>
              <a:spcBef>
                <a:spcPts val="0"/>
              </a:spcBef>
              <a:spcAft>
                <a:spcPts val="0"/>
              </a:spcAft>
              <a:buClrTx/>
              <a:buSzTx/>
              <a:tabLst/>
              <a:defRPr/>
            </a:pPr>
            <a:endParaRPr lang="en-US" sz="1600">
              <a:solidFill>
                <a:srgbClr val="000000"/>
              </a:solidFill>
              <a:latin typeface="Calibri"/>
              <a:ea typeface="Calibri" panose="020F0502020204030204" pitchFamily="34" charset="0"/>
              <a:cs typeface="Calibri"/>
            </a:endParaRPr>
          </a:p>
          <a:p>
            <a:pPr marL="182880" marR="0" lvl="1" algn="l" defTabSz="914400" rtl="0" eaLnBrk="1" fontAlgn="auto" latinLnBrk="0" hangingPunct="1">
              <a:lnSpc>
                <a:spcPct val="100000"/>
              </a:lnSpc>
              <a:spcBef>
                <a:spcPts val="0"/>
              </a:spcBef>
              <a:spcAft>
                <a:spcPts val="0"/>
              </a:spcAft>
              <a:buClrTx/>
              <a:buSzTx/>
              <a:tabLst/>
              <a:defRPr/>
            </a:pPr>
            <a:r>
              <a:rPr lang="en-US" sz="1600" b="1">
                <a:solidFill>
                  <a:schemeClr val="accent4"/>
                </a:solidFill>
                <a:latin typeface="Calibri" panose="020F0502020204030204"/>
                <a:cs typeface="Times New Roman"/>
              </a:rPr>
              <a:t>Revenue Information:</a:t>
            </a:r>
            <a:r>
              <a:rPr kumimoji="0" lang="en-US" sz="1600" b="0" i="0" u="none" strike="noStrike" kern="1200" cap="none" spc="0" normalizeH="0" baseline="0" noProof="0">
                <a:ln>
                  <a:noFill/>
                </a:ln>
                <a:solidFill>
                  <a:schemeClr val="accent4"/>
                </a:solidFill>
                <a:effectLst/>
                <a:uLnTx/>
                <a:uFillTx/>
                <a:latin typeface="Calibri"/>
                <a:ea typeface="Calibri" panose="020F0502020204030204" pitchFamily="34" charset="0"/>
                <a:cs typeface="Calibri"/>
              </a:rPr>
              <a:t> </a:t>
            </a:r>
          </a:p>
          <a:p>
            <a:pPr marL="46863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Pre-calculated maximum allowable rents using AMI % requirements and utility allowance</a:t>
            </a:r>
          </a:p>
          <a:p>
            <a:pPr marL="925830" lvl="2" indent="-285750">
              <a:buSzPct val="70000"/>
              <a:buFont typeface="Courier New" panose="02070309020205020404" pitchFamily="49" charset="0"/>
              <a:buChar char="o"/>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Calculation by property, floorplan, unit, rental </a:t>
            </a:r>
            <a:r>
              <a:rPr lang="en-US" sz="1600">
                <a:solidFill>
                  <a:srgbClr val="000000"/>
                </a:solidFill>
                <a:latin typeface="Calibri"/>
                <a:ea typeface="Calibri" panose="020F0502020204030204" pitchFamily="34" charset="0"/>
                <a:cs typeface="Calibri"/>
              </a:rPr>
              <a:t>SF</a:t>
            </a:r>
            <a:endPar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endParaRPr>
          </a:p>
          <a:p>
            <a:pPr marL="46863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Compared to: </a:t>
            </a:r>
          </a:p>
          <a:p>
            <a:pPr marL="925830" lvl="2" indent="-285750">
              <a:buSzPct val="70000"/>
              <a:buFont typeface="Courier New" panose="02070309020205020404" pitchFamily="49" charset="0"/>
              <a:buChar char="o"/>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Housing Choice Voucher value, actual offered rent (where available from </a:t>
            </a:r>
            <a:r>
              <a:rPr kumimoji="0" lang="en-US" sz="1600" b="0" i="0" u="none" strike="noStrike" kern="1200" cap="none" spc="0" normalizeH="0" baseline="0" noProof="0" err="1">
                <a:ln>
                  <a:noFill/>
                </a:ln>
                <a:solidFill>
                  <a:srgbClr val="000000"/>
                </a:solidFill>
                <a:effectLst/>
                <a:uLnTx/>
                <a:uFillTx/>
                <a:latin typeface="Calibri"/>
                <a:ea typeface="Calibri" panose="020F0502020204030204" pitchFamily="34" charset="0"/>
                <a:cs typeface="Calibri"/>
              </a:rPr>
              <a:t>RentCafe.com</a:t>
            </a: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 HOME program (HUD) rents</a:t>
            </a:r>
          </a:p>
          <a:p>
            <a:pPr marL="46863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Composite property affordability to X% AMI metro across all U.S. multifamily properties</a:t>
            </a:r>
          </a:p>
          <a:p>
            <a:pPr marL="46863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endParaRPr>
          </a:p>
          <a:p>
            <a:pPr marL="182880" marR="0" lvl="1" indent="0" algn="l" defTabSz="914400" rtl="0" eaLnBrk="1" fontAlgn="auto" latinLnBrk="0" hangingPunct="1">
              <a:lnSpc>
                <a:spcPct val="100000"/>
              </a:lnSpc>
              <a:spcBef>
                <a:spcPts val="0"/>
              </a:spcBef>
              <a:spcAft>
                <a:spcPts val="0"/>
              </a:spcAft>
              <a:buClrTx/>
              <a:buSzTx/>
              <a:buFontTx/>
              <a:buNone/>
              <a:tabLst/>
              <a:defRPr/>
            </a:pPr>
            <a:r>
              <a:rPr lang="en-US" sz="1600" b="1">
                <a:solidFill>
                  <a:schemeClr val="accent4"/>
                </a:solidFill>
                <a:latin typeface="Calibri" panose="020F0502020204030204"/>
                <a:cs typeface="Times New Roman"/>
              </a:rPr>
              <a:t>Property Information</a:t>
            </a:r>
            <a:r>
              <a:rPr kumimoji="0" lang="en-US" sz="1600" b="1" i="0" u="none" strike="noStrike" kern="1200" cap="none" spc="0" normalizeH="0" baseline="0" noProof="0">
                <a:ln>
                  <a:noFill/>
                </a:ln>
                <a:solidFill>
                  <a:schemeClr val="accent4"/>
                </a:solidFill>
                <a:effectLst/>
                <a:uLnTx/>
                <a:uFillTx/>
                <a:latin typeface="Calibri" panose="020F0502020204030204"/>
                <a:ea typeface="+mn-ea"/>
                <a:cs typeface="Times New Roman"/>
              </a:rPr>
              <a:t>:</a:t>
            </a:r>
          </a:p>
          <a:p>
            <a:pPr marL="468630" lvl="1" indent="-285750">
              <a:buFont typeface="Arial" panose="020B0604020202020204" pitchFamily="34" charset="0"/>
              <a:buChar char="•"/>
              <a:defRPr/>
            </a:pPr>
            <a:r>
              <a:rPr lang="en-US" sz="1600">
                <a:solidFill>
                  <a:srgbClr val="000000"/>
                </a:solidFill>
                <a:latin typeface="Calibri"/>
                <a:cs typeface="Calibri"/>
              </a:rPr>
              <a:t>Property-level occupancy percentage</a:t>
            </a:r>
          </a:p>
          <a:p>
            <a:pPr marL="46863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Calibri" panose="020F0502020204030204" pitchFamily="34" charset="0"/>
                <a:cs typeface="Calibri"/>
              </a:rPr>
              <a:t>REAC scores (last 3 recorded)</a:t>
            </a:r>
          </a:p>
          <a:p>
            <a:pPr marL="468630" lvl="1" indent="-285750">
              <a:buFont typeface="Arial" panose="020B0604020202020204" pitchFamily="34" charset="0"/>
              <a:buChar char="•"/>
              <a:defRPr/>
            </a:pPr>
            <a:r>
              <a:rPr lang="en-US" sz="1600">
                <a:solidFill>
                  <a:srgbClr val="000000"/>
                </a:solidFill>
                <a:latin typeface="Calibri"/>
                <a:cs typeface="Calibri"/>
              </a:rPr>
              <a:t>Property sales and loans information with maturity dates</a:t>
            </a:r>
          </a:p>
        </p:txBody>
      </p:sp>
    </p:spTree>
    <p:extLst>
      <p:ext uri="{BB962C8B-B14F-4D97-AF65-F5344CB8AC3E}">
        <p14:creationId xmlns:p14="http://schemas.microsoft.com/office/powerpoint/2010/main" val="532970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E3B2E-7C34-5A75-BC2F-95314D08B7DF}"/>
            </a:ext>
          </a:extLst>
        </p:cNvPr>
        <p:cNvGrpSpPr/>
        <p:nvPr/>
      </p:nvGrpSpPr>
      <p:grpSpPr>
        <a:xfrm>
          <a:off x="0" y="0"/>
          <a:ext cx="0" cy="0"/>
          <a:chOff x="0" y="0"/>
          <a:chExt cx="0" cy="0"/>
        </a:xfrm>
      </p:grpSpPr>
      <p:sp>
        <p:nvSpPr>
          <p:cNvPr id="2" name="Rounded Rectangle 1">
            <a:extLst>
              <a:ext uri="{FF2B5EF4-FFF2-40B4-BE49-F238E27FC236}">
                <a16:creationId xmlns:a16="http://schemas.microsoft.com/office/drawing/2014/main" id="{590CF9C5-7B20-1317-7AE5-CA12DBEC9BD2}"/>
              </a:ext>
            </a:extLst>
          </p:cNvPr>
          <p:cNvSpPr/>
          <p:nvPr/>
        </p:nvSpPr>
        <p:spPr>
          <a:xfrm>
            <a:off x="711822" y="825043"/>
            <a:ext cx="10768356" cy="5207913"/>
          </a:xfrm>
          <a:prstGeom prst="roundRect">
            <a:avLst>
              <a:gd name="adj" fmla="val 3982"/>
            </a:avLst>
          </a:prstGeom>
          <a:solidFill>
            <a:schemeClr val="bg1">
              <a:lumMod val="95000"/>
            </a:schemeClr>
          </a:solidFill>
        </p:spPr>
        <p:txBody>
          <a:bodyPr wrap="square" lIns="91440" tIns="91440" rIns="91440" bIns="91440" anchor="t">
            <a:spAutoFit/>
          </a:bodyPr>
          <a:lstStyle/>
          <a:p>
            <a:pPr marL="182880" marR="0" lvl="1" algn="l" defTabSz="914400" rtl="0" eaLnBrk="1" fontAlgn="auto" latinLnBrk="0" hangingPunct="1">
              <a:lnSpc>
                <a:spcPct val="100000"/>
              </a:lnSpc>
              <a:spcAft>
                <a:spcPts val="0"/>
              </a:spcAft>
              <a:buClrTx/>
              <a:buSzTx/>
              <a:tabLst/>
              <a:defRPr/>
            </a:pPr>
            <a:r>
              <a:rPr lang="en-US" sz="1600" b="1" dirty="0">
                <a:solidFill>
                  <a:schemeClr val="accent4"/>
                </a:solidFill>
                <a:latin typeface="Calibri" panose="020F0502020204030204"/>
                <a:cs typeface="Times New Roman"/>
              </a:rPr>
              <a:t>Aggregated and Anonymized Data (Matrix Expert):</a:t>
            </a:r>
          </a:p>
          <a:p>
            <a:pPr marL="468630" lvl="1" indent="-285750">
              <a:buFont typeface="Arial" panose="020B0604020202020204" pitchFamily="34" charset="0"/>
              <a:buChar char="•"/>
              <a:defRPr/>
            </a:pPr>
            <a:r>
              <a:rPr lang="en-US" sz="1600" dirty="0">
                <a:solidFill>
                  <a:srgbClr val="000000"/>
                </a:solidFill>
                <a:latin typeface="Calibri"/>
                <a:cs typeface="Calibri"/>
              </a:rPr>
              <a:t>Available by market, submarket, competitive set, ownership type, program type, age of property, senior vs non-senior</a:t>
            </a:r>
          </a:p>
          <a:p>
            <a:pPr marL="468630" lvl="1" indent="-285750">
              <a:buFont typeface="Arial" panose="020B0604020202020204" pitchFamily="34" charset="0"/>
              <a:buChar char="•"/>
              <a:defRPr/>
            </a:pPr>
            <a:r>
              <a:rPr lang="en-US" sz="1600" dirty="0">
                <a:solidFill>
                  <a:srgbClr val="000000"/>
                </a:solidFill>
                <a:latin typeface="Calibri"/>
                <a:cs typeface="Calibri"/>
              </a:rPr>
              <a:t>Full P&amp;L (revenue, expenses, NOI, CAPEX) per unit or per SF</a:t>
            </a:r>
          </a:p>
          <a:p>
            <a:pPr marL="46863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Occupancy </a:t>
            </a:r>
          </a:p>
          <a:p>
            <a:pPr marL="46863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Rent and revenue per occupied apartment </a:t>
            </a:r>
          </a:p>
          <a:p>
            <a:pPr marL="46863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Transacted rents: new, renewal, and in-place, total and by bed/bath combination</a:t>
            </a:r>
          </a:p>
          <a:p>
            <a:pPr marL="46863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Lease Trade-outs: new and renewal in total, and by bed/bath combination</a:t>
            </a:r>
          </a:p>
          <a:p>
            <a:pPr marL="46863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Total turnover % and renewal % </a:t>
            </a:r>
          </a:p>
          <a:p>
            <a:pPr marL="46863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Calibri"/>
                <a:ea typeface="Calibri" panose="020F0502020204030204" pitchFamily="34" charset="0"/>
                <a:cs typeface="Calibri"/>
              </a:rPr>
              <a:t>Lease pipeline survivorship rates</a:t>
            </a:r>
            <a:endParaRPr lang="en-US" sz="1600" b="1" dirty="0">
              <a:solidFill>
                <a:srgbClr val="007CD5"/>
              </a:solidFill>
              <a:latin typeface="Calibri" panose="020F0502020204030204"/>
              <a:cs typeface="Times New Roman"/>
            </a:endParaRPr>
          </a:p>
          <a:p>
            <a:pPr marL="182880" marR="0" lvl="1" algn="l" defTabSz="914400" rtl="0" eaLnBrk="1" fontAlgn="auto" latinLnBrk="0" hangingPunct="1">
              <a:lnSpc>
                <a:spcPct val="100000"/>
              </a:lnSpc>
              <a:spcAft>
                <a:spcPts val="0"/>
              </a:spcAft>
              <a:buClrTx/>
              <a:buSzTx/>
              <a:tabLst/>
              <a:defRPr/>
            </a:pPr>
            <a:endParaRPr lang="en-US" sz="1600" b="1" dirty="0">
              <a:solidFill>
                <a:srgbClr val="007CD5"/>
              </a:solidFill>
              <a:latin typeface="Calibri" panose="020F0502020204030204"/>
              <a:cs typeface="Times New Roman"/>
            </a:endParaRPr>
          </a:p>
          <a:p>
            <a:pPr marL="182880" marR="0" lvl="1" algn="l" defTabSz="914400" rtl="0" eaLnBrk="1" fontAlgn="auto" latinLnBrk="0" hangingPunct="1">
              <a:lnSpc>
                <a:spcPct val="100000"/>
              </a:lnSpc>
              <a:spcAft>
                <a:spcPts val="0"/>
              </a:spcAft>
              <a:buClrTx/>
              <a:buSzTx/>
              <a:tabLst/>
              <a:defRPr/>
            </a:pPr>
            <a:r>
              <a:rPr lang="en-US" sz="1600" b="1" dirty="0">
                <a:solidFill>
                  <a:schemeClr val="accent4"/>
                </a:solidFill>
                <a:latin typeface="Calibri" panose="020F0502020204030204"/>
                <a:cs typeface="Times New Roman"/>
              </a:rPr>
              <a:t>Area Information:</a:t>
            </a:r>
            <a:endParaRPr lang="en-US" sz="1600" dirty="0">
              <a:solidFill>
                <a:schemeClr val="accent4"/>
              </a:solidFill>
              <a:latin typeface="Calibri"/>
              <a:ea typeface="Calibri" panose="020F0502020204030204" pitchFamily="34" charset="0"/>
              <a:cs typeface="Calibri"/>
            </a:endParaRPr>
          </a:p>
          <a:p>
            <a:pPr marL="46863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600" dirty="0">
                <a:solidFill>
                  <a:srgbClr val="000000"/>
                </a:solidFill>
                <a:latin typeface="Calibri"/>
                <a:ea typeface="Calibri" panose="020F0502020204030204" pitchFamily="34" charset="0"/>
                <a:cs typeface="Calibri"/>
              </a:rPr>
              <a:t>Qualified Census Tract (QCT) and Difficult Development Area (DDA) map overlays </a:t>
            </a:r>
          </a:p>
          <a:p>
            <a:pPr marL="46863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600" dirty="0">
                <a:solidFill>
                  <a:srgbClr val="000000"/>
                </a:solidFill>
                <a:latin typeface="Calibri"/>
                <a:ea typeface="Calibri" panose="020F0502020204030204" pitchFamily="34" charset="0"/>
                <a:cs typeface="Calibri"/>
              </a:rPr>
              <a:t>Population growth forecasts</a:t>
            </a:r>
          </a:p>
          <a:p>
            <a:pPr marL="46863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600" dirty="0">
                <a:solidFill>
                  <a:srgbClr val="000000"/>
                </a:solidFill>
                <a:latin typeface="Calibri"/>
                <a:ea typeface="Calibri" panose="020F0502020204030204" pitchFamily="34" charset="0"/>
                <a:cs typeface="Calibri"/>
              </a:rPr>
              <a:t>Demographic information from American Community Survey data</a:t>
            </a:r>
          </a:p>
          <a:p>
            <a:pPr marL="46863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600" dirty="0">
                <a:solidFill>
                  <a:srgbClr val="000000"/>
                </a:solidFill>
                <a:latin typeface="Calibri"/>
                <a:ea typeface="Calibri" panose="020F0502020204030204" pitchFamily="34" charset="0"/>
                <a:cs typeface="Calibri"/>
              </a:rPr>
              <a:t>Great Schools elementary school rank data </a:t>
            </a:r>
          </a:p>
          <a:p>
            <a:pPr marL="46863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600" dirty="0">
                <a:solidFill>
                  <a:srgbClr val="000000"/>
                </a:solidFill>
                <a:latin typeface="Calibri"/>
                <a:ea typeface="Calibri" panose="020F0502020204030204" pitchFamily="34" charset="0"/>
                <a:cs typeface="Calibri"/>
              </a:rPr>
              <a:t>Walk, Bike, Car Score data </a:t>
            </a:r>
            <a:endParaRPr lang="en-US" sz="1600" b="1" dirty="0">
              <a:solidFill>
                <a:srgbClr val="007CD5"/>
              </a:solidFill>
              <a:latin typeface="Calibri" panose="020F0502020204030204"/>
              <a:cs typeface="Times New Roman"/>
            </a:endParaRPr>
          </a:p>
          <a:p>
            <a:pPr marL="182880" marR="0" lvl="1" algn="l" defTabSz="914400" rtl="0" eaLnBrk="1" fontAlgn="auto" latinLnBrk="0" hangingPunct="1">
              <a:lnSpc>
                <a:spcPct val="100000"/>
              </a:lnSpc>
              <a:spcAft>
                <a:spcPts val="0"/>
              </a:spcAft>
              <a:buClrTx/>
              <a:buSzTx/>
              <a:tabLst/>
              <a:defRPr/>
            </a:pPr>
            <a:endParaRPr lang="en-US" sz="1600" b="1" dirty="0">
              <a:solidFill>
                <a:srgbClr val="007CD5"/>
              </a:solidFill>
              <a:latin typeface="Calibri" panose="020F0502020204030204"/>
              <a:cs typeface="Times New Roman"/>
            </a:endParaRPr>
          </a:p>
          <a:p>
            <a:pPr marL="182880" marR="0" lvl="1" algn="l" defTabSz="914400" rtl="0" eaLnBrk="1" fontAlgn="auto" latinLnBrk="0" hangingPunct="1">
              <a:lnSpc>
                <a:spcPct val="100000"/>
              </a:lnSpc>
              <a:spcAft>
                <a:spcPts val="0"/>
              </a:spcAft>
              <a:buClrTx/>
              <a:buSzTx/>
              <a:tabLst/>
              <a:defRPr/>
            </a:pPr>
            <a:r>
              <a:rPr lang="en-US" sz="1600" b="1" dirty="0">
                <a:solidFill>
                  <a:schemeClr val="accent4"/>
                </a:solidFill>
                <a:latin typeface="Calibri" panose="020F0502020204030204"/>
                <a:cs typeface="Times New Roman"/>
              </a:rPr>
              <a:t>Reporting:</a:t>
            </a:r>
            <a:endParaRPr lang="en-US" sz="1600" dirty="0">
              <a:solidFill>
                <a:schemeClr val="accent4"/>
              </a:solidFill>
              <a:latin typeface="Calibri"/>
              <a:ea typeface="Calibri" panose="020F0502020204030204" pitchFamily="34" charset="0"/>
              <a:cs typeface="Calibri"/>
            </a:endParaRPr>
          </a:p>
          <a:p>
            <a:pPr marL="46863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600" dirty="0">
                <a:solidFill>
                  <a:srgbClr val="000000"/>
                </a:solidFill>
                <a:latin typeface="Calibri"/>
                <a:ea typeface="Calibri" panose="020F0502020204030204" pitchFamily="34" charset="0"/>
                <a:cs typeface="Calibri"/>
              </a:rPr>
              <a:t>Comparison of area Affordable Maximum rents vs Rent By Necessity (Workforce) vs Lifestyle (Luxury) </a:t>
            </a:r>
          </a:p>
          <a:p>
            <a:pPr marL="468630" marR="0" lvl="1" indent="-285750" algn="l" defTabSz="914400" rtl="0" eaLnBrk="1" fontAlgn="auto" latinLnBrk="0" hangingPunct="1">
              <a:lnSpc>
                <a:spcPct val="100000"/>
              </a:lnSpc>
              <a:spcAft>
                <a:spcPts val="0"/>
              </a:spcAft>
              <a:buClrTx/>
              <a:buSzTx/>
              <a:buFont typeface="Arial" panose="020B0604020202020204" pitchFamily="34" charset="0"/>
              <a:buChar char="•"/>
              <a:tabLst/>
              <a:defRPr/>
            </a:pPr>
            <a:r>
              <a:rPr lang="en-US" sz="1600" dirty="0">
                <a:solidFill>
                  <a:srgbClr val="000000"/>
                </a:solidFill>
                <a:latin typeface="Calibri"/>
                <a:ea typeface="Calibri" panose="020F0502020204030204" pitchFamily="34" charset="0"/>
                <a:cs typeface="Calibri"/>
              </a:rPr>
              <a:t>Comparison of AMI % affordability metric to inventory in an area under analysis</a:t>
            </a:r>
          </a:p>
        </p:txBody>
      </p:sp>
      <p:sp>
        <p:nvSpPr>
          <p:cNvPr id="3" name="Title 1">
            <a:extLst>
              <a:ext uri="{FF2B5EF4-FFF2-40B4-BE49-F238E27FC236}">
                <a16:creationId xmlns:a16="http://schemas.microsoft.com/office/drawing/2014/main" id="{111345C9-FA3F-C156-FB5F-671078CC588D}"/>
              </a:ext>
            </a:extLst>
          </p:cNvPr>
          <p:cNvSpPr txBox="1">
            <a:spLocks/>
          </p:cNvSpPr>
          <p:nvPr/>
        </p:nvSpPr>
        <p:spPr>
          <a:xfrm>
            <a:off x="0" y="137977"/>
            <a:ext cx="12192000" cy="585923"/>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effectLst/>
                <a:uLnTx/>
                <a:uFillTx/>
                <a:latin typeface="Calibri Light" panose="020F0302020204030204"/>
              </a:rPr>
              <a:t>Data Features Unique to Yardi Matrix Affordable Housing</a:t>
            </a:r>
          </a:p>
        </p:txBody>
      </p:sp>
      <p:sp>
        <p:nvSpPr>
          <p:cNvPr id="4" name="Rectangle 3">
            <a:extLst>
              <a:ext uri="{FF2B5EF4-FFF2-40B4-BE49-F238E27FC236}">
                <a16:creationId xmlns:a16="http://schemas.microsoft.com/office/drawing/2014/main" id="{F702E5A1-BA01-ABA5-595C-20854BBD9DE7}"/>
              </a:ext>
            </a:extLst>
          </p:cNvPr>
          <p:cNvSpPr/>
          <p:nvPr/>
        </p:nvSpPr>
        <p:spPr>
          <a:xfrm>
            <a:off x="0" y="6581523"/>
            <a:ext cx="1067918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Calibri Light" charset="0"/>
                <a:cs typeface="Calibri Light" charset="0"/>
              </a:rPr>
              <a:t>Data as of May 2024. Matrix data is available for properties with 50+ units | Source: Yardi Matrix</a:t>
            </a:r>
          </a:p>
        </p:txBody>
      </p:sp>
    </p:spTree>
    <p:extLst>
      <p:ext uri="{BB962C8B-B14F-4D97-AF65-F5344CB8AC3E}">
        <p14:creationId xmlns:p14="http://schemas.microsoft.com/office/powerpoint/2010/main" val="340918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C3FC9806-A07F-FC8C-C7BD-B65CB0DAA6CE}"/>
              </a:ext>
            </a:extLst>
          </p:cNvPr>
          <p:cNvGraphicFramePr>
            <a:graphicFrameLocks/>
          </p:cNvGraphicFramePr>
          <p:nvPr/>
        </p:nvGraphicFramePr>
        <p:xfrm>
          <a:off x="612648" y="1225117"/>
          <a:ext cx="10966704" cy="5068885"/>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2EC48C6D-6D5D-4EFA-8986-341AC695019F}"/>
              </a:ext>
            </a:extLst>
          </p:cNvPr>
          <p:cNvSpPr txBox="1">
            <a:spLocks/>
          </p:cNvSpPr>
          <p:nvPr/>
        </p:nvSpPr>
        <p:spPr>
          <a:xfrm>
            <a:off x="0" y="139273"/>
            <a:ext cx="12192000" cy="5387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0000"/>
                </a:solidFill>
                <a:effectLst/>
                <a:uLnTx/>
                <a:uFillTx/>
                <a:latin typeface="Calibri Light" panose="020F0302020204030204"/>
              </a:rPr>
              <a:t>Deliveries for Fully Affordable Units Are Projected to Peak Next Year Before Significantly Dropping in the Years to Come, Unless Something Changes</a:t>
            </a:r>
          </a:p>
        </p:txBody>
      </p:sp>
      <p:sp>
        <p:nvSpPr>
          <p:cNvPr id="5" name="Rectangle 4">
            <a:extLst>
              <a:ext uri="{FF2B5EF4-FFF2-40B4-BE49-F238E27FC236}">
                <a16:creationId xmlns:a16="http://schemas.microsoft.com/office/drawing/2014/main" id="{6DDF3B76-8ABC-4E5F-A7D8-C61D7B6708F4}"/>
              </a:ext>
            </a:extLst>
          </p:cNvPr>
          <p:cNvSpPr/>
          <p:nvPr/>
        </p:nvSpPr>
        <p:spPr>
          <a:xfrm>
            <a:off x="0" y="6581001"/>
            <a:ext cx="10679185" cy="27699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Calibri Light" charset="0"/>
                <a:cs typeface="Calibri Light" charset="0"/>
              </a:rPr>
              <a:t>Source: Yardi Matrix</a:t>
            </a:r>
          </a:p>
        </p:txBody>
      </p:sp>
    </p:spTree>
    <p:extLst>
      <p:ext uri="{BB962C8B-B14F-4D97-AF65-F5344CB8AC3E}">
        <p14:creationId xmlns:p14="http://schemas.microsoft.com/office/powerpoint/2010/main" val="332197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E3B2E-7C34-5A75-BC2F-95314D08B7DF}"/>
            </a:ext>
          </a:extLst>
        </p:cNvPr>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61634DB-508C-0370-761A-D5A4BD1144FF}"/>
              </a:ext>
            </a:extLst>
          </p:cNvPr>
          <p:cNvGraphicFramePr>
            <a:graphicFrameLocks/>
          </p:cNvGraphicFramePr>
          <p:nvPr/>
        </p:nvGraphicFramePr>
        <p:xfrm>
          <a:off x="-2790904" y="815678"/>
          <a:ext cx="11971863" cy="57491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E62BF956-D826-32B6-792A-9A71976BDE0A}"/>
              </a:ext>
            </a:extLst>
          </p:cNvPr>
          <p:cNvGraphicFramePr>
            <a:graphicFrameLocks/>
          </p:cNvGraphicFramePr>
          <p:nvPr/>
        </p:nvGraphicFramePr>
        <p:xfrm>
          <a:off x="3813550" y="815677"/>
          <a:ext cx="11538192" cy="5749155"/>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E9AF9B80-8A33-E21D-AFF2-9E91A16F7B0D}"/>
              </a:ext>
            </a:extLst>
          </p:cNvPr>
          <p:cNvSpPr/>
          <p:nvPr/>
        </p:nvSpPr>
        <p:spPr>
          <a:xfrm>
            <a:off x="0" y="6581523"/>
            <a:ext cx="1067918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Calibri Light" charset="0"/>
                <a:cs typeface="Calibri Light" charset="0"/>
              </a:rPr>
              <a:t>Data as of October 2024. A detailed breakdown of the “other” category is accessible. Matrix data is available for properties with 50+ units | Source: Yardi Matrix</a:t>
            </a:r>
          </a:p>
        </p:txBody>
      </p:sp>
      <p:sp>
        <p:nvSpPr>
          <p:cNvPr id="3" name="Title 1">
            <a:extLst>
              <a:ext uri="{FF2B5EF4-FFF2-40B4-BE49-F238E27FC236}">
                <a16:creationId xmlns:a16="http://schemas.microsoft.com/office/drawing/2014/main" id="{AB774A25-B959-9309-54A9-CE65846E69EB}"/>
              </a:ext>
            </a:extLst>
          </p:cNvPr>
          <p:cNvSpPr txBox="1">
            <a:spLocks/>
          </p:cNvSpPr>
          <p:nvPr/>
        </p:nvSpPr>
        <p:spPr>
          <a:xfrm>
            <a:off x="19878" y="137977"/>
            <a:ext cx="12192000" cy="585923"/>
          </a:xfrm>
          <a:prstGeom prst="rect">
            <a:avLst/>
          </a:prstGeom>
          <a:noFill/>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effectLst/>
                <a:uLnTx/>
                <a:uFillTx/>
                <a:latin typeface="Calibri Light" panose="020F0302020204030204"/>
              </a:rPr>
              <a:t>Fully Affordable Properties by Inventory Composition and by Owner Type</a:t>
            </a:r>
          </a:p>
        </p:txBody>
      </p:sp>
      <p:cxnSp>
        <p:nvCxnSpPr>
          <p:cNvPr id="4" name="Straight Connector 3">
            <a:extLst>
              <a:ext uri="{FF2B5EF4-FFF2-40B4-BE49-F238E27FC236}">
                <a16:creationId xmlns:a16="http://schemas.microsoft.com/office/drawing/2014/main" id="{FF6C49F5-EAFF-BA15-F095-132393818185}"/>
              </a:ext>
            </a:extLst>
          </p:cNvPr>
          <p:cNvCxnSpPr>
            <a:cxnSpLocks/>
          </p:cNvCxnSpPr>
          <p:nvPr/>
        </p:nvCxnSpPr>
        <p:spPr>
          <a:xfrm>
            <a:off x="6096000" y="995881"/>
            <a:ext cx="0" cy="53887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2201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2EC48C6D-6D5D-4EFA-8986-341AC695019F}"/>
              </a:ext>
            </a:extLst>
          </p:cNvPr>
          <p:cNvSpPr txBox="1">
            <a:spLocks/>
          </p:cNvSpPr>
          <p:nvPr/>
        </p:nvSpPr>
        <p:spPr>
          <a:xfrm>
            <a:off x="0" y="139273"/>
            <a:ext cx="12192000" cy="53879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effectLst/>
                <a:uLnTx/>
                <a:uFillTx/>
                <a:latin typeface="Calibri Light" panose="020F0302020204030204"/>
              </a:rPr>
              <a:t>Austin Leads Markets in Fully Affordable Deliveries 2024-26</a:t>
            </a:r>
          </a:p>
        </p:txBody>
      </p:sp>
      <p:sp>
        <p:nvSpPr>
          <p:cNvPr id="5" name="Rectangle 4">
            <a:extLst>
              <a:ext uri="{FF2B5EF4-FFF2-40B4-BE49-F238E27FC236}">
                <a16:creationId xmlns:a16="http://schemas.microsoft.com/office/drawing/2014/main" id="{6DDF3B76-8ABC-4E5F-A7D8-C61D7B6708F4}"/>
              </a:ext>
            </a:extLst>
          </p:cNvPr>
          <p:cNvSpPr/>
          <p:nvPr/>
        </p:nvSpPr>
        <p:spPr>
          <a:xfrm>
            <a:off x="0" y="6581001"/>
            <a:ext cx="10679185" cy="276999"/>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a:ea typeface="Calibri Light" charset="0"/>
                <a:cs typeface="Calibri Light" charset="0"/>
              </a:rPr>
              <a:t>Source: Yardi Matrix</a:t>
            </a:r>
            <a:r>
              <a:rPr lang="en-US" sz="1200" dirty="0">
                <a:solidFill>
                  <a:srgbClr val="000000"/>
                </a:solidFill>
                <a:latin typeface="Calibri" panose="020F0502020204030204"/>
                <a:ea typeface="Calibri Light" charset="0"/>
                <a:cs typeface="Calibri Light" charset="0"/>
              </a:rPr>
              <a:t>; National Total: 202,000</a:t>
            </a:r>
            <a:endParaRPr kumimoji="0" lang="en-US" sz="1200" b="0" i="0" u="none" strike="noStrike" kern="1200" cap="none" spc="0" normalizeH="0" baseline="0" noProof="0" dirty="0">
              <a:ln>
                <a:noFill/>
              </a:ln>
              <a:solidFill>
                <a:srgbClr val="000000"/>
              </a:solidFill>
              <a:effectLst/>
              <a:uLnTx/>
              <a:uFillTx/>
              <a:latin typeface="Calibri" panose="020F0502020204030204"/>
              <a:ea typeface="Calibri Light" charset="0"/>
              <a:cs typeface="Calibri Light" charset="0"/>
            </a:endParaRPr>
          </a:p>
        </p:txBody>
      </p:sp>
      <p:graphicFrame>
        <p:nvGraphicFramePr>
          <p:cNvPr id="3" name="Chart 2">
            <a:extLst>
              <a:ext uri="{FF2B5EF4-FFF2-40B4-BE49-F238E27FC236}">
                <a16:creationId xmlns:a16="http://schemas.microsoft.com/office/drawing/2014/main" id="{03661B39-AC33-EA6B-0438-FA9D8FE9A614}"/>
              </a:ext>
            </a:extLst>
          </p:cNvPr>
          <p:cNvGraphicFramePr>
            <a:graphicFrameLocks/>
          </p:cNvGraphicFramePr>
          <p:nvPr>
            <p:extLst>
              <p:ext uri="{D42A27DB-BD31-4B8C-83A1-F6EECF244321}">
                <p14:modId xmlns:p14="http://schemas.microsoft.com/office/powerpoint/2010/main" val="2575062647"/>
              </p:ext>
            </p:extLst>
          </p:nvPr>
        </p:nvGraphicFramePr>
        <p:xfrm>
          <a:off x="603315" y="923827"/>
          <a:ext cx="10877147" cy="5288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2757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882A0BAE-E2D1-780C-549A-AE72A1601CE7}"/>
              </a:ext>
            </a:extLst>
          </p:cNvPr>
          <p:cNvGraphicFramePr>
            <a:graphicFrameLocks/>
          </p:cNvGraphicFramePr>
          <p:nvPr>
            <p:extLst>
              <p:ext uri="{D42A27DB-BD31-4B8C-83A1-F6EECF244321}">
                <p14:modId xmlns:p14="http://schemas.microsoft.com/office/powerpoint/2010/main" val="1361004581"/>
              </p:ext>
            </p:extLst>
          </p:nvPr>
        </p:nvGraphicFramePr>
        <p:xfrm>
          <a:off x="672465" y="1046375"/>
          <a:ext cx="10847070" cy="5209919"/>
        </p:xfrm>
        <a:graphic>
          <a:graphicData uri="http://schemas.openxmlformats.org/drawingml/2006/chart">
            <c:chart xmlns:c="http://schemas.openxmlformats.org/drawingml/2006/chart" xmlns:r="http://schemas.openxmlformats.org/officeDocument/2006/relationships" r:id="rId3"/>
          </a:graphicData>
        </a:graphic>
      </p:graphicFrame>
      <p:cxnSp>
        <p:nvCxnSpPr>
          <p:cNvPr id="2" name="Straight Connector 1">
            <a:extLst>
              <a:ext uri="{FF2B5EF4-FFF2-40B4-BE49-F238E27FC236}">
                <a16:creationId xmlns:a16="http://schemas.microsoft.com/office/drawing/2014/main" id="{D509261E-ED9E-AD54-C7E6-A4367219825A}"/>
              </a:ext>
            </a:extLst>
          </p:cNvPr>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2EC48C6D-6D5D-4EFA-8986-341AC695019F}"/>
              </a:ext>
            </a:extLst>
          </p:cNvPr>
          <p:cNvSpPr txBox="1">
            <a:spLocks/>
          </p:cNvSpPr>
          <p:nvPr/>
        </p:nvSpPr>
        <p:spPr>
          <a:xfrm>
            <a:off x="0" y="231010"/>
            <a:ext cx="12192000" cy="44277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2800" b="0" i="1" u="none" strike="noStrike" kern="1200" cap="none" spc="0" normalizeH="0" baseline="0" noProof="0">
              <a:ln>
                <a:noFill/>
              </a:ln>
              <a:solidFill>
                <a:srgbClr val="FF0000"/>
              </a:solidFill>
              <a:effectLst/>
              <a:uLnTx/>
              <a:uFillTx/>
              <a:latin typeface="Calibri Light" panose="020F0302020204030204"/>
            </a:endParaRPr>
          </a:p>
        </p:txBody>
      </p:sp>
      <p:sp>
        <p:nvSpPr>
          <p:cNvPr id="7" name="Rectangle 6">
            <a:extLst>
              <a:ext uri="{FF2B5EF4-FFF2-40B4-BE49-F238E27FC236}">
                <a16:creationId xmlns:a16="http://schemas.microsoft.com/office/drawing/2014/main" id="{59AD47C1-906B-4169-A789-B34660E81892}"/>
              </a:ext>
            </a:extLst>
          </p:cNvPr>
          <p:cNvSpPr/>
          <p:nvPr/>
        </p:nvSpPr>
        <p:spPr>
          <a:xfrm>
            <a:off x="0" y="6581001"/>
            <a:ext cx="1067918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Calibri Light" charset="0"/>
                <a:cs typeface="Calibri Light" charset="0"/>
              </a:rPr>
              <a:t>Top 30 Matrix multifamily markets. Data as of July 2024 | Source: Yardi Matrix Expert</a:t>
            </a:r>
          </a:p>
        </p:txBody>
      </p:sp>
      <p:sp>
        <p:nvSpPr>
          <p:cNvPr id="8" name="Title 1">
            <a:extLst>
              <a:ext uri="{FF2B5EF4-FFF2-40B4-BE49-F238E27FC236}">
                <a16:creationId xmlns:a16="http://schemas.microsoft.com/office/drawing/2014/main" id="{27B77015-1489-2834-9E66-4E3707F31BBE}"/>
              </a:ext>
            </a:extLst>
          </p:cNvPr>
          <p:cNvSpPr txBox="1">
            <a:spLocks/>
          </p:cNvSpPr>
          <p:nvPr/>
        </p:nvSpPr>
        <p:spPr>
          <a:xfrm>
            <a:off x="0" y="158929"/>
            <a:ext cx="12192000" cy="44277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n-US" sz="2800">
                <a:latin typeface="Calibri Light" panose="020F0302020204030204"/>
              </a:rPr>
              <a:t>Affordable Units Have Higher </a:t>
            </a:r>
            <a:r>
              <a:rPr lang="en-US" sz="2800" err="1">
                <a:latin typeface="Calibri Light" panose="020F0302020204030204"/>
              </a:rPr>
              <a:t>OpEx</a:t>
            </a:r>
            <a:r>
              <a:rPr lang="en-US" sz="2800">
                <a:latin typeface="Calibri Light" panose="020F0302020204030204"/>
              </a:rPr>
              <a:t> as a % of Income </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2800">
                <a:latin typeface="Calibri Light" panose="020F0302020204030204"/>
              </a:rPr>
              <a:t>in Most Markets, With Four Markets Above 70%</a:t>
            </a:r>
            <a:endParaRPr kumimoji="0" lang="en-US" sz="2800" b="0" i="0" u="none" strike="noStrike" kern="1200" cap="none" spc="0" normalizeH="0" baseline="0" noProof="0">
              <a:ln>
                <a:noFill/>
              </a:ln>
              <a:effectLst/>
              <a:uLnTx/>
              <a:uFillTx/>
              <a:latin typeface="Calibri Light" panose="020F0302020204030204"/>
            </a:endParaRPr>
          </a:p>
        </p:txBody>
      </p:sp>
      <p:cxnSp>
        <p:nvCxnSpPr>
          <p:cNvPr id="9" name="Straight Connector 8">
            <a:extLst>
              <a:ext uri="{FF2B5EF4-FFF2-40B4-BE49-F238E27FC236}">
                <a16:creationId xmlns:a16="http://schemas.microsoft.com/office/drawing/2014/main" id="{95B519BF-AB26-3D04-F3D7-081BD9E9A73E}"/>
              </a:ext>
            </a:extLst>
          </p:cNvPr>
          <p:cNvCxnSpPr/>
          <p:nvPr/>
        </p:nvCxnSpPr>
        <p:spPr>
          <a:xfrm>
            <a:off x="1276350" y="2105025"/>
            <a:ext cx="10134600" cy="0"/>
          </a:xfrm>
          <a:prstGeom prst="line">
            <a:avLst/>
          </a:prstGeom>
          <a:ln w="19050">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2803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BE773-6B05-1059-A448-EC69B06430A4}"/>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C7D05AE-640C-14F7-2504-F950D545B0C6}"/>
              </a:ext>
            </a:extLst>
          </p:cNvPr>
          <p:cNvPicPr>
            <a:picLocks noChangeAspect="1"/>
          </p:cNvPicPr>
          <p:nvPr/>
        </p:nvPicPr>
        <p:blipFill>
          <a:blip r:embed="rId3"/>
          <a:stretch>
            <a:fillRect/>
          </a:stretch>
        </p:blipFill>
        <p:spPr>
          <a:xfrm>
            <a:off x="391446" y="847555"/>
            <a:ext cx="7276253" cy="5512057"/>
          </a:xfrm>
          <a:prstGeom prst="rect">
            <a:avLst/>
          </a:prstGeom>
          <a:ln w="3175">
            <a:solidFill>
              <a:schemeClr val="tx1"/>
            </a:solidFill>
          </a:ln>
          <a:effectLst>
            <a:outerShdw blurRad="50800" dist="38100" dir="2700000" algn="tl" rotWithShape="0">
              <a:prstClr val="black">
                <a:alpha val="40000"/>
              </a:prstClr>
            </a:outerShdw>
          </a:effectLst>
        </p:spPr>
      </p:pic>
      <p:cxnSp>
        <p:nvCxnSpPr>
          <p:cNvPr id="3" name="Straight Connector 2">
            <a:extLst>
              <a:ext uri="{FF2B5EF4-FFF2-40B4-BE49-F238E27FC236}">
                <a16:creationId xmlns:a16="http://schemas.microsoft.com/office/drawing/2014/main" id="{B9AA0F78-BAFB-14F5-DDB8-747727F2CFAA}"/>
              </a:ext>
            </a:extLst>
          </p:cNvPr>
          <p:cNvCxnSpPr/>
          <p:nvPr/>
        </p:nvCxnSpPr>
        <p:spPr>
          <a:xfrm>
            <a:off x="-275304"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94E3DF66-E079-19ED-32A3-2F5ECC22E4E3}"/>
              </a:ext>
            </a:extLst>
          </p:cNvPr>
          <p:cNvSpPr txBox="1">
            <a:spLocks/>
          </p:cNvSpPr>
          <p:nvPr/>
        </p:nvSpPr>
        <p:spPr>
          <a:xfrm>
            <a:off x="0" y="231010"/>
            <a:ext cx="12192000" cy="442777"/>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3200" b="0" i="0" kern="1200">
                <a:solidFill>
                  <a:schemeClr val="tx1"/>
                </a:solidFill>
                <a:latin typeface="+mn-lt"/>
                <a:ea typeface="Titillium" charset="0"/>
                <a:cs typeface="Titillium" charset="0"/>
              </a:defRPr>
            </a:lvl1pPr>
          </a:lstStyle>
          <a:p>
            <a:pPr>
              <a:defRPr/>
            </a:pPr>
            <a:r>
              <a:rPr lang="en-US" sz="2800">
                <a:latin typeface="Calibri Light" panose="020F0302020204030204"/>
              </a:rPr>
              <a:t>Average AMI (Area Median Income) Percent Metric</a:t>
            </a:r>
            <a:br>
              <a:rPr lang="en-US" sz="2800">
                <a:latin typeface="Calibri Light" panose="020F0302020204030204"/>
              </a:rPr>
            </a:br>
            <a:endParaRPr lang="en-US" sz="2800" b="0" i="0" u="none" strike="noStrike" kern="1200" cap="none" spc="0" normalizeH="0" baseline="0" noProof="0">
              <a:ln>
                <a:noFill/>
              </a:ln>
              <a:effectLst/>
              <a:uLnTx/>
              <a:uFillTx/>
              <a:latin typeface="Calibri Light" panose="020F0302020204030204"/>
            </a:endParaRPr>
          </a:p>
        </p:txBody>
      </p:sp>
      <p:sp>
        <p:nvSpPr>
          <p:cNvPr id="7" name="Rectangle 6">
            <a:extLst>
              <a:ext uri="{FF2B5EF4-FFF2-40B4-BE49-F238E27FC236}">
                <a16:creationId xmlns:a16="http://schemas.microsoft.com/office/drawing/2014/main" id="{22566DCC-E170-A768-CB00-D2D87491BD8B}"/>
              </a:ext>
            </a:extLst>
          </p:cNvPr>
          <p:cNvSpPr/>
          <p:nvPr/>
        </p:nvSpPr>
        <p:spPr>
          <a:xfrm>
            <a:off x="0" y="6581001"/>
            <a:ext cx="10679185" cy="27699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a:ea typeface="Calibri Light" charset="0"/>
                <a:cs typeface="Calibri Light" charset="0"/>
              </a:rPr>
              <a:t>Source: Yardi Matrix</a:t>
            </a:r>
          </a:p>
        </p:txBody>
      </p:sp>
      <p:pic>
        <p:nvPicPr>
          <p:cNvPr id="34" name="Picture 33">
            <a:extLst>
              <a:ext uri="{FF2B5EF4-FFF2-40B4-BE49-F238E27FC236}">
                <a16:creationId xmlns:a16="http://schemas.microsoft.com/office/drawing/2014/main" id="{8F4A4306-C771-640F-0096-69A532B9A379}"/>
              </a:ext>
            </a:extLst>
          </p:cNvPr>
          <p:cNvPicPr>
            <a:picLocks noChangeAspect="1"/>
          </p:cNvPicPr>
          <p:nvPr/>
        </p:nvPicPr>
        <p:blipFill rotWithShape="1">
          <a:blip r:embed="rId4"/>
          <a:srcRect r="18171"/>
          <a:stretch/>
        </p:blipFill>
        <p:spPr>
          <a:xfrm>
            <a:off x="2039272" y="2802654"/>
            <a:ext cx="7450468" cy="1644996"/>
          </a:xfrm>
          <a:prstGeom prst="rect">
            <a:avLst/>
          </a:prstGeom>
          <a:ln w="3175">
            <a:solidFill>
              <a:schemeClr val="tx1"/>
            </a:solidFill>
          </a:ln>
          <a:effectLst>
            <a:outerShdw blurRad="50800" dist="38100" dir="2700000" algn="tl" rotWithShape="0">
              <a:prstClr val="black">
                <a:alpha val="40000"/>
              </a:prstClr>
            </a:outerShdw>
          </a:effectLst>
        </p:spPr>
      </p:pic>
      <p:sp>
        <p:nvSpPr>
          <p:cNvPr id="35" name="Rectangle 34">
            <a:extLst>
              <a:ext uri="{FF2B5EF4-FFF2-40B4-BE49-F238E27FC236}">
                <a16:creationId xmlns:a16="http://schemas.microsoft.com/office/drawing/2014/main" id="{A4E5B06B-F62D-A289-9A2B-7826C81363DB}"/>
              </a:ext>
            </a:extLst>
          </p:cNvPr>
          <p:cNvSpPr/>
          <p:nvPr/>
        </p:nvSpPr>
        <p:spPr>
          <a:xfrm>
            <a:off x="391446" y="4543212"/>
            <a:ext cx="4057649" cy="207445"/>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Down 35">
            <a:extLst>
              <a:ext uri="{FF2B5EF4-FFF2-40B4-BE49-F238E27FC236}">
                <a16:creationId xmlns:a16="http://schemas.microsoft.com/office/drawing/2014/main" id="{0D86EED0-B8D7-F202-E184-E2E2123B62D9}"/>
              </a:ext>
            </a:extLst>
          </p:cNvPr>
          <p:cNvSpPr/>
          <p:nvPr/>
        </p:nvSpPr>
        <p:spPr>
          <a:xfrm rot="5400000">
            <a:off x="9547111" y="3856404"/>
            <a:ext cx="242447" cy="945659"/>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Rectangle 37">
            <a:extLst>
              <a:ext uri="{FF2B5EF4-FFF2-40B4-BE49-F238E27FC236}">
                <a16:creationId xmlns:a16="http://schemas.microsoft.com/office/drawing/2014/main" id="{258D1FEB-EE9C-259C-DC09-817A4E797177}"/>
              </a:ext>
            </a:extLst>
          </p:cNvPr>
          <p:cNvSpPr/>
          <p:nvPr/>
        </p:nvSpPr>
        <p:spPr>
          <a:xfrm>
            <a:off x="9846929" y="2802654"/>
            <a:ext cx="1907842" cy="15874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a:ln>
                  <a:noFill/>
                </a:ln>
                <a:solidFill>
                  <a:schemeClr val="bg1"/>
                </a:solidFill>
                <a:effectLst/>
                <a:uLnTx/>
                <a:uFillTx/>
                <a:latin typeface="Calibri" panose="020F0502020204030204"/>
                <a:ea typeface="+mn-ea"/>
                <a:cs typeface="+mn-cs"/>
              </a:rPr>
              <a:t>Actual rents are used to </a:t>
            </a:r>
            <a:r>
              <a:rPr lang="en-US" sz="1600">
                <a:solidFill>
                  <a:schemeClr val="bg1"/>
                </a:solidFill>
                <a:latin typeface="Calibri" panose="020F0502020204030204"/>
              </a:rPr>
              <a:t>determine the AMI level where housing costs would be considered affordable</a:t>
            </a:r>
            <a:endParaRPr kumimoji="0" lang="en-US" sz="160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39" name="Rectangle 38">
            <a:extLst>
              <a:ext uri="{FF2B5EF4-FFF2-40B4-BE49-F238E27FC236}">
                <a16:creationId xmlns:a16="http://schemas.microsoft.com/office/drawing/2014/main" id="{9964EC22-ECE9-CFE1-199C-36BC5D79F5B1}"/>
              </a:ext>
            </a:extLst>
          </p:cNvPr>
          <p:cNvSpPr/>
          <p:nvPr/>
        </p:nvSpPr>
        <p:spPr>
          <a:xfrm>
            <a:off x="7859045" y="4611538"/>
            <a:ext cx="1987884" cy="17480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kumimoji="0" lang="en-US" sz="1600" i="0" u="none" strike="noStrike" kern="1200" cap="none" spc="0" normalizeH="0" baseline="0" noProof="0">
                <a:ln>
                  <a:noFill/>
                </a:ln>
                <a:solidFill>
                  <a:srgbClr val="FFFFFF"/>
                </a:solidFill>
                <a:effectLst/>
                <a:uLnTx/>
                <a:uFillTx/>
                <a:latin typeface="Calibri" panose="020F0502020204030204"/>
                <a:ea typeface="+mn-ea"/>
                <a:cs typeface="+mn-cs"/>
              </a:rPr>
              <a:t>On </a:t>
            </a:r>
            <a:r>
              <a:rPr lang="en-US" sz="1600">
                <a:solidFill>
                  <a:srgbClr val="FFFFFF"/>
                </a:solidFill>
                <a:latin typeface="Calibri" panose="020F0502020204030204"/>
              </a:rPr>
              <a:t>average, the rents at this property are "affordable“ to households earning 71% of the county's Area Median Income (AMI)</a:t>
            </a:r>
            <a:endParaRPr lang="en-US" sz="1600">
              <a:solidFill>
                <a:srgbClr val="FFFFFF"/>
              </a:solidFill>
              <a:latin typeface="Calibri" panose="020F0502020204030204"/>
              <a:cs typeface="Calibri"/>
            </a:endParaRPr>
          </a:p>
        </p:txBody>
      </p:sp>
      <p:sp>
        <p:nvSpPr>
          <p:cNvPr id="40" name="Rectangle 39">
            <a:extLst>
              <a:ext uri="{FF2B5EF4-FFF2-40B4-BE49-F238E27FC236}">
                <a16:creationId xmlns:a16="http://schemas.microsoft.com/office/drawing/2014/main" id="{E61E5476-6A9E-CF78-FA61-35AB4EF71674}"/>
              </a:ext>
            </a:extLst>
          </p:cNvPr>
          <p:cNvSpPr/>
          <p:nvPr/>
        </p:nvSpPr>
        <p:spPr>
          <a:xfrm>
            <a:off x="8403892" y="1293300"/>
            <a:ext cx="2886074" cy="92361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FFFFFF"/>
                </a:solidFill>
                <a:latin typeface="Calibri" panose="020F0502020204030204"/>
              </a:rPr>
              <a:t>“Affordability” is defined as housing costs that consume 30% of gross household income</a:t>
            </a:r>
            <a:endParaRPr kumimoji="0" lang="en-US" sz="160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E2201242-5904-5267-4839-C6B977B58D17}"/>
              </a:ext>
            </a:extLst>
          </p:cNvPr>
          <p:cNvSpPr/>
          <p:nvPr/>
        </p:nvSpPr>
        <p:spPr>
          <a:xfrm>
            <a:off x="8630182" y="4208010"/>
            <a:ext cx="486163" cy="214111"/>
          </a:xfrm>
          <a:prstGeom prst="rect">
            <a:avLst/>
          </a:prstGeom>
          <a:no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Arrow: Down 41">
            <a:extLst>
              <a:ext uri="{FF2B5EF4-FFF2-40B4-BE49-F238E27FC236}">
                <a16:creationId xmlns:a16="http://schemas.microsoft.com/office/drawing/2014/main" id="{C1D4A9BC-02CD-5503-3724-2C9A436B660E}"/>
              </a:ext>
            </a:extLst>
          </p:cNvPr>
          <p:cNvSpPr/>
          <p:nvPr/>
        </p:nvSpPr>
        <p:spPr>
          <a:xfrm rot="5400000">
            <a:off x="6104027" y="3039943"/>
            <a:ext cx="242447" cy="3267588"/>
          </a:xfrm>
          <a:prstGeom prst="down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43870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ad379a47-5533-43ba-aab4-578edabcc39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068C3215430B546B038350CF346ACEF" ma:contentTypeVersion="18" ma:contentTypeDescription="Create a new document." ma:contentTypeScope="" ma:versionID="a3d6e94225511028cd2a3d198c4e2162">
  <xsd:schema xmlns:xsd="http://www.w3.org/2001/XMLSchema" xmlns:xs="http://www.w3.org/2001/XMLSchema" xmlns:p="http://schemas.microsoft.com/office/2006/metadata/properties" xmlns:ns3="59a3dc64-559d-4c31-98f9-85b3c0a3a480" xmlns:ns4="ad379a47-5533-43ba-aab4-578edabcc39a" targetNamespace="http://schemas.microsoft.com/office/2006/metadata/properties" ma:root="true" ma:fieldsID="8558ec6ca44e520421a15dcc4cdc74f2" ns3:_="" ns4:_="">
    <xsd:import namespace="59a3dc64-559d-4c31-98f9-85b3c0a3a480"/>
    <xsd:import namespace="ad379a47-5533-43ba-aab4-578edabcc39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EventHashCode" minOccurs="0"/>
                <xsd:element ref="ns4:MediaServiceGenerationTime" minOccurs="0"/>
                <xsd:element ref="ns4:MediaServiceAutoTags" minOccurs="0"/>
                <xsd:element ref="ns4:MediaServiceDateTaken" minOccurs="0"/>
                <xsd:element ref="ns4:MediaServiceAutoKeyPoints" minOccurs="0"/>
                <xsd:element ref="ns4:MediaServiceKeyPoints" minOccurs="0"/>
                <xsd:element ref="ns4:MediaServiceOCR" minOccurs="0"/>
                <xsd:element ref="ns4:MediaLengthInSeconds" minOccurs="0"/>
                <xsd:element ref="ns4:MediaServiceLocation" minOccurs="0"/>
                <xsd:element ref="ns4:_activity" minOccurs="0"/>
                <xsd:element ref="ns4:MediaServiceObjectDetectorVersions" minOccurs="0"/>
                <xsd:element ref="ns4:MediaServiceSystemTag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a3dc64-559d-4c31-98f9-85b3c0a3a48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d379a47-5533-43ba-aab4-578edabcc39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128D9D4-7A80-49DF-B683-DA87C7AB3E80}">
  <ds:schemaRefs>
    <ds:schemaRef ds:uri="http://schemas.microsoft.com/sharepoint/v3/contenttype/forms"/>
  </ds:schemaRefs>
</ds:datastoreItem>
</file>

<file path=customXml/itemProps2.xml><?xml version="1.0" encoding="utf-8"?>
<ds:datastoreItem xmlns:ds="http://schemas.openxmlformats.org/officeDocument/2006/customXml" ds:itemID="{55D7043D-D98E-4E82-8B55-C22DA4791E29}">
  <ds:schemaRefs>
    <ds:schemaRef ds:uri="http://schemas.microsoft.com/office/infopath/2007/PartnerControls"/>
    <ds:schemaRef ds:uri="http://purl.org/dc/terms/"/>
    <ds:schemaRef ds:uri="ad379a47-5533-43ba-aab4-578edabcc39a"/>
    <ds:schemaRef ds:uri="http://www.w3.org/XML/1998/namespace"/>
    <ds:schemaRef ds:uri="http://purl.org/dc/elements/1.1/"/>
    <ds:schemaRef ds:uri="http://schemas.openxmlformats.org/package/2006/metadata/core-properties"/>
    <ds:schemaRef ds:uri="http://schemas.microsoft.com/office/2006/documentManagement/types"/>
    <ds:schemaRef ds:uri="59a3dc64-559d-4c31-98f9-85b3c0a3a480"/>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98F8B08F-3227-4B4D-A0AD-67DA1CFF2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a3dc64-559d-4c31-98f9-85b3c0a3a480"/>
    <ds:schemaRef ds:uri="ad379a47-5533-43ba-aab4-578edabcc39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4792</TotalTime>
  <Words>2324</Words>
  <Application>Microsoft Office PowerPoint</Application>
  <PresentationFormat>Widescreen</PresentationFormat>
  <Paragraphs>475</Paragraphs>
  <Slides>18</Slides>
  <Notes>18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18</vt:i4>
      </vt:variant>
    </vt:vector>
  </HeadingPairs>
  <TitlesOfParts>
    <vt:vector size="29" baseType="lpstr">
      <vt:lpstr>Aptos</vt:lpstr>
      <vt:lpstr>Aptos Display</vt:lpstr>
      <vt:lpstr>Arial</vt:lpstr>
      <vt:lpstr>Calibri</vt:lpstr>
      <vt:lpstr>Calibri Light</vt:lpstr>
      <vt:lpstr>Courier New</vt:lpstr>
      <vt:lpstr>Raleway</vt:lpstr>
      <vt:lpstr>Symbol</vt:lpstr>
      <vt:lpstr>Times New Roman</vt:lpstr>
      <vt:lpstr>Titillium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Fiorilla</dc:creator>
  <cp:lastModifiedBy>Jeff Adler</cp:lastModifiedBy>
  <cp:revision>2</cp:revision>
  <dcterms:created xsi:type="dcterms:W3CDTF">2024-10-07T13:14:33Z</dcterms:created>
  <dcterms:modified xsi:type="dcterms:W3CDTF">2024-11-02T16:50:35Z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0x010100F068C3215430B546B038350CF346ACEF</vt:lpwstr>
  </property>
</Properties>
</file>