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8" r:id="rId2"/>
    <p:sldId id="322" r:id="rId3"/>
    <p:sldId id="334" r:id="rId4"/>
    <p:sldId id="310" r:id="rId5"/>
    <p:sldId id="331" r:id="rId6"/>
    <p:sldId id="327" r:id="rId7"/>
    <p:sldId id="323" r:id="rId8"/>
    <p:sldId id="318" r:id="rId9"/>
    <p:sldId id="311" r:id="rId10"/>
    <p:sldId id="312" r:id="rId11"/>
    <p:sldId id="315" r:id="rId12"/>
    <p:sldId id="317" r:id="rId13"/>
    <p:sldId id="332" r:id="rId14"/>
    <p:sldId id="319" r:id="rId15"/>
    <p:sldId id="329" r:id="rId16"/>
    <p:sldId id="333" r:id="rId17"/>
    <p:sldId id="328" r:id="rId18"/>
    <p:sldId id="330" r:id="rId1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38B6"/>
    <a:srgbClr val="70AD47"/>
    <a:srgbClr val="48A1FA"/>
    <a:srgbClr val="2F549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67" autoAdjust="0"/>
    <p:restoredTop sz="94660"/>
  </p:normalViewPr>
  <p:slideViewPr>
    <p:cSldViewPr snapToGrid="0">
      <p:cViewPr varScale="1">
        <p:scale>
          <a:sx n="97" d="100"/>
          <a:sy n="97"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erbanM\Desktop\Sacramento%20Presentation%20-%20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MihaelaC\Documents\Economic%20Terms%20and%20Data%20Analysis\PPT%20Serban\Copy%20of%20Sacramento%20Presentation%20-%20Graphs%20(003).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ihaelaC\Documents\Economic%20Terms%20and%20Data%20Analysis\PPT%20Serban\Copy%20of%20Sacramento%20Presentation%20-%20Graphs%20(003).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erbanM\Desktop\Sacramento%20Presentation%20-%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SerbanM\AppData\Local\Microsoft\Windows\INetCache\Content.Outlook\W2R6GCLP\Sacramento%20Presentation%20-%20Graphs%20(003).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C:\Users\SerbanM\Desktop\Sacramento%20Presentation%20-%20Graphs.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oleObject" Target="file:///C:\Users\SerbanM\AppData\Local\Microsoft\Windows\INetCache\Content.Outlook\W2R6GCLP\Sacramento%20Presentation%20-%20Graphs%20(003).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MihaelaC\Documents\Economic%20Terms%20and%20Data%20Analysis\PPT%20Serban\Copy%20of%20Sacramento%20Presentation%20-%20Graphs%20(003).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ihaelaC\Documents\Economic%20Terms%20and%20Data%20Analysis\PPT%20Serban\Copy%20of%20Sacramento%20Presentation%20-%20Graphs%20(003).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erbanM\Desktop\Sacramento%20Presentation%20-%20Graph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sz="2000" baseline="0">
                <a:solidFill>
                  <a:sysClr val="windowText" lastClr="000000"/>
                </a:solidFill>
              </a:rPr>
              <a:t>Population Growth Forecast</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0324244868118025E-2"/>
          <c:y val="0.16588728177625292"/>
          <c:w val="0.91967575513188216"/>
          <c:h val="0.64640668170275029"/>
        </c:manualLayout>
      </c:layout>
      <c:barChart>
        <c:barDir val="col"/>
        <c:grouping val="clustered"/>
        <c:varyColors val="0"/>
        <c:ser>
          <c:idx val="0"/>
          <c:order val="0"/>
          <c:tx>
            <c:strRef>
              <c:f>'1.Metro Overview-Net Pop, Migr.'!$Q$104</c:f>
              <c:strCache>
                <c:ptCount val="1"/>
                <c:pt idx="0">
                  <c:v>Population % Change</c:v>
                </c:pt>
              </c:strCache>
            </c:strRef>
          </c:tx>
          <c:spPr>
            <a:solidFill>
              <a:srgbClr val="00B0F0"/>
            </a:solidFill>
            <a:ln>
              <a:noFill/>
            </a:ln>
            <a:effectLst>
              <a:outerShdw blurRad="50800" dist="38100" dir="2700000" algn="tl" rotWithShape="0">
                <a:prstClr val="black">
                  <a:alpha val="40000"/>
                </a:prstClr>
              </a:outerShdw>
            </a:effectLst>
          </c:spPr>
          <c:invertIfNegative val="0"/>
          <c:dPt>
            <c:idx val="0"/>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4A4-485D-A2F0-5463E9B5FA57}"/>
              </c:ext>
            </c:extLst>
          </c:dPt>
          <c:dPt>
            <c:idx val="1"/>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4A4-485D-A2F0-5463E9B5FA57}"/>
              </c:ext>
            </c:extLst>
          </c:dPt>
          <c:dPt>
            <c:idx val="2"/>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4A4-485D-A2F0-5463E9B5FA57}"/>
              </c:ext>
            </c:extLst>
          </c:dPt>
          <c:dPt>
            <c:idx val="3"/>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44A4-485D-A2F0-5463E9B5FA57}"/>
              </c:ext>
            </c:extLst>
          </c:dPt>
          <c:dPt>
            <c:idx val="4"/>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44A4-485D-A2F0-5463E9B5FA57}"/>
              </c:ext>
            </c:extLst>
          </c:dPt>
          <c:dPt>
            <c:idx val="5"/>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44A4-485D-A2F0-5463E9B5FA57}"/>
              </c:ext>
            </c:extLst>
          </c:dPt>
          <c:dPt>
            <c:idx val="6"/>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44A4-485D-A2F0-5463E9B5FA57}"/>
              </c:ext>
            </c:extLst>
          </c:dPt>
          <c:dPt>
            <c:idx val="7"/>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44A4-485D-A2F0-5463E9B5FA57}"/>
              </c:ext>
            </c:extLst>
          </c:dPt>
          <c:cat>
            <c:numRef>
              <c:f>'1.Metro Overview-Net Pop, Migr.'!$N$107:$N$135</c:f>
              <c:numCache>
                <c:formatCode>General</c:formatCode>
                <c:ptCount val="2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pt idx="27">
                  <c:v>2034</c:v>
                </c:pt>
                <c:pt idx="28">
                  <c:v>2035</c:v>
                </c:pt>
              </c:numCache>
            </c:numRef>
          </c:cat>
          <c:val>
            <c:numRef>
              <c:f>'1.Metro Overview-Net Pop, Migr.'!$Q$107:$Q$135</c:f>
              <c:numCache>
                <c:formatCode>0.0%</c:formatCode>
                <c:ptCount val="29"/>
                <c:pt idx="0">
                  <c:v>1.1521743090852781E-2</c:v>
                </c:pt>
                <c:pt idx="1">
                  <c:v>9.2595127391242333E-3</c:v>
                </c:pt>
                <c:pt idx="2">
                  <c:v>7.4692759641925878E-3</c:v>
                </c:pt>
                <c:pt idx="3">
                  <c:v>6.3256206767308837E-3</c:v>
                </c:pt>
                <c:pt idx="4">
                  <c:v>7.2940744094158331E-3</c:v>
                </c:pt>
                <c:pt idx="5">
                  <c:v>3.4885240768272115E-3</c:v>
                </c:pt>
                <c:pt idx="6">
                  <c:v>8.4120299620668079E-3</c:v>
                </c:pt>
                <c:pt idx="7">
                  <c:v>8.0669503695021058E-3</c:v>
                </c:pt>
                <c:pt idx="8">
                  <c:v>8.6992390221441399E-3</c:v>
                </c:pt>
                <c:pt idx="9">
                  <c:v>1.0179100543836363E-2</c:v>
                </c:pt>
                <c:pt idx="10">
                  <c:v>1.0114187230477184E-2</c:v>
                </c:pt>
                <c:pt idx="11">
                  <c:v>1.0003594823454226E-2</c:v>
                </c:pt>
                <c:pt idx="12">
                  <c:v>9.8603534040299576E-3</c:v>
                </c:pt>
                <c:pt idx="13">
                  <c:v>1.0500950626800169E-2</c:v>
                </c:pt>
                <c:pt idx="14">
                  <c:v>1.0843954022513364E-2</c:v>
                </c:pt>
                <c:pt idx="15">
                  <c:v>1.1198543154262712E-2</c:v>
                </c:pt>
                <c:pt idx="16">
                  <c:v>1.1133922382280255E-2</c:v>
                </c:pt>
                <c:pt idx="17">
                  <c:v>1.0752600815787813E-2</c:v>
                </c:pt>
                <c:pt idx="18">
                  <c:v>1.0101540951800353E-2</c:v>
                </c:pt>
                <c:pt idx="19">
                  <c:v>9.4869668210183535E-3</c:v>
                </c:pt>
                <c:pt idx="20">
                  <c:v>8.9945877248192169E-3</c:v>
                </c:pt>
                <c:pt idx="21">
                  <c:v>8.6680191917540839E-3</c:v>
                </c:pt>
                <c:pt idx="22">
                  <c:v>8.5607624077136818E-3</c:v>
                </c:pt>
                <c:pt idx="23">
                  <c:v>8.3646367260717339E-3</c:v>
                </c:pt>
                <c:pt idx="24">
                  <c:v>7.7117705262035579E-3</c:v>
                </c:pt>
                <c:pt idx="25">
                  <c:v>7.4039409010182161E-3</c:v>
                </c:pt>
                <c:pt idx="26">
                  <c:v>7.128508783825504E-3</c:v>
                </c:pt>
                <c:pt idx="27">
                  <c:v>6.9565805321173879E-3</c:v>
                </c:pt>
                <c:pt idx="28">
                  <c:v>6.8999854898870207E-3</c:v>
                </c:pt>
              </c:numCache>
            </c:numRef>
          </c:val>
          <c:extLst>
            <c:ext xmlns:c16="http://schemas.microsoft.com/office/drawing/2014/chart" uri="{C3380CC4-5D6E-409C-BE32-E72D297353CC}">
              <c16:uniqueId val="{00000010-44A4-485D-A2F0-5463E9B5FA57}"/>
            </c:ext>
          </c:extLst>
        </c:ser>
        <c:dLbls>
          <c:showLegendKey val="0"/>
          <c:showVal val="0"/>
          <c:showCatName val="0"/>
          <c:showSerName val="0"/>
          <c:showPercent val="0"/>
          <c:showBubbleSize val="0"/>
        </c:dLbls>
        <c:gapWidth val="120"/>
        <c:overlap val="-27"/>
        <c:axId val="1214093807"/>
        <c:axId val="1018633999"/>
      </c:barChart>
      <c:catAx>
        <c:axId val="1214093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18633999"/>
        <c:crosses val="autoZero"/>
        <c:auto val="1"/>
        <c:lblAlgn val="ctr"/>
        <c:lblOffset val="100"/>
        <c:noMultiLvlLbl val="0"/>
      </c:catAx>
      <c:valAx>
        <c:axId val="101863399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14093807"/>
        <c:crosses val="autoZero"/>
        <c:crossBetween val="between"/>
      </c:valAx>
      <c:spPr>
        <a:noFill/>
        <a:ln>
          <a:noFill/>
        </a:ln>
        <a:effectLst/>
      </c:spPr>
    </c:plotArea>
    <c:plotVisOnly val="1"/>
    <c:dispBlanksAs val="gap"/>
    <c:showDLblsOverMax val="0"/>
  </c:chart>
  <c:spPr>
    <a:noFill/>
    <a:ln>
      <a:noFill/>
    </a:ln>
    <a:effectLst/>
  </c:spPr>
  <c:txPr>
    <a:bodyPr/>
    <a:lstStyle/>
    <a:p>
      <a:pPr>
        <a:defRPr sz="1400" baseline="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941522597615511"/>
          <c:y val="2.9216018048505363E-2"/>
          <c:w val="0.60235229378327249"/>
          <c:h val="0.83452771449254126"/>
        </c:manualLayout>
      </c:layout>
      <c:barChart>
        <c:barDir val="bar"/>
        <c:grouping val="clustered"/>
        <c:varyColors val="0"/>
        <c:ser>
          <c:idx val="1"/>
          <c:order val="0"/>
          <c:tx>
            <c:strRef>
              <c:f>[1]Sheet1!$A$94</c:f>
              <c:strCache>
                <c:ptCount val="1"/>
                <c:pt idx="0">
                  <c:v>2017-2030</c:v>
                </c:pt>
              </c:strCache>
            </c:strRef>
          </c:tx>
          <c:spPr>
            <a:solidFill>
              <a:srgbClr val="579BD4"/>
            </a:solidFill>
            <a:ln>
              <a:noFill/>
            </a:ln>
            <a:effectLst/>
          </c:spPr>
          <c:invertIfNegative val="0"/>
          <c:cat>
            <c:strRef>
              <c:f>[1]Sheet1!$B$92:$K$92</c:f>
              <c:strCache>
                <c:ptCount val="10"/>
                <c:pt idx="0">
                  <c:v>Government</c:v>
                </c:pt>
                <c:pt idx="1">
                  <c:v>Leisure &amp; Hospitality</c:v>
                </c:pt>
                <c:pt idx="2">
                  <c:v>Education &amp; Health Services</c:v>
                </c:pt>
                <c:pt idx="3">
                  <c:v>Professional &amp; Business Services</c:v>
                </c:pt>
                <c:pt idx="4">
                  <c:v>Financial Activities</c:v>
                </c:pt>
                <c:pt idx="5">
                  <c:v> Information</c:v>
                </c:pt>
                <c:pt idx="6">
                  <c:v>Trade, Transportation &amp; Utilities</c:v>
                </c:pt>
                <c:pt idx="7">
                  <c:v>Manufacturing</c:v>
                </c:pt>
                <c:pt idx="8">
                  <c:v>Construction</c:v>
                </c:pt>
                <c:pt idx="9">
                  <c:v>Natural Resources &amp; Mining</c:v>
                </c:pt>
              </c:strCache>
            </c:strRef>
          </c:cat>
          <c:val>
            <c:numRef>
              <c:f>[1]Sheet1!$B$94:$K$94</c:f>
              <c:numCache>
                <c:formatCode>General</c:formatCode>
                <c:ptCount val="10"/>
                <c:pt idx="0">
                  <c:v>32.162700000000029</c:v>
                </c:pt>
                <c:pt idx="1">
                  <c:v>12.91942499999999</c:v>
                </c:pt>
                <c:pt idx="2">
                  <c:v>30.822824999999995</c:v>
                </c:pt>
                <c:pt idx="3">
                  <c:v>23.058500000000009</c:v>
                </c:pt>
                <c:pt idx="4">
                  <c:v>12.967862499999995</c:v>
                </c:pt>
                <c:pt idx="5">
                  <c:v>-0.30885499999999944</c:v>
                </c:pt>
                <c:pt idx="6">
                  <c:v>2.9010250000000326</c:v>
                </c:pt>
                <c:pt idx="7">
                  <c:v>-5.212844999999998</c:v>
                </c:pt>
                <c:pt idx="8">
                  <c:v>7.1782449999999969</c:v>
                </c:pt>
                <c:pt idx="9">
                  <c:v>-2.3065050000000031E-2</c:v>
                </c:pt>
              </c:numCache>
            </c:numRef>
          </c:val>
          <c:extLst>
            <c:ext xmlns:c16="http://schemas.microsoft.com/office/drawing/2014/chart" uri="{C3380CC4-5D6E-409C-BE32-E72D297353CC}">
              <c16:uniqueId val="{00000000-E333-4960-A7E1-B9F8814385F8}"/>
            </c:ext>
          </c:extLst>
        </c:ser>
        <c:ser>
          <c:idx val="0"/>
          <c:order val="1"/>
          <c:tx>
            <c:strRef>
              <c:f>[1]Sheet1!$A$93</c:f>
              <c:strCache>
                <c:ptCount val="1"/>
                <c:pt idx="0">
                  <c:v>2010-2016</c:v>
                </c:pt>
              </c:strCache>
            </c:strRef>
          </c:tx>
          <c:spPr>
            <a:solidFill>
              <a:srgbClr val="00467F"/>
            </a:solidFill>
            <a:ln>
              <a:noFill/>
            </a:ln>
            <a:effectLst/>
          </c:spPr>
          <c:invertIfNegative val="0"/>
          <c:cat>
            <c:strRef>
              <c:f>[1]Sheet1!$B$92:$K$92</c:f>
              <c:strCache>
                <c:ptCount val="10"/>
                <c:pt idx="0">
                  <c:v>Government</c:v>
                </c:pt>
                <c:pt idx="1">
                  <c:v>Leisure &amp; Hospitality</c:v>
                </c:pt>
                <c:pt idx="2">
                  <c:v>Education &amp; Health Services</c:v>
                </c:pt>
                <c:pt idx="3">
                  <c:v>Professional &amp; Business Services</c:v>
                </c:pt>
                <c:pt idx="4">
                  <c:v>Financial Activities</c:v>
                </c:pt>
                <c:pt idx="5">
                  <c:v> Information</c:v>
                </c:pt>
                <c:pt idx="6">
                  <c:v>Trade, Transportation &amp; Utilities</c:v>
                </c:pt>
                <c:pt idx="7">
                  <c:v>Manufacturing</c:v>
                </c:pt>
                <c:pt idx="8">
                  <c:v>Construction</c:v>
                </c:pt>
                <c:pt idx="9">
                  <c:v>Natural Resources &amp; Mining</c:v>
                </c:pt>
              </c:strCache>
            </c:strRef>
          </c:cat>
          <c:val>
            <c:numRef>
              <c:f>[1]Sheet1!$B$93:$K$93</c:f>
              <c:numCache>
                <c:formatCode>General</c:formatCode>
                <c:ptCount val="10"/>
                <c:pt idx="0">
                  <c:v>5.145678802490238</c:v>
                </c:pt>
                <c:pt idx="1">
                  <c:v>19.699007499999993</c:v>
                </c:pt>
                <c:pt idx="2">
                  <c:v>25.338046304321296</c:v>
                </c:pt>
                <c:pt idx="3">
                  <c:v>26.372424999999978</c:v>
                </c:pt>
                <c:pt idx="4">
                  <c:v>3.5755137319946257</c:v>
                </c:pt>
                <c:pt idx="5">
                  <c:v>-3.3974296868896481</c:v>
                </c:pt>
                <c:pt idx="6">
                  <c:v>19.437241534423777</c:v>
                </c:pt>
                <c:pt idx="7">
                  <c:v>3.4367431387329148</c:v>
                </c:pt>
                <c:pt idx="8">
                  <c:v>16.126323275756839</c:v>
                </c:pt>
                <c:pt idx="9">
                  <c:v>3.6283534407043461E-2</c:v>
                </c:pt>
              </c:numCache>
            </c:numRef>
          </c:val>
          <c:extLst>
            <c:ext xmlns:c16="http://schemas.microsoft.com/office/drawing/2014/chart" uri="{C3380CC4-5D6E-409C-BE32-E72D297353CC}">
              <c16:uniqueId val="{00000001-E333-4960-A7E1-B9F8814385F8}"/>
            </c:ext>
          </c:extLst>
        </c:ser>
        <c:dLbls>
          <c:showLegendKey val="0"/>
          <c:showVal val="0"/>
          <c:showCatName val="0"/>
          <c:showSerName val="0"/>
          <c:showPercent val="0"/>
          <c:showBubbleSize val="0"/>
        </c:dLbls>
        <c:gapWidth val="182"/>
        <c:axId val="278660735"/>
        <c:axId val="468985247"/>
      </c:barChart>
      <c:catAx>
        <c:axId val="278660735"/>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468985247"/>
        <c:crosses val="autoZero"/>
        <c:auto val="1"/>
        <c:lblAlgn val="ctr"/>
        <c:lblOffset val="100"/>
        <c:noMultiLvlLbl val="0"/>
      </c:catAx>
      <c:valAx>
        <c:axId val="468985247"/>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78660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800" b="1" dirty="0">
                <a:solidFill>
                  <a:sysClr val="windowText" lastClr="000000"/>
                </a:solidFill>
              </a:rPr>
              <a:t>2017-2030</a:t>
            </a:r>
            <a:endParaRPr lang="en-US" b="1" dirty="0">
              <a:solidFill>
                <a:sysClr val="windowText" lastClr="000000"/>
              </a:solidFill>
            </a:endParaRPr>
          </a:p>
        </c:rich>
      </c:tx>
      <c:layout>
        <c:manualLayout>
          <c:xMode val="edge"/>
          <c:yMode val="edge"/>
          <c:x val="0.77444632282172166"/>
          <c:y val="4.713803880660696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194844960934867"/>
          <c:y val="0.1457048618103057"/>
          <c:w val="0.54720677508412374"/>
          <c:h val="0.54810240441859004"/>
        </c:manualLayout>
      </c:layout>
      <c:pieChart>
        <c:varyColors val="1"/>
        <c:ser>
          <c:idx val="0"/>
          <c:order val="0"/>
          <c:tx>
            <c:strRef>
              <c:f>[2]Sheet1!$A$91</c:f>
              <c:strCache>
                <c:ptCount val="1"/>
                <c:pt idx="0">
                  <c:v>2017-2030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86-403D-A44F-BEF3521BD5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86-403D-A44F-BEF3521BD5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86-403D-A44F-BEF3521BD5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86-403D-A44F-BEF3521BD5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86-403D-A44F-BEF3521BD56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86-403D-A44F-BEF3521BD56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386-403D-A44F-BEF3521BD56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386-403D-A44F-BEF3521BD56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386-403D-A44F-BEF3521BD56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386-403D-A44F-BEF3521BD563}"/>
              </c:ext>
            </c:extLst>
          </c:dPt>
          <c:dLbls>
            <c:dLbl>
              <c:idx val="0"/>
              <c:layout>
                <c:manualLayout>
                  <c:x val="8.5519909166470121E-2"/>
                  <c:y val="0.13499678430115197"/>
                </c:manualLayout>
              </c:layout>
              <c:spPr>
                <a:xfrm>
                  <a:off x="4539845" y="1389471"/>
                  <a:ext cx="864082" cy="592016"/>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3381"/>
                        <a:gd name="adj2" fmla="val -33300"/>
                      </a:avLst>
                    </a:prstGeom>
                    <a:noFill/>
                    <a:ln>
                      <a:noFill/>
                    </a:ln>
                  </c15:spPr>
                  <c15:layout>
                    <c:manualLayout>
                      <c:w val="0.15131914327268012"/>
                      <c:h val="0.10384416499269251"/>
                    </c:manualLayout>
                  </c15:layout>
                </c:ext>
                <c:ext xmlns:c16="http://schemas.microsoft.com/office/drawing/2014/chart" uri="{C3380CC4-5D6E-409C-BE32-E72D297353CC}">
                  <c16:uniqueId val="{00000001-5386-403D-A44F-BEF3521BD563}"/>
                </c:ext>
              </c:extLst>
            </c:dLbl>
            <c:dLbl>
              <c:idx val="1"/>
              <c:layout>
                <c:manualLayout>
                  <c:x val="3.7845065131905407E-2"/>
                  <c:y val="5.5691944787268979E-3"/>
                </c:manualLayout>
              </c:layout>
              <c:spPr>
                <a:xfrm>
                  <a:off x="4656476" y="2718921"/>
                  <a:ext cx="771053" cy="665587"/>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2549"/>
                        <a:gd name="adj2" fmla="val -30705"/>
                      </a:avLst>
                    </a:prstGeom>
                    <a:noFill/>
                    <a:ln>
                      <a:noFill/>
                    </a:ln>
                  </c15:spPr>
                  <c15:layout>
                    <c:manualLayout>
                      <c:w val="0.13502762972750285"/>
                      <c:h val="0.11674926030572859"/>
                    </c:manualLayout>
                  </c15:layout>
                </c:ext>
                <c:ext xmlns:c16="http://schemas.microsoft.com/office/drawing/2014/chart" uri="{C3380CC4-5D6E-409C-BE32-E72D297353CC}">
                  <c16:uniqueId val="{00000003-5386-403D-A44F-BEF3521BD563}"/>
                </c:ext>
              </c:extLst>
            </c:dLbl>
            <c:dLbl>
              <c:idx val="2"/>
              <c:layout>
                <c:manualLayout>
                  <c:x val="0.21582737079675857"/>
                  <c:y val="-6.6350810581614905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4352"/>
                        <a:gd name="adj2" fmla="val -22732"/>
                      </a:avLst>
                    </a:prstGeom>
                    <a:noFill/>
                    <a:ln>
                      <a:noFill/>
                    </a:ln>
                  </c15:spPr>
                </c:ext>
                <c:ext xmlns:c16="http://schemas.microsoft.com/office/drawing/2014/chart" uri="{C3380CC4-5D6E-409C-BE32-E72D297353CC}">
                  <c16:uniqueId val="{00000005-5386-403D-A44F-BEF3521BD563}"/>
                </c:ext>
              </c:extLst>
            </c:dLbl>
            <c:dLbl>
              <c:idx val="3"/>
              <c:layout>
                <c:manualLayout>
                  <c:x val="-2.4222396759559634E-2"/>
                  <c:y val="5.3345866798198964E-2"/>
                </c:manualLayout>
              </c:layout>
              <c:spPr>
                <a:xfrm>
                  <a:off x="205388" y="3111349"/>
                  <a:ext cx="962374" cy="764560"/>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3310"/>
                        <a:gd name="adj2" fmla="val -75048"/>
                      </a:avLst>
                    </a:prstGeom>
                    <a:noFill/>
                    <a:ln>
                      <a:noFill/>
                    </a:ln>
                  </c15:spPr>
                  <c15:layout>
                    <c:manualLayout>
                      <c:w val="0.17075600643394828"/>
                      <c:h val="0.13188203341025545"/>
                    </c:manualLayout>
                  </c15:layout>
                </c:ext>
                <c:ext xmlns:c16="http://schemas.microsoft.com/office/drawing/2014/chart" uri="{C3380CC4-5D6E-409C-BE32-E72D297353CC}">
                  <c16:uniqueId val="{00000007-5386-403D-A44F-BEF3521BD563}"/>
                </c:ext>
              </c:extLst>
            </c:dLbl>
            <c:dLbl>
              <c:idx val="4"/>
              <c:layout>
                <c:manualLayout>
                  <c:x val="-5.7516119159319382E-2"/>
                  <c:y val="0.11365817162735467"/>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97890"/>
                        <a:gd name="adj2" fmla="val -40230"/>
                      </a:avLst>
                    </a:prstGeom>
                    <a:noFill/>
                    <a:ln>
                      <a:noFill/>
                    </a:ln>
                  </c15:spPr>
                </c:ext>
                <c:ext xmlns:c16="http://schemas.microsoft.com/office/drawing/2014/chart" uri="{C3380CC4-5D6E-409C-BE32-E72D297353CC}">
                  <c16:uniqueId val="{00000009-5386-403D-A44F-BEF3521BD563}"/>
                </c:ext>
              </c:extLst>
            </c:dLbl>
            <c:dLbl>
              <c:idx val="5"/>
              <c:layout>
                <c:manualLayout>
                  <c:x val="-6.4410740662501145E-2"/>
                  <c:y val="7.2578352679592478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6054154441026663"/>
                      <c:h val="7.2656675911821844E-2"/>
                    </c:manualLayout>
                  </c15:layout>
                </c:ext>
                <c:ext xmlns:c16="http://schemas.microsoft.com/office/drawing/2014/chart" uri="{C3380CC4-5D6E-409C-BE32-E72D297353CC}">
                  <c16:uniqueId val="{0000000B-5386-403D-A44F-BEF3521BD563}"/>
                </c:ext>
              </c:extLst>
            </c:dLbl>
            <c:dLbl>
              <c:idx val="6"/>
              <c:layout>
                <c:manualLayout>
                  <c:x val="-9.6151714391537454E-2"/>
                  <c:y val="-1.596736294168536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8082249114981869"/>
                      <c:h val="0.14079274457621851"/>
                    </c:manualLayout>
                  </c15:layout>
                </c:ext>
                <c:ext xmlns:c16="http://schemas.microsoft.com/office/drawing/2014/chart" uri="{C3380CC4-5D6E-409C-BE32-E72D297353CC}">
                  <c16:uniqueId val="{0000000D-5386-403D-A44F-BEF3521BD563}"/>
                </c:ext>
              </c:extLst>
            </c:dLbl>
            <c:dLbl>
              <c:idx val="7"/>
              <c:layout>
                <c:manualLayout>
                  <c:x val="4.7607475953856733E-2"/>
                  <c:y val="-2.0078644019051399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18623022992521454"/>
                      <c:h val="9.1083254809152914E-2"/>
                    </c:manualLayout>
                  </c15:layout>
                </c:ext>
                <c:ext xmlns:c16="http://schemas.microsoft.com/office/drawing/2014/chart" uri="{C3380CC4-5D6E-409C-BE32-E72D297353CC}">
                  <c16:uniqueId val="{0000000F-5386-403D-A44F-BEF3521BD563}"/>
                </c:ext>
              </c:extLst>
            </c:dLbl>
            <c:dLbl>
              <c:idx val="8"/>
              <c:layout>
                <c:manualLayout>
                  <c:x val="8.9960396369039561E-2"/>
                  <c:y val="1.8702846025015945E-3"/>
                </c:manualLayout>
              </c:layout>
              <c:spPr>
                <a:xfrm>
                  <a:off x="2351396" y="314069"/>
                  <a:ext cx="905000" cy="490415"/>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3573"/>
                        <a:gd name="adj2" fmla="val 62270"/>
                      </a:avLst>
                    </a:prstGeom>
                    <a:noFill/>
                    <a:ln>
                      <a:noFill/>
                    </a:ln>
                  </c15:spPr>
                  <c15:layout>
                    <c:manualLayout>
                      <c:w val="0.15848457227115398"/>
                      <c:h val="8.6022742660766413E-2"/>
                    </c:manualLayout>
                  </c15:layout>
                </c:ext>
                <c:ext xmlns:c16="http://schemas.microsoft.com/office/drawing/2014/chart" uri="{C3380CC4-5D6E-409C-BE32-E72D297353CC}">
                  <c16:uniqueId val="{00000011-5386-403D-A44F-BEF3521BD563}"/>
                </c:ext>
              </c:extLst>
            </c:dLbl>
            <c:dLbl>
              <c:idx val="9"/>
              <c:layout>
                <c:manualLayout>
                  <c:x val="0.20203446908106093"/>
                  <c:y val="2.774239414671522E-2"/>
                </c:manualLayout>
              </c:layout>
              <c:tx>
                <c:rich>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fld id="{A3F0C2A7-BA49-49E8-95F9-3B1F273C28D5}" type="CATEGORYNAME">
                      <a:rPr lang="en-US" smtClean="0"/>
                      <a:pPr>
                        <a:defRPr sz="1200">
                          <a:solidFill>
                            <a:sysClr val="windowText" lastClr="000000"/>
                          </a:solidFill>
                        </a:defRPr>
                      </a:pPr>
                      <a:t>[CATEGORY NAME]</a:t>
                    </a:fld>
                    <a:r>
                      <a:rPr lang="en-US" dirty="0"/>
                      <a:t>   </a:t>
                    </a:r>
                    <a:fld id="{CE340C8F-DB54-4BF5-B920-37FCB1C56181}" type="PERCENTAGE">
                      <a:rPr lang="en-US" baseline="0" smtClean="0"/>
                      <a:pPr>
                        <a:defRPr sz="1200">
                          <a:solidFill>
                            <a:sysClr val="windowText" lastClr="000000"/>
                          </a:solidFill>
                        </a:defRPr>
                      </a:pPr>
                      <a:t>[PERCENTAGE]</a:t>
                    </a:fld>
                    <a:endParaRPr lang="en-US" dirty="0"/>
                  </a:p>
                </c:rich>
              </c:tx>
              <c:spPr>
                <a:xfrm>
                  <a:off x="3530263" y="282743"/>
                  <a:ext cx="902949" cy="643585"/>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5769"/>
                        <a:gd name="adj2" fmla="val 34968"/>
                      </a:avLst>
                    </a:prstGeom>
                    <a:noFill/>
                    <a:ln>
                      <a:noFill/>
                    </a:ln>
                  </c15:spPr>
                  <c15:layout>
                    <c:manualLayout>
                      <c:w val="0.15812557406877178"/>
                      <c:h val="0.11288976468004583"/>
                    </c:manualLayout>
                  </c15:layout>
                  <c15:dlblFieldTable/>
                  <c15:showDataLabelsRange val="0"/>
                </c:ext>
                <c:ext xmlns:c16="http://schemas.microsoft.com/office/drawing/2014/chart" uri="{C3380CC4-5D6E-409C-BE32-E72D297353CC}">
                  <c16:uniqueId val="{00000013-5386-403D-A44F-BEF3521BD56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[2]Sheet1!$B$89:$K$89</c:f>
              <c:strCache>
                <c:ptCount val="10"/>
                <c:pt idx="0">
                  <c:v>Government</c:v>
                </c:pt>
                <c:pt idx="1">
                  <c:v>Leisure &amp; Hospitality</c:v>
                </c:pt>
                <c:pt idx="2">
                  <c:v>Education &amp; Health Services</c:v>
                </c:pt>
                <c:pt idx="3">
                  <c:v>Professional &amp; Business Services</c:v>
                </c:pt>
                <c:pt idx="4">
                  <c:v>Financial Activities</c:v>
                </c:pt>
                <c:pt idx="5">
                  <c:v> Information</c:v>
                </c:pt>
                <c:pt idx="6">
                  <c:v>Trade, Transportation &amp; Utilities</c:v>
                </c:pt>
                <c:pt idx="7">
                  <c:v>Manufacturing</c:v>
                </c:pt>
                <c:pt idx="8">
                  <c:v>Construction</c:v>
                </c:pt>
                <c:pt idx="9">
                  <c:v>Natural Resources &amp; Mining</c:v>
                </c:pt>
              </c:strCache>
            </c:strRef>
          </c:cat>
          <c:val>
            <c:numRef>
              <c:f>[2]Sheet1!$B$91:$K$91</c:f>
              <c:numCache>
                <c:formatCode>General</c:formatCode>
                <c:ptCount val="10"/>
                <c:pt idx="0">
                  <c:v>32.162700000000029</c:v>
                </c:pt>
                <c:pt idx="1">
                  <c:v>12.919425</c:v>
                </c:pt>
                <c:pt idx="2">
                  <c:v>30.822825000000002</c:v>
                </c:pt>
                <c:pt idx="3">
                  <c:v>23.058499999999999</c:v>
                </c:pt>
                <c:pt idx="4">
                  <c:v>12.967862499999995</c:v>
                </c:pt>
                <c:pt idx="5">
                  <c:v>-0.30885499999999944</c:v>
                </c:pt>
                <c:pt idx="6">
                  <c:v>2.9010250000000326</c:v>
                </c:pt>
                <c:pt idx="7">
                  <c:v>-5.212844999999998</c:v>
                </c:pt>
                <c:pt idx="8">
                  <c:v>7.1782449999999969</c:v>
                </c:pt>
                <c:pt idx="9">
                  <c:v>-2.3065050000000031E-2</c:v>
                </c:pt>
              </c:numCache>
            </c:numRef>
          </c:val>
          <c:extLst>
            <c:ext xmlns:c16="http://schemas.microsoft.com/office/drawing/2014/chart" uri="{C3380CC4-5D6E-409C-BE32-E72D297353CC}">
              <c16:uniqueId val="{00000014-5386-403D-A44F-BEF3521BD563}"/>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0108115819704361"/>
          <c:y val="0.75978070118849017"/>
          <c:w val="0.81345698998220906"/>
          <c:h val="0.2267512877239078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aseline="0" dirty="0">
                <a:solidFill>
                  <a:sysClr val="windowText" lastClr="000000"/>
                </a:solidFill>
              </a:rPr>
              <a:t>Sacramento Migration Forecast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098263288560568E-2"/>
          <c:y val="0.14200775198191204"/>
          <c:w val="0.90290173671143947"/>
          <c:h val="0.79408868879305949"/>
        </c:manualLayout>
      </c:layout>
      <c:barChart>
        <c:barDir val="col"/>
        <c:grouping val="clustered"/>
        <c:varyColors val="0"/>
        <c:ser>
          <c:idx val="0"/>
          <c:order val="0"/>
          <c:spPr>
            <a:solidFill>
              <a:srgbClr val="00B0F0"/>
            </a:solidFill>
            <a:ln>
              <a:noFill/>
            </a:ln>
            <a:effectLst>
              <a:outerShdw blurRad="50800" dist="38100" dir="2700000" algn="tl" rotWithShape="0">
                <a:prstClr val="black">
                  <a:alpha val="40000"/>
                </a:prstClr>
              </a:outerShdw>
            </a:effectLst>
          </c:spPr>
          <c:invertIfNegative val="0"/>
          <c:dPt>
            <c:idx val="0"/>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938-4851-A695-7CA5553BF1A9}"/>
              </c:ext>
            </c:extLst>
          </c:dPt>
          <c:dPt>
            <c:idx val="1"/>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938-4851-A695-7CA5553BF1A9}"/>
              </c:ext>
            </c:extLst>
          </c:dPt>
          <c:dPt>
            <c:idx val="2"/>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4938-4851-A695-7CA5553BF1A9}"/>
              </c:ext>
            </c:extLst>
          </c:dPt>
          <c:dPt>
            <c:idx val="3"/>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4938-4851-A695-7CA5553BF1A9}"/>
              </c:ext>
            </c:extLst>
          </c:dPt>
          <c:dPt>
            <c:idx val="4"/>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4938-4851-A695-7CA5553BF1A9}"/>
              </c:ext>
            </c:extLst>
          </c:dPt>
          <c:dPt>
            <c:idx val="5"/>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4938-4851-A695-7CA5553BF1A9}"/>
              </c:ext>
            </c:extLst>
          </c:dPt>
          <c:dPt>
            <c:idx val="6"/>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4938-4851-A695-7CA5553BF1A9}"/>
              </c:ext>
            </c:extLst>
          </c:dPt>
          <c:dPt>
            <c:idx val="7"/>
            <c:invertIfNegative val="0"/>
            <c:bubble3D val="0"/>
            <c:spPr>
              <a:solidFill>
                <a:schemeClr val="accent1"/>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4938-4851-A695-7CA5553BF1A9}"/>
              </c:ext>
            </c:extLst>
          </c:dPt>
          <c:cat>
            <c:numRef>
              <c:f>'1.Metro Overview-Net Pop, Migr.'!$N$107:$N$135</c:f>
              <c:numCache>
                <c:formatCode>General</c:formatCode>
                <c:ptCount val="29"/>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pt idx="18">
                  <c:v>2025</c:v>
                </c:pt>
                <c:pt idx="19">
                  <c:v>2026</c:v>
                </c:pt>
                <c:pt idx="20">
                  <c:v>2027</c:v>
                </c:pt>
                <c:pt idx="21">
                  <c:v>2028</c:v>
                </c:pt>
                <c:pt idx="22">
                  <c:v>2029</c:v>
                </c:pt>
                <c:pt idx="23">
                  <c:v>2030</c:v>
                </c:pt>
                <c:pt idx="24">
                  <c:v>2031</c:v>
                </c:pt>
                <c:pt idx="25">
                  <c:v>2032</c:v>
                </c:pt>
                <c:pt idx="26">
                  <c:v>2033</c:v>
                </c:pt>
                <c:pt idx="27">
                  <c:v>2034</c:v>
                </c:pt>
                <c:pt idx="28">
                  <c:v>2035</c:v>
                </c:pt>
              </c:numCache>
            </c:numRef>
          </c:cat>
          <c:val>
            <c:numRef>
              <c:f>'1.Metro Overview-Net Pop, Migr.'!$P$107:$P$135</c:f>
              <c:numCache>
                <c:formatCode>General</c:formatCode>
                <c:ptCount val="29"/>
                <c:pt idx="0" formatCode="#,##0">
                  <c:v>3670</c:v>
                </c:pt>
                <c:pt idx="1">
                  <c:v>645</c:v>
                </c:pt>
                <c:pt idx="2">
                  <c:v>-772</c:v>
                </c:pt>
                <c:pt idx="3" formatCode="#,##0">
                  <c:v>-1719</c:v>
                </c:pt>
                <c:pt idx="4">
                  <c:v>396</c:v>
                </c:pt>
                <c:pt idx="5" formatCode="#,##0">
                  <c:v>-4246</c:v>
                </c:pt>
                <c:pt idx="6" formatCode="#,##0">
                  <c:v>2869</c:v>
                </c:pt>
                <c:pt idx="7" formatCode="#,##0">
                  <c:v>3040</c:v>
                </c:pt>
                <c:pt idx="8" formatCode="#,##0">
                  <c:v>4143</c:v>
                </c:pt>
                <c:pt idx="9" formatCode="#,##0">
                  <c:v>6495</c:v>
                </c:pt>
                <c:pt idx="10" formatCode="#,##0">
                  <c:v>6593</c:v>
                </c:pt>
                <c:pt idx="11" formatCode="#,##0">
                  <c:v>6631</c:v>
                </c:pt>
                <c:pt idx="12" formatCode="#,##0">
                  <c:v>6614</c:v>
                </c:pt>
                <c:pt idx="13" formatCode="#,##0">
                  <c:v>7832</c:v>
                </c:pt>
                <c:pt idx="14" formatCode="#,##0">
                  <c:v>8566</c:v>
                </c:pt>
                <c:pt idx="15" formatCode="#,##0">
                  <c:v>9311</c:v>
                </c:pt>
                <c:pt idx="16" formatCode="#,##0">
                  <c:v>9399</c:v>
                </c:pt>
                <c:pt idx="17" formatCode="#,##0">
                  <c:v>9046</c:v>
                </c:pt>
                <c:pt idx="18" formatCode="#,##0">
                  <c:v>8306</c:v>
                </c:pt>
                <c:pt idx="19" formatCode="#,##0">
                  <c:v>7631</c:v>
                </c:pt>
                <c:pt idx="20" formatCode="#,##0">
                  <c:v>7185</c:v>
                </c:pt>
                <c:pt idx="21" formatCode="#,##0">
                  <c:v>6996</c:v>
                </c:pt>
                <c:pt idx="22" formatCode="#,##0">
                  <c:v>7113</c:v>
                </c:pt>
                <c:pt idx="23" formatCode="#,##0">
                  <c:v>7085</c:v>
                </c:pt>
                <c:pt idx="24" formatCode="#,##0">
                  <c:v>6259</c:v>
                </c:pt>
                <c:pt idx="25" formatCode="#,##0">
                  <c:v>5992</c:v>
                </c:pt>
                <c:pt idx="26" formatCode="#,##0">
                  <c:v>5758</c:v>
                </c:pt>
                <c:pt idx="27" formatCode="#,##0">
                  <c:v>5676</c:v>
                </c:pt>
                <c:pt idx="28" formatCode="#,##0">
                  <c:v>5809</c:v>
                </c:pt>
              </c:numCache>
            </c:numRef>
          </c:val>
          <c:extLst>
            <c:ext xmlns:c16="http://schemas.microsoft.com/office/drawing/2014/chart" uri="{C3380CC4-5D6E-409C-BE32-E72D297353CC}">
              <c16:uniqueId val="{00000010-4938-4851-A695-7CA5553BF1A9}"/>
            </c:ext>
          </c:extLst>
        </c:ser>
        <c:dLbls>
          <c:showLegendKey val="0"/>
          <c:showVal val="0"/>
          <c:showCatName val="0"/>
          <c:showSerName val="0"/>
          <c:showPercent val="0"/>
          <c:showBubbleSize val="0"/>
        </c:dLbls>
        <c:gapWidth val="120"/>
        <c:overlap val="-27"/>
        <c:axId val="1022697647"/>
        <c:axId val="1163085263"/>
      </c:barChart>
      <c:catAx>
        <c:axId val="10226976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163085263"/>
        <c:crosses val="autoZero"/>
        <c:auto val="1"/>
        <c:lblAlgn val="ctr"/>
        <c:lblOffset val="100"/>
        <c:noMultiLvlLbl val="0"/>
      </c:catAx>
      <c:valAx>
        <c:axId val="1163085263"/>
        <c:scaling>
          <c:orientation val="minMax"/>
          <c:max val="12000"/>
          <c:min val="-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22697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r">
              <a:defRPr sz="1800" b="0" i="0" u="none" strike="noStrike" kern="1200" spc="0" baseline="0">
                <a:solidFill>
                  <a:schemeClr val="bg1">
                    <a:lumMod val="10000"/>
                  </a:schemeClr>
                </a:solidFill>
                <a:latin typeface="Myriad Pro" panose="020B0503030403020204" pitchFamily="34" charset="0"/>
                <a:ea typeface="+mn-ea"/>
                <a:cs typeface="+mn-cs"/>
              </a:defRPr>
            </a:pPr>
            <a:r>
              <a:rPr lang="en-US" sz="1800" dirty="0">
                <a:solidFill>
                  <a:schemeClr val="bg1">
                    <a:lumMod val="10000"/>
                  </a:schemeClr>
                </a:solidFill>
                <a:latin typeface="Myriad Pro" panose="020B0503030403020204" pitchFamily="34" charset="0"/>
              </a:rPr>
              <a:t>Average Rent vs. Average Family Income</a:t>
            </a:r>
          </a:p>
        </c:rich>
      </c:tx>
      <c:layout>
        <c:manualLayout>
          <c:xMode val="edge"/>
          <c:yMode val="edge"/>
          <c:x val="0.32925595572506217"/>
          <c:y val="1.8647933518214397E-2"/>
        </c:manualLayout>
      </c:layout>
      <c:overlay val="0"/>
      <c:spPr>
        <a:noFill/>
        <a:ln>
          <a:noFill/>
        </a:ln>
        <a:effectLst/>
      </c:spPr>
      <c:txPr>
        <a:bodyPr rot="0" spcFirstLastPara="1" vertOverflow="ellipsis" vert="horz" wrap="square" anchor="ctr" anchorCtr="1"/>
        <a:lstStyle/>
        <a:p>
          <a:pPr algn="r">
            <a:defRPr sz="1800" b="0" i="0" u="none" strike="noStrike" kern="1200" spc="0" baseline="0">
              <a:solidFill>
                <a:schemeClr val="bg1">
                  <a:lumMod val="10000"/>
                </a:schemeClr>
              </a:solidFill>
              <a:latin typeface="Myriad Pro" panose="020B0503030403020204" pitchFamily="34" charset="0"/>
              <a:ea typeface="+mn-ea"/>
              <a:cs typeface="+mn-cs"/>
            </a:defRPr>
          </a:pPr>
          <a:endParaRPr lang="en-US"/>
        </a:p>
      </c:txPr>
    </c:title>
    <c:autoTitleDeleted val="0"/>
    <c:plotArea>
      <c:layout>
        <c:manualLayout>
          <c:layoutTarget val="inner"/>
          <c:xMode val="edge"/>
          <c:yMode val="edge"/>
          <c:x val="5.8163505332831093E-2"/>
          <c:y val="9.9456123795464951E-2"/>
          <c:w val="0.91478381171794398"/>
          <c:h val="0.68439529990551751"/>
        </c:manualLayout>
      </c:layout>
      <c:lineChart>
        <c:grouping val="standard"/>
        <c:varyColors val="0"/>
        <c:ser>
          <c:idx val="0"/>
          <c:order val="0"/>
          <c:tx>
            <c:v>Average National Rent</c:v>
          </c:tx>
          <c:spPr>
            <a:ln w="28575" cap="rnd">
              <a:solidFill>
                <a:srgbClr val="E47823"/>
              </a:solidFill>
              <a:round/>
            </a:ln>
            <a:effectLst/>
          </c:spPr>
          <c:marker>
            <c:symbol val="none"/>
          </c:marker>
          <c:cat>
            <c:numRef>
              <c:f>Sheet1!$B$1:$DV$1</c:f>
              <c:numCache>
                <c:formatCode>m/d/yyyy</c:formatCode>
                <c:ptCount val="125"/>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pt idx="98">
                  <c:v>42064</c:v>
                </c:pt>
                <c:pt idx="99">
                  <c:v>42095</c:v>
                </c:pt>
                <c:pt idx="100">
                  <c:v>42125</c:v>
                </c:pt>
                <c:pt idx="101">
                  <c:v>42156</c:v>
                </c:pt>
                <c:pt idx="102">
                  <c:v>42186</c:v>
                </c:pt>
                <c:pt idx="103">
                  <c:v>42217</c:v>
                </c:pt>
                <c:pt idx="104">
                  <c:v>42248</c:v>
                </c:pt>
                <c:pt idx="105">
                  <c:v>42278</c:v>
                </c:pt>
                <c:pt idx="106">
                  <c:v>42309</c:v>
                </c:pt>
                <c:pt idx="107">
                  <c:v>42339</c:v>
                </c:pt>
                <c:pt idx="108">
                  <c:v>42370</c:v>
                </c:pt>
                <c:pt idx="109">
                  <c:v>42401</c:v>
                </c:pt>
                <c:pt idx="110">
                  <c:v>42430</c:v>
                </c:pt>
                <c:pt idx="111">
                  <c:v>42461</c:v>
                </c:pt>
                <c:pt idx="112">
                  <c:v>42491</c:v>
                </c:pt>
                <c:pt idx="113">
                  <c:v>42522</c:v>
                </c:pt>
                <c:pt idx="114">
                  <c:v>42552</c:v>
                </c:pt>
                <c:pt idx="115">
                  <c:v>42583</c:v>
                </c:pt>
                <c:pt idx="116">
                  <c:v>42614</c:v>
                </c:pt>
                <c:pt idx="117">
                  <c:v>42644</c:v>
                </c:pt>
                <c:pt idx="118">
                  <c:v>42675</c:v>
                </c:pt>
                <c:pt idx="119">
                  <c:v>42705</c:v>
                </c:pt>
                <c:pt idx="120">
                  <c:v>42736</c:v>
                </c:pt>
                <c:pt idx="121">
                  <c:v>42767</c:v>
                </c:pt>
                <c:pt idx="122">
                  <c:v>42795</c:v>
                </c:pt>
                <c:pt idx="123">
                  <c:v>42826</c:v>
                </c:pt>
                <c:pt idx="124">
                  <c:v>42856</c:v>
                </c:pt>
              </c:numCache>
            </c:numRef>
          </c:cat>
          <c:val>
            <c:numRef>
              <c:f>Sheet1!$B$5:$DQ$5</c:f>
              <c:numCache>
                <c:formatCode>General</c:formatCode>
                <c:ptCount val="120"/>
                <c:pt idx="0">
                  <c:v>100</c:v>
                </c:pt>
                <c:pt idx="1">
                  <c:v>100.1913875598086</c:v>
                </c:pt>
                <c:pt idx="2">
                  <c:v>100.47846889952152</c:v>
                </c:pt>
                <c:pt idx="3">
                  <c:v>100.66985645933015</c:v>
                </c:pt>
                <c:pt idx="4">
                  <c:v>100.95693779904306</c:v>
                </c:pt>
                <c:pt idx="5">
                  <c:v>101.43540669856459</c:v>
                </c:pt>
                <c:pt idx="6">
                  <c:v>101.7224880382775</c:v>
                </c:pt>
                <c:pt idx="7">
                  <c:v>102.00956937799045</c:v>
                </c:pt>
                <c:pt idx="8">
                  <c:v>102.20095693779905</c:v>
                </c:pt>
                <c:pt idx="9">
                  <c:v>102.67942583732057</c:v>
                </c:pt>
                <c:pt idx="10">
                  <c:v>102.77511961722487</c:v>
                </c:pt>
                <c:pt idx="11">
                  <c:v>103.06220095693779</c:v>
                </c:pt>
                <c:pt idx="12">
                  <c:v>103.06220095693779</c:v>
                </c:pt>
                <c:pt idx="13">
                  <c:v>103.63636363636364</c:v>
                </c:pt>
                <c:pt idx="14">
                  <c:v>103.82775119617224</c:v>
                </c:pt>
                <c:pt idx="15">
                  <c:v>103.82775119617224</c:v>
                </c:pt>
                <c:pt idx="16">
                  <c:v>104.01913875598086</c:v>
                </c:pt>
                <c:pt idx="17">
                  <c:v>104.21052631578947</c:v>
                </c:pt>
                <c:pt idx="18">
                  <c:v>104.4019138755981</c:v>
                </c:pt>
                <c:pt idx="19">
                  <c:v>104.4019138755981</c:v>
                </c:pt>
                <c:pt idx="20">
                  <c:v>104.49760765550241</c:v>
                </c:pt>
                <c:pt idx="21">
                  <c:v>104.5933014354067</c:v>
                </c:pt>
                <c:pt idx="22">
                  <c:v>104.4019138755981</c:v>
                </c:pt>
                <c:pt idx="23">
                  <c:v>104.21052631578947</c:v>
                </c:pt>
                <c:pt idx="24">
                  <c:v>103.92344497607655</c:v>
                </c:pt>
                <c:pt idx="25">
                  <c:v>103.73205741626793</c:v>
                </c:pt>
                <c:pt idx="26">
                  <c:v>103.25358851674642</c:v>
                </c:pt>
                <c:pt idx="27">
                  <c:v>102.87081339712918</c:v>
                </c:pt>
                <c:pt idx="28">
                  <c:v>102.48803827751196</c:v>
                </c:pt>
                <c:pt idx="29">
                  <c:v>102.10526315789474</c:v>
                </c:pt>
                <c:pt idx="30">
                  <c:v>101.7224880382775</c:v>
                </c:pt>
                <c:pt idx="31">
                  <c:v>101.43540669856459</c:v>
                </c:pt>
                <c:pt idx="32">
                  <c:v>101.24401913875599</c:v>
                </c:pt>
                <c:pt idx="33">
                  <c:v>100.86124401913877</c:v>
                </c:pt>
                <c:pt idx="34">
                  <c:v>100.57416267942583</c:v>
                </c:pt>
                <c:pt idx="35">
                  <c:v>100.38277511961722</c:v>
                </c:pt>
                <c:pt idx="36">
                  <c:v>100.1913875598086</c:v>
                </c:pt>
                <c:pt idx="37">
                  <c:v>100</c:v>
                </c:pt>
                <c:pt idx="38">
                  <c:v>99.712918660287087</c:v>
                </c:pt>
                <c:pt idx="39">
                  <c:v>99.425837320574161</c:v>
                </c:pt>
                <c:pt idx="40">
                  <c:v>99.138755980861248</c:v>
                </c:pt>
                <c:pt idx="41">
                  <c:v>99.138755980861248</c:v>
                </c:pt>
                <c:pt idx="42">
                  <c:v>99.234449760765557</c:v>
                </c:pt>
                <c:pt idx="43">
                  <c:v>99.330143540669852</c:v>
                </c:pt>
                <c:pt idx="44">
                  <c:v>99.808612440191396</c:v>
                </c:pt>
                <c:pt idx="45">
                  <c:v>99.904306220095691</c:v>
                </c:pt>
                <c:pt idx="46">
                  <c:v>99.904306220095691</c:v>
                </c:pt>
                <c:pt idx="47">
                  <c:v>99.904306220095691</c:v>
                </c:pt>
                <c:pt idx="48">
                  <c:v>99.904306220095691</c:v>
                </c:pt>
                <c:pt idx="49">
                  <c:v>100.09569377990431</c:v>
                </c:pt>
                <c:pt idx="50">
                  <c:v>100.47846889952152</c:v>
                </c:pt>
                <c:pt idx="51">
                  <c:v>100.95693779904306</c:v>
                </c:pt>
                <c:pt idx="52">
                  <c:v>101.6267942583732</c:v>
                </c:pt>
                <c:pt idx="53">
                  <c:v>102.20095693779905</c:v>
                </c:pt>
                <c:pt idx="54">
                  <c:v>102.48803827751196</c:v>
                </c:pt>
                <c:pt idx="55">
                  <c:v>102.77511961722487</c:v>
                </c:pt>
                <c:pt idx="56">
                  <c:v>103.15789473684211</c:v>
                </c:pt>
                <c:pt idx="57">
                  <c:v>103.25358851674642</c:v>
                </c:pt>
                <c:pt idx="58">
                  <c:v>103.15789473684211</c:v>
                </c:pt>
                <c:pt idx="59">
                  <c:v>103.15789473684211</c:v>
                </c:pt>
                <c:pt idx="60">
                  <c:v>103.15789473684211</c:v>
                </c:pt>
                <c:pt idx="61">
                  <c:v>103.34928229665073</c:v>
                </c:pt>
                <c:pt idx="62">
                  <c:v>103.63636363636364</c:v>
                </c:pt>
                <c:pt idx="63">
                  <c:v>104.11483253588516</c:v>
                </c:pt>
                <c:pt idx="64">
                  <c:v>104.68899521531101</c:v>
                </c:pt>
                <c:pt idx="65">
                  <c:v>105.16746411483253</c:v>
                </c:pt>
                <c:pt idx="66">
                  <c:v>105.55023923444975</c:v>
                </c:pt>
                <c:pt idx="67">
                  <c:v>105.83732057416269</c:v>
                </c:pt>
                <c:pt idx="68">
                  <c:v>106.22009569377991</c:v>
                </c:pt>
                <c:pt idx="69">
                  <c:v>106.31578947368421</c:v>
                </c:pt>
                <c:pt idx="70">
                  <c:v>106.41148325358851</c:v>
                </c:pt>
                <c:pt idx="71">
                  <c:v>106.41148325358851</c:v>
                </c:pt>
                <c:pt idx="72">
                  <c:v>106.50717703349282</c:v>
                </c:pt>
                <c:pt idx="73">
                  <c:v>106.69856459330143</c:v>
                </c:pt>
                <c:pt idx="74">
                  <c:v>107.08133971291866</c:v>
                </c:pt>
                <c:pt idx="75">
                  <c:v>107.46411483253588</c:v>
                </c:pt>
                <c:pt idx="76">
                  <c:v>108.22966507177034</c:v>
                </c:pt>
                <c:pt idx="77">
                  <c:v>108.70813397129186</c:v>
                </c:pt>
                <c:pt idx="78">
                  <c:v>109.09090909090908</c:v>
                </c:pt>
                <c:pt idx="79">
                  <c:v>109.37799043062202</c:v>
                </c:pt>
                <c:pt idx="80">
                  <c:v>109.66507177033493</c:v>
                </c:pt>
                <c:pt idx="81">
                  <c:v>109.76076555023924</c:v>
                </c:pt>
                <c:pt idx="82">
                  <c:v>109.85645933014354</c:v>
                </c:pt>
                <c:pt idx="83">
                  <c:v>109.85645933014354</c:v>
                </c:pt>
                <c:pt idx="84">
                  <c:v>109.85645933014354</c:v>
                </c:pt>
                <c:pt idx="85">
                  <c:v>110.23923444976076</c:v>
                </c:pt>
                <c:pt idx="86">
                  <c:v>110.7177033492823</c:v>
                </c:pt>
                <c:pt idx="87">
                  <c:v>111.38755980861244</c:v>
                </c:pt>
                <c:pt idx="88">
                  <c:v>112.2488038277512</c:v>
                </c:pt>
                <c:pt idx="89">
                  <c:v>112.91866028708132</c:v>
                </c:pt>
                <c:pt idx="90">
                  <c:v>113.49282296650718</c:v>
                </c:pt>
                <c:pt idx="91">
                  <c:v>113.97129186602871</c:v>
                </c:pt>
                <c:pt idx="92">
                  <c:v>114.25837320574163</c:v>
                </c:pt>
                <c:pt idx="93">
                  <c:v>114.54545454545455</c:v>
                </c:pt>
                <c:pt idx="94">
                  <c:v>114.73684210526316</c:v>
                </c:pt>
                <c:pt idx="95">
                  <c:v>114.83253588516746</c:v>
                </c:pt>
                <c:pt idx="96">
                  <c:v>114.92822966507177</c:v>
                </c:pt>
                <c:pt idx="97">
                  <c:v>115.40669856459328</c:v>
                </c:pt>
                <c:pt idx="98">
                  <c:v>116.07655502392345</c:v>
                </c:pt>
                <c:pt idx="99">
                  <c:v>116.93779904306221</c:v>
                </c:pt>
                <c:pt idx="100">
                  <c:v>117.89473684210525</c:v>
                </c:pt>
                <c:pt idx="101">
                  <c:v>118.85167464114832</c:v>
                </c:pt>
                <c:pt idx="102">
                  <c:v>119.42583732057417</c:v>
                </c:pt>
                <c:pt idx="103">
                  <c:v>120.09569377990429</c:v>
                </c:pt>
                <c:pt idx="104">
                  <c:v>120.47846889952154</c:v>
                </c:pt>
                <c:pt idx="105">
                  <c:v>120.76555023923446</c:v>
                </c:pt>
                <c:pt idx="106">
                  <c:v>120.95693779904306</c:v>
                </c:pt>
                <c:pt idx="107">
                  <c:v>121.14832535885168</c:v>
                </c:pt>
                <c:pt idx="108">
                  <c:v>121.33971291866028</c:v>
                </c:pt>
                <c:pt idx="109">
                  <c:v>121.81818181818183</c:v>
                </c:pt>
                <c:pt idx="110">
                  <c:v>122.39234449760765</c:v>
                </c:pt>
                <c:pt idx="111">
                  <c:v>123.25358851674642</c:v>
                </c:pt>
                <c:pt idx="112">
                  <c:v>124.11483253588517</c:v>
                </c:pt>
                <c:pt idx="113">
                  <c:v>124.88038277511961</c:v>
                </c:pt>
                <c:pt idx="114">
                  <c:v>125.16746411483253</c:v>
                </c:pt>
                <c:pt idx="115">
                  <c:v>125.45454545454547</c:v>
                </c:pt>
                <c:pt idx="116">
                  <c:v>125.55023923444976</c:v>
                </c:pt>
                <c:pt idx="117">
                  <c:v>125.64593301435407</c:v>
                </c:pt>
                <c:pt idx="118">
                  <c:v>125.45454545454547</c:v>
                </c:pt>
                <c:pt idx="119">
                  <c:v>125.35885167464116</c:v>
                </c:pt>
              </c:numCache>
            </c:numRef>
          </c:val>
          <c:smooth val="0"/>
          <c:extLst>
            <c:ext xmlns:c16="http://schemas.microsoft.com/office/drawing/2014/chart" uri="{C3380CC4-5D6E-409C-BE32-E72D297353CC}">
              <c16:uniqueId val="{00000000-810E-4F34-8CF6-DFBA82F5F1B8}"/>
            </c:ext>
          </c:extLst>
        </c:ser>
        <c:ser>
          <c:idx val="1"/>
          <c:order val="1"/>
          <c:tx>
            <c:v>Average Family Income</c:v>
          </c:tx>
          <c:spPr>
            <a:ln w="28575" cap="rnd">
              <a:solidFill>
                <a:srgbClr val="004A8D"/>
              </a:solidFill>
              <a:round/>
            </a:ln>
            <a:effectLst/>
          </c:spPr>
          <c:marker>
            <c:symbol val="none"/>
          </c:marker>
          <c:val>
            <c:numRef>
              <c:f>Sheet1!$B$7:$DQ$7</c:f>
              <c:numCache>
                <c:formatCode>General</c:formatCode>
                <c:ptCount val="120"/>
                <c:pt idx="0">
                  <c:v>100</c:v>
                </c:pt>
                <c:pt idx="1">
                  <c:v>100.34160973147918</c:v>
                </c:pt>
                <c:pt idx="2">
                  <c:v>100.63747098029152</c:v>
                </c:pt>
                <c:pt idx="3">
                  <c:v>100.91547243466322</c:v>
                </c:pt>
                <c:pt idx="4">
                  <c:v>101.19434394103848</c:v>
                </c:pt>
                <c:pt idx="5">
                  <c:v>101.50069784700338</c:v>
                </c:pt>
                <c:pt idx="6">
                  <c:v>101.85141622138414</c:v>
                </c:pt>
                <c:pt idx="7">
                  <c:v>102.26631089368772</c:v>
                </c:pt>
                <c:pt idx="8">
                  <c:v>102.73345402584553</c:v>
                </c:pt>
                <c:pt idx="9">
                  <c:v>103.22676094813905</c:v>
                </c:pt>
                <c:pt idx="10">
                  <c:v>103.70310564009652</c:v>
                </c:pt>
                <c:pt idx="11">
                  <c:v>104.13674586092323</c:v>
                </c:pt>
                <c:pt idx="12">
                  <c:v>104.56321099350802</c:v>
                </c:pt>
                <c:pt idx="13">
                  <c:v>105.00647352672028</c:v>
                </c:pt>
                <c:pt idx="14">
                  <c:v>105.49763592513727</c:v>
                </c:pt>
                <c:pt idx="15">
                  <c:v>105.97852491914826</c:v>
                </c:pt>
                <c:pt idx="16">
                  <c:v>106.34447558493594</c:v>
                </c:pt>
                <c:pt idx="17">
                  <c:v>106.51910039305336</c:v>
                </c:pt>
                <c:pt idx="18">
                  <c:v>106.47876373315586</c:v>
                </c:pt>
                <c:pt idx="19">
                  <c:v>106.21672779486467</c:v>
                </c:pt>
                <c:pt idx="20">
                  <c:v>105.76133549401354</c:v>
                </c:pt>
                <c:pt idx="21">
                  <c:v>105.19423443017364</c:v>
                </c:pt>
                <c:pt idx="22">
                  <c:v>104.62145550530693</c:v>
                </c:pt>
                <c:pt idx="23">
                  <c:v>104.11708902390512</c:v>
                </c:pt>
                <c:pt idx="24">
                  <c:v>103.65082052371312</c:v>
                </c:pt>
                <c:pt idx="25">
                  <c:v>103.19985859566889</c:v>
                </c:pt>
                <c:pt idx="26">
                  <c:v>102.71157678544817</c:v>
                </c:pt>
                <c:pt idx="27">
                  <c:v>102.20432770445227</c:v>
                </c:pt>
                <c:pt idx="28">
                  <c:v>101.75368498972115</c:v>
                </c:pt>
                <c:pt idx="29">
                  <c:v>101.40471083213718</c:v>
                </c:pt>
                <c:pt idx="30">
                  <c:v>101.16159026715894</c:v>
                </c:pt>
                <c:pt idx="31">
                  <c:v>101.01061375642253</c:v>
                </c:pt>
                <c:pt idx="32">
                  <c:v>100.93947730841046</c:v>
                </c:pt>
                <c:pt idx="33">
                  <c:v>100.91118338737655</c:v>
                </c:pt>
                <c:pt idx="34">
                  <c:v>100.88602740969725</c:v>
                </c:pt>
                <c:pt idx="35">
                  <c:v>100.83743166119794</c:v>
                </c:pt>
                <c:pt idx="36">
                  <c:v>100.77752411152161</c:v>
                </c:pt>
                <c:pt idx="37">
                  <c:v>100.73485544920551</c:v>
                </c:pt>
                <c:pt idx="38">
                  <c:v>100.72416127068193</c:v>
                </c:pt>
                <c:pt idx="39">
                  <c:v>100.74222629909062</c:v>
                </c:pt>
                <c:pt idx="40">
                  <c:v>100.77950333122392</c:v>
                </c:pt>
                <c:pt idx="41">
                  <c:v>100.82748871073399</c:v>
                </c:pt>
                <c:pt idx="42">
                  <c:v>100.88634227822367</c:v>
                </c:pt>
                <c:pt idx="43">
                  <c:v>100.96006035282659</c:v>
                </c:pt>
                <c:pt idx="44">
                  <c:v>101.04728326377229</c:v>
                </c:pt>
                <c:pt idx="45">
                  <c:v>101.14485988096651</c:v>
                </c:pt>
                <c:pt idx="46">
                  <c:v>101.24674836658119</c:v>
                </c:pt>
                <c:pt idx="47">
                  <c:v>101.35005215238222</c:v>
                </c:pt>
                <c:pt idx="48">
                  <c:v>101.4629666492354</c:v>
                </c:pt>
                <c:pt idx="49">
                  <c:v>101.58647483825153</c:v>
                </c:pt>
                <c:pt idx="50">
                  <c:v>101.73184908455326</c:v>
                </c:pt>
                <c:pt idx="51">
                  <c:v>101.90104655383169</c:v>
                </c:pt>
                <c:pt idx="52">
                  <c:v>102.08303762224473</c:v>
                </c:pt>
                <c:pt idx="53">
                  <c:v>102.27052309807686</c:v>
                </c:pt>
                <c:pt idx="54">
                  <c:v>102.45525153707567</c:v>
                </c:pt>
                <c:pt idx="55">
                  <c:v>102.63137867287615</c:v>
                </c:pt>
                <c:pt idx="56">
                  <c:v>102.78796449219811</c:v>
                </c:pt>
                <c:pt idx="57">
                  <c:v>102.93254669623802</c:v>
                </c:pt>
                <c:pt idx="58">
                  <c:v>103.07301524792474</c:v>
                </c:pt>
                <c:pt idx="59">
                  <c:v>103.2145467250326</c:v>
                </c:pt>
                <c:pt idx="60">
                  <c:v>103.35659882260191</c:v>
                </c:pt>
                <c:pt idx="61">
                  <c:v>103.48711493880617</c:v>
                </c:pt>
                <c:pt idx="62">
                  <c:v>103.60788243186725</c:v>
                </c:pt>
                <c:pt idx="63">
                  <c:v>103.7257477875912</c:v>
                </c:pt>
                <c:pt idx="64">
                  <c:v>103.84615824336653</c:v>
                </c:pt>
                <c:pt idx="65">
                  <c:v>103.97610261048354</c:v>
                </c:pt>
                <c:pt idx="66">
                  <c:v>104.12104706336574</c:v>
                </c:pt>
                <c:pt idx="67">
                  <c:v>104.28848478175856</c:v>
                </c:pt>
                <c:pt idx="68">
                  <c:v>104.47515711229465</c:v>
                </c:pt>
                <c:pt idx="69">
                  <c:v>104.67817992014614</c:v>
                </c:pt>
                <c:pt idx="70">
                  <c:v>104.88945669337038</c:v>
                </c:pt>
                <c:pt idx="71">
                  <c:v>105.10321177396185</c:v>
                </c:pt>
                <c:pt idx="72">
                  <c:v>105.32368738530519</c:v>
                </c:pt>
                <c:pt idx="73">
                  <c:v>105.53911711647021</c:v>
                </c:pt>
                <c:pt idx="74">
                  <c:v>105.76206711734038</c:v>
                </c:pt>
                <c:pt idx="75">
                  <c:v>105.99975318406977</c:v>
                </c:pt>
                <c:pt idx="76">
                  <c:v>106.24350577288159</c:v>
                </c:pt>
                <c:pt idx="77">
                  <c:v>106.49156684455652</c:v>
                </c:pt>
                <c:pt idx="78">
                  <c:v>106.74128342856608</c:v>
                </c:pt>
                <c:pt idx="79">
                  <c:v>106.9937080927797</c:v>
                </c:pt>
                <c:pt idx="80">
                  <c:v>107.23979461532292</c:v>
                </c:pt>
                <c:pt idx="81">
                  <c:v>107.48893666086363</c:v>
                </c:pt>
                <c:pt idx="82">
                  <c:v>107.74825924725255</c:v>
                </c:pt>
                <c:pt idx="83">
                  <c:v>108.02121257536525</c:v>
                </c:pt>
                <c:pt idx="84">
                  <c:v>108.30378742353301</c:v>
                </c:pt>
                <c:pt idx="85">
                  <c:v>108.56599257038704</c:v>
                </c:pt>
                <c:pt idx="86">
                  <c:v>108.81367904186978</c:v>
                </c:pt>
                <c:pt idx="87">
                  <c:v>109.05890841943156</c:v>
                </c:pt>
                <c:pt idx="88">
                  <c:v>109.3010700091007</c:v>
                </c:pt>
                <c:pt idx="89">
                  <c:v>109.54856059425649</c:v>
                </c:pt>
                <c:pt idx="90">
                  <c:v>109.81026897010537</c:v>
                </c:pt>
                <c:pt idx="91">
                  <c:v>110.09982765503142</c:v>
                </c:pt>
                <c:pt idx="92">
                  <c:v>110.41247930060752</c:v>
                </c:pt>
                <c:pt idx="93">
                  <c:v>110.74469958789183</c:v>
                </c:pt>
                <c:pt idx="94">
                  <c:v>111.08419901978566</c:v>
                </c:pt>
                <c:pt idx="95">
                  <c:v>111.42238122260493</c:v>
                </c:pt>
                <c:pt idx="96">
                  <c:v>111.76695746243284</c:v>
                </c:pt>
                <c:pt idx="97">
                  <c:v>112.10092300335606</c:v>
                </c:pt>
                <c:pt idx="98">
                  <c:v>112.44401137281083</c:v>
                </c:pt>
                <c:pt idx="99">
                  <c:v>112.80396916482289</c:v>
                </c:pt>
                <c:pt idx="100">
                  <c:v>113.16271765152747</c:v>
                </c:pt>
                <c:pt idx="101">
                  <c:v>113.51557093598326</c:v>
                </c:pt>
                <c:pt idx="102">
                  <c:v>113.86384014283446</c:v>
                </c:pt>
                <c:pt idx="103">
                  <c:v>114.21659941510596</c:v>
                </c:pt>
                <c:pt idx="104">
                  <c:v>114.5637109931493</c:v>
                </c:pt>
                <c:pt idx="105">
                  <c:v>114.90574120501368</c:v>
                </c:pt>
                <c:pt idx="106">
                  <c:v>115.23572687067723</c:v>
                </c:pt>
                <c:pt idx="107">
                  <c:v>115.5495253638295</c:v>
                </c:pt>
                <c:pt idx="108">
                  <c:v>115.85752086722987</c:v>
                </c:pt>
                <c:pt idx="109">
                  <c:v>116.15324281966031</c:v>
                </c:pt>
                <c:pt idx="110">
                  <c:v>116.45310345675605</c:v>
                </c:pt>
                <c:pt idx="111">
                  <c:v>116.76317716281457</c:v>
                </c:pt>
                <c:pt idx="112">
                  <c:v>117.07784320899448</c:v>
                </c:pt>
                <c:pt idx="113">
                  <c:v>117.39639850801038</c:v>
                </c:pt>
                <c:pt idx="114">
                  <c:v>117.71854915645739</c:v>
                </c:pt>
                <c:pt idx="115">
                  <c:v>118.04939927080376</c:v>
                </c:pt>
                <c:pt idx="116">
                  <c:v>118.3780474382831</c:v>
                </c:pt>
                <c:pt idx="117">
                  <c:v>118.70959924286201</c:v>
                </c:pt>
                <c:pt idx="118">
                  <c:v>119.0437967781421</c:v>
                </c:pt>
                <c:pt idx="119">
                  <c:v>119.38044028911736</c:v>
                </c:pt>
              </c:numCache>
            </c:numRef>
          </c:val>
          <c:smooth val="0"/>
          <c:extLst>
            <c:ext xmlns:c16="http://schemas.microsoft.com/office/drawing/2014/chart" uri="{C3380CC4-5D6E-409C-BE32-E72D297353CC}">
              <c16:uniqueId val="{00000001-810E-4F34-8CF6-DFBA82F5F1B8}"/>
            </c:ext>
          </c:extLst>
        </c:ser>
        <c:dLbls>
          <c:showLegendKey val="0"/>
          <c:showVal val="0"/>
          <c:showCatName val="0"/>
          <c:showSerName val="0"/>
          <c:showPercent val="0"/>
          <c:showBubbleSize val="0"/>
        </c:dLbls>
        <c:smooth val="0"/>
        <c:axId val="619285976"/>
        <c:axId val="619289504"/>
      </c:lineChart>
      <c:dateAx>
        <c:axId val="619285976"/>
        <c:scaling>
          <c:orientation val="minMax"/>
        </c:scaling>
        <c:delete val="0"/>
        <c:axPos val="b"/>
        <c:numFmt formatCode="[$-409]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200" b="0" i="0" u="none" strike="noStrike" kern="1200" baseline="0">
                <a:solidFill>
                  <a:sysClr val="windowText" lastClr="000000"/>
                </a:solidFill>
                <a:latin typeface="Myriad Pro" panose="020B0503030403020204" pitchFamily="34" charset="0"/>
                <a:ea typeface="+mn-ea"/>
                <a:cs typeface="+mn-cs"/>
              </a:defRPr>
            </a:pPr>
            <a:endParaRPr lang="en-US"/>
          </a:p>
        </c:txPr>
        <c:crossAx val="619289504"/>
        <c:crosses val="autoZero"/>
        <c:auto val="1"/>
        <c:lblOffset val="100"/>
        <c:baseTimeUnit val="months"/>
      </c:dateAx>
      <c:valAx>
        <c:axId val="619289504"/>
        <c:scaling>
          <c:orientation val="minMax"/>
          <c:min val="9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lumMod val="10000"/>
                  </a:schemeClr>
                </a:solidFill>
                <a:latin typeface="Myriad Pro" panose="020B0503030403020204" pitchFamily="34" charset="0"/>
                <a:ea typeface="+mn-ea"/>
                <a:cs typeface="+mn-cs"/>
              </a:defRPr>
            </a:pPr>
            <a:endParaRPr lang="en-US"/>
          </a:p>
        </c:txPr>
        <c:crossAx val="619285976"/>
        <c:crosses val="autoZero"/>
        <c:crossBetween val="between"/>
      </c:valAx>
      <c:spPr>
        <a:noFill/>
        <a:ln>
          <a:noFill/>
        </a:ln>
        <a:effectLst/>
      </c:spPr>
    </c:plotArea>
    <c:legend>
      <c:legendPos val="r"/>
      <c:layout>
        <c:manualLayout>
          <c:xMode val="edge"/>
          <c:yMode val="edge"/>
          <c:x val="4.2099287759472297E-2"/>
          <c:y val="0.9369029344246711"/>
          <c:w val="0.89606273864492691"/>
          <c:h val="6.30970655753289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10000"/>
                </a:schemeClr>
              </a:solidFill>
              <a:latin typeface="Myriad Pro" panose="020B0503030403020204" pitchFamily="34" charset="0"/>
              <a:ea typeface="+mn-ea"/>
              <a:cs typeface="Myanmar Text" panose="020B0502040204020203"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16907261592301"/>
          <c:y val="5.5636041997109871E-2"/>
          <c:w val="0.75766185476815395"/>
          <c:h val="0.73091377831286564"/>
        </c:manualLayout>
      </c:layout>
      <c:lineChart>
        <c:grouping val="standard"/>
        <c:varyColors val="0"/>
        <c:ser>
          <c:idx val="3"/>
          <c:order val="0"/>
          <c:tx>
            <c:strRef>
              <c:f>'[Sacramento Presentation - Graphs (003).xlsx]11.Median Income vs Median Rent'!$H$23</c:f>
              <c:strCache>
                <c:ptCount val="1"/>
                <c:pt idx="0">
                  <c:v>MEDIAN INCOME </c:v>
                </c:pt>
              </c:strCache>
            </c:strRef>
          </c:tx>
          <c:cat>
            <c:numRef>
              <c:f>'[Sacramento Presentation - Graphs (003).xlsx]11.Median Income vs Median Rent'!$E$24:$E$34</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'[Sacramento Presentation - Graphs (003).xlsx]11.Median Income vs Median Rent'!$H$24:$H$34</c:f>
              <c:numCache>
                <c:formatCode>"$"#,##0</c:formatCode>
                <c:ptCount val="11"/>
                <c:pt idx="0">
                  <c:v>2746.75</c:v>
                </c:pt>
                <c:pt idx="1">
                  <c:v>3017.3333333333335</c:v>
                </c:pt>
                <c:pt idx="2">
                  <c:v>3157.25</c:v>
                </c:pt>
                <c:pt idx="3">
                  <c:v>2798.5</c:v>
                </c:pt>
                <c:pt idx="4">
                  <c:v>2817.4166666666665</c:v>
                </c:pt>
                <c:pt idx="5">
                  <c:v>2854</c:v>
                </c:pt>
                <c:pt idx="6">
                  <c:v>2684.75</c:v>
                </c:pt>
                <c:pt idx="7">
                  <c:v>2953.8333333333335</c:v>
                </c:pt>
                <c:pt idx="8">
                  <c:v>3052.4166666666665</c:v>
                </c:pt>
                <c:pt idx="9">
                  <c:v>3119.25</c:v>
                </c:pt>
                <c:pt idx="10">
                  <c:v>3329.75</c:v>
                </c:pt>
              </c:numCache>
            </c:numRef>
          </c:val>
          <c:smooth val="0"/>
          <c:extLst>
            <c:ext xmlns:c16="http://schemas.microsoft.com/office/drawing/2014/chart" uri="{C3380CC4-5D6E-409C-BE32-E72D297353CC}">
              <c16:uniqueId val="{00000000-5DA2-4007-8D06-97AB963A2421}"/>
            </c:ext>
          </c:extLst>
        </c:ser>
        <c:ser>
          <c:idx val="1"/>
          <c:order val="2"/>
          <c:tx>
            <c:strRef>
              <c:f>'[Sacramento Presentation - Graphs (003).xlsx]11.Median Income vs Median Rent'!$H$23</c:f>
              <c:strCache>
                <c:ptCount val="1"/>
                <c:pt idx="0">
                  <c:v>MEDIAN INCOME </c:v>
                </c:pt>
              </c:strCache>
            </c:strRef>
          </c:tx>
          <c:marker>
            <c:symbol val="circle"/>
            <c:size val="5"/>
            <c:spPr>
              <a:solidFill>
                <a:schemeClr val="accent2"/>
              </a:solidFill>
              <a:ln w="12700"/>
              <a:effectLst/>
            </c:spPr>
          </c:marker>
          <c:cat>
            <c:numRef>
              <c:f>'[Sacramento Presentation - Graphs (003).xlsx]11.Median Income vs Median Rent'!$E$24:$E$34</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'[Sacramento Presentation - Graphs (003).xlsx]11.Median Income vs Median Rent'!$H$24:$H$34</c:f>
              <c:numCache>
                <c:formatCode>"$"#,##0</c:formatCode>
                <c:ptCount val="11"/>
                <c:pt idx="0">
                  <c:v>2746.75</c:v>
                </c:pt>
                <c:pt idx="1">
                  <c:v>3017.3333333333335</c:v>
                </c:pt>
                <c:pt idx="2">
                  <c:v>3157.25</c:v>
                </c:pt>
                <c:pt idx="3">
                  <c:v>2798.5</c:v>
                </c:pt>
                <c:pt idx="4">
                  <c:v>2817.4166666666665</c:v>
                </c:pt>
                <c:pt idx="5">
                  <c:v>2854</c:v>
                </c:pt>
                <c:pt idx="6">
                  <c:v>2684.75</c:v>
                </c:pt>
                <c:pt idx="7">
                  <c:v>2953.8333333333335</c:v>
                </c:pt>
                <c:pt idx="8">
                  <c:v>3052.4166666666665</c:v>
                </c:pt>
                <c:pt idx="9">
                  <c:v>3119.25</c:v>
                </c:pt>
                <c:pt idx="10">
                  <c:v>3329.75</c:v>
                </c:pt>
              </c:numCache>
            </c:numRef>
          </c:val>
          <c:smooth val="0"/>
          <c:extLst>
            <c:ext xmlns:c16="http://schemas.microsoft.com/office/drawing/2014/chart" uri="{C3380CC4-5D6E-409C-BE32-E72D297353CC}">
              <c16:uniqueId val="{00000001-5DA2-4007-8D06-97AB963A2421}"/>
            </c:ext>
          </c:extLst>
        </c:ser>
        <c:dLbls>
          <c:showLegendKey val="0"/>
          <c:showVal val="0"/>
          <c:showCatName val="0"/>
          <c:showSerName val="0"/>
          <c:showPercent val="0"/>
          <c:showBubbleSize val="0"/>
        </c:dLbls>
        <c:marker val="1"/>
        <c:smooth val="0"/>
        <c:axId val="1217596111"/>
        <c:axId val="831120495"/>
      </c:lineChart>
      <c:lineChart>
        <c:grouping val="standard"/>
        <c:varyColors val="0"/>
        <c:ser>
          <c:idx val="0"/>
          <c:order val="1"/>
          <c:tx>
            <c:strRef>
              <c:f>'[Sacramento Presentation - Graphs (003).xlsx]11.Median Income vs Median Rent'!$F$23</c:f>
              <c:strCache>
                <c:ptCount val="1"/>
                <c:pt idx="0">
                  <c:v>MEDIAN RENT</c:v>
                </c:pt>
              </c:strCache>
            </c:strRef>
          </c:tx>
          <c:spPr>
            <a:ln w="28575" cap="rnd">
              <a:solidFill>
                <a:schemeClr val="accent1"/>
              </a:solidFill>
              <a:round/>
            </a:ln>
            <a:effectLst/>
          </c:spPr>
          <c:marker>
            <c:symbol val="circle"/>
            <c:size val="5"/>
            <c:spPr>
              <a:solidFill>
                <a:schemeClr val="accent1"/>
              </a:solidFill>
              <a:ln w="12700">
                <a:solidFill>
                  <a:schemeClr val="accent1"/>
                </a:solidFill>
              </a:ln>
              <a:effectLst/>
            </c:spPr>
          </c:marker>
          <c:cat>
            <c:numRef>
              <c:f>'[Sacramento Presentation - Graphs (003).xlsx]11.Median Income vs Median Rent'!$E$24:$E$34</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'[Sacramento Presentation - Graphs (003).xlsx]11.Median Income vs Median Rent'!$F$24:$F$34</c:f>
              <c:numCache>
                <c:formatCode>"$"#,##0</c:formatCode>
                <c:ptCount val="11"/>
                <c:pt idx="0">
                  <c:v>823.32</c:v>
                </c:pt>
                <c:pt idx="1">
                  <c:v>833.34500000000003</c:v>
                </c:pt>
                <c:pt idx="2">
                  <c:v>838.19</c:v>
                </c:pt>
                <c:pt idx="3">
                  <c:v>815.65</c:v>
                </c:pt>
                <c:pt idx="4">
                  <c:v>805.08</c:v>
                </c:pt>
                <c:pt idx="5">
                  <c:v>814.08</c:v>
                </c:pt>
                <c:pt idx="6">
                  <c:v>824.52</c:v>
                </c:pt>
                <c:pt idx="7">
                  <c:v>848.89499999999998</c:v>
                </c:pt>
                <c:pt idx="8">
                  <c:v>914.57500000000005</c:v>
                </c:pt>
                <c:pt idx="9">
                  <c:v>1024.585</c:v>
                </c:pt>
                <c:pt idx="10">
                  <c:v>1148.4549999999999</c:v>
                </c:pt>
              </c:numCache>
            </c:numRef>
          </c:val>
          <c:smooth val="0"/>
          <c:extLst>
            <c:ext xmlns:c16="http://schemas.microsoft.com/office/drawing/2014/chart" uri="{C3380CC4-5D6E-409C-BE32-E72D297353CC}">
              <c16:uniqueId val="{00000002-5DA2-4007-8D06-97AB963A2421}"/>
            </c:ext>
          </c:extLst>
        </c:ser>
        <c:dLbls>
          <c:showLegendKey val="0"/>
          <c:showVal val="0"/>
          <c:showCatName val="0"/>
          <c:showSerName val="0"/>
          <c:showPercent val="0"/>
          <c:showBubbleSize val="0"/>
        </c:dLbls>
        <c:marker val="1"/>
        <c:smooth val="0"/>
        <c:axId val="889853647"/>
        <c:axId val="976713759"/>
      </c:lineChart>
      <c:catAx>
        <c:axId val="1217596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a:lstStyle/>
          <a:p>
            <a:pPr>
              <a:defRPr sz="1400" baseline="0">
                <a:solidFill>
                  <a:sysClr val="windowText" lastClr="000000"/>
                </a:solidFill>
              </a:defRPr>
            </a:pPr>
            <a:endParaRPr lang="en-US"/>
          </a:p>
        </c:txPr>
        <c:crossAx val="831120495"/>
        <c:crosses val="autoZero"/>
        <c:auto val="1"/>
        <c:lblAlgn val="ctr"/>
        <c:lblOffset val="100"/>
        <c:noMultiLvlLbl val="0"/>
      </c:catAx>
      <c:valAx>
        <c:axId val="831120495"/>
        <c:scaling>
          <c:orientation val="minMax"/>
          <c:max val="4000"/>
          <c:min val="500"/>
        </c:scaling>
        <c:delete val="0"/>
        <c:axPos val="l"/>
        <c:majorGridlines>
          <c:spPr>
            <a:ln>
              <a:solidFill>
                <a:schemeClr val="tx1">
                  <a:lumMod val="15000"/>
                  <a:lumOff val="85000"/>
                </a:schemeClr>
              </a:solidFill>
            </a:ln>
            <a:effectLst/>
          </c:spPr>
        </c:majorGridlines>
        <c:numFmt formatCode="&quot;$&quot;#,##0" sourceLinked="0"/>
        <c:majorTickMark val="none"/>
        <c:minorTickMark val="none"/>
        <c:tickLblPos val="nextTo"/>
        <c:spPr>
          <a:noFill/>
          <a:ln>
            <a:noFill/>
          </a:ln>
          <a:effectLst/>
        </c:spPr>
        <c:txPr>
          <a:bodyPr rot="-60000000" vert="horz"/>
          <a:lstStyle/>
          <a:p>
            <a:pPr>
              <a:defRPr sz="1400" baseline="0"/>
            </a:pPr>
            <a:endParaRPr lang="en-US"/>
          </a:p>
        </c:txPr>
        <c:crossAx val="1217596111"/>
        <c:crosses val="autoZero"/>
        <c:crossBetween val="between"/>
        <c:majorUnit val="500"/>
        <c:minorUnit val="100"/>
      </c:valAx>
      <c:valAx>
        <c:axId val="976713759"/>
        <c:scaling>
          <c:orientation val="minMax"/>
          <c:max val="1500"/>
          <c:min val="500"/>
        </c:scaling>
        <c:delete val="0"/>
        <c:axPos val="r"/>
        <c:numFmt formatCode="&quot;$&quot;#,##0" sourceLinked="1"/>
        <c:majorTickMark val="out"/>
        <c:minorTickMark val="none"/>
        <c:tickLblPos val="nextTo"/>
        <c:spPr>
          <a:effectLst/>
        </c:spPr>
        <c:txPr>
          <a:bodyPr/>
          <a:lstStyle/>
          <a:p>
            <a:pPr>
              <a:defRPr sz="1400" baseline="0"/>
            </a:pPr>
            <a:endParaRPr lang="en-US"/>
          </a:p>
        </c:txPr>
        <c:crossAx val="889853647"/>
        <c:crosses val="max"/>
        <c:crossBetween val="between"/>
        <c:majorUnit val="125"/>
        <c:minorUnit val="125"/>
      </c:valAx>
      <c:catAx>
        <c:axId val="889853647"/>
        <c:scaling>
          <c:orientation val="minMax"/>
        </c:scaling>
        <c:delete val="1"/>
        <c:axPos val="b"/>
        <c:numFmt formatCode="General" sourceLinked="1"/>
        <c:majorTickMark val="out"/>
        <c:minorTickMark val="none"/>
        <c:tickLblPos val="nextTo"/>
        <c:crossAx val="976713759"/>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vert="horz"/>
        <a:lstStyle/>
        <a:p>
          <a:pPr>
            <a:defRPr sz="1400" baseline="0"/>
          </a:pPr>
          <a:endParaRPr lang="en-US"/>
        </a:p>
      </c:txPr>
    </c:legend>
    <c:plotVisOnly val="1"/>
    <c:dispBlanksAs val="gap"/>
    <c:showDLblsOverMax val="0"/>
  </c:chart>
  <c:txPr>
    <a:bodyPr/>
    <a:lstStyle/>
    <a:p>
      <a:pPr>
        <a:defRPr baseline="0">
          <a:solidFill>
            <a:sysClr val="windowText" lastClr="000000"/>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1871805497996"/>
          <c:y val="0.13463064854273504"/>
          <c:w val="0.82708721840025623"/>
          <c:h val="0.75752736363319673"/>
        </c:manualLayout>
      </c:layout>
      <c:barChart>
        <c:barDir val="col"/>
        <c:grouping val="clustered"/>
        <c:varyColors val="0"/>
        <c:ser>
          <c:idx val="0"/>
          <c:order val="0"/>
          <c:tx>
            <c:v>Renter</c:v>
          </c:tx>
          <c:spPr>
            <a:solidFill>
              <a:schemeClr val="accent1"/>
            </a:solidFill>
            <a:ln>
              <a:noFill/>
            </a:ln>
            <a:effectLst>
              <a:outerShdw blurRad="50800" dist="38100" dir="2700000" algn="tl" rotWithShape="0">
                <a:prstClr val="black">
                  <a:alpha val="40000"/>
                </a:prstClr>
              </a:outerShdw>
            </a:effectLst>
          </c:spPr>
          <c:invertIfNegative val="0"/>
          <c:dLbls>
            <c:dLbl>
              <c:idx val="0"/>
              <c:tx>
                <c:rich>
                  <a:bodyPr/>
                  <a:lstStyle/>
                  <a:p>
                    <a:fld id="{11C223EA-AE87-4881-83AA-57BADBF67DAE}" type="VALUE">
                      <a:rPr lang="en-US" baseline="0">
                        <a:solidFill>
                          <a:schemeClr val="tx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63B-4F63-AFFF-2007BF40B1E8}"/>
                </c:ext>
              </c:extLst>
            </c:dLbl>
            <c:dLbl>
              <c:idx val="1"/>
              <c:layout>
                <c:manualLayout>
                  <c:x val="0"/>
                  <c:y val="0.11863386539201323"/>
                </c:manualLayout>
              </c:layout>
              <c:tx>
                <c:rich>
                  <a:bodyPr/>
                  <a:lstStyle/>
                  <a:p>
                    <a:fld id="{13093D5D-C36A-448D-A7D2-ECD2A8E7FCF8}" type="VALUE">
                      <a:rPr lang="en-US" baseline="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63B-4F63-AFFF-2007BF40B1E8}"/>
                </c:ext>
              </c:extLst>
            </c:dLbl>
            <c:dLbl>
              <c:idx val="2"/>
              <c:layout>
                <c:manualLayout>
                  <c:x val="-4.2152328868339851E-17"/>
                  <c:y val="0.1218248690017916"/>
                </c:manualLayout>
              </c:layout>
              <c:tx>
                <c:rich>
                  <a:bodyPr/>
                  <a:lstStyle/>
                  <a:p>
                    <a:fld id="{DB978B8B-0912-42FB-9B6E-E8EA3DDE042D}" type="VALUE">
                      <a:rPr lang="en-US" baseline="0">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63B-4F63-AFFF-2007BF40B1E8}"/>
                </c:ext>
              </c:extLst>
            </c:dLbl>
            <c:dLbl>
              <c:idx val="3"/>
              <c:layout>
                <c:manualLayout>
                  <c:x val="0"/>
                  <c:y val="0.11362561163399687"/>
                </c:manualLayout>
              </c:layout>
              <c:spPr>
                <a:noFill/>
                <a:ln>
                  <a:noFill/>
                </a:ln>
                <a:effectLst/>
              </c:spPr>
              <c:txPr>
                <a:bodyPr rot="-5400000" spcFirstLastPara="1" vertOverflow="overflow" horzOverflow="overflow"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63B-4F63-AFFF-2007BF40B1E8}"/>
                </c:ext>
              </c:extLst>
            </c:dLbl>
            <c:dLbl>
              <c:idx val="4"/>
              <c:layout>
                <c:manualLayout>
                  <c:x val="1.1097022958137365E-3"/>
                  <c:y val="0.11362561163399679"/>
                </c:manualLayout>
              </c:layout>
              <c:spPr>
                <a:noFill/>
                <a:ln>
                  <a:noFill/>
                </a:ln>
                <a:effectLst/>
              </c:spPr>
              <c:txPr>
                <a:bodyPr rot="-5400000" spcFirstLastPara="1" vertOverflow="overflow" horzOverflow="overflow"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3B-4F63-AFFF-2007BF40B1E8}"/>
                </c:ext>
              </c:extLst>
            </c:dLbl>
            <c:dLbl>
              <c:idx val="5"/>
              <c:spPr>
                <a:noFill/>
                <a:ln>
                  <a:noFill/>
                </a:ln>
                <a:effectLst/>
              </c:spPr>
              <c:txPr>
                <a:bodyPr rot="-5400000" spcFirstLastPara="1" vertOverflow="overflow" horzOverflow="overflow"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163B-4F63-AFFF-2007BF40B1E8}"/>
                </c:ext>
              </c:extLst>
            </c:dLbl>
            <c:dLbl>
              <c:idx val="6"/>
              <c:tx>
                <c:rich>
                  <a:bodyPr rot="-5400000" spcFirstLastPara="1" vertOverflow="overflow" horzOverflow="overflow"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9A8290E6-0F75-4B91-94EA-7F8F659AE2EC}" type="VALUE">
                      <a:rPr lang="en-US" baseline="0">
                        <a:solidFill>
                          <a:schemeClr val="tx1"/>
                        </a:solidFill>
                      </a:rPr>
                      <a:pPr>
                        <a:defRPr sz="1200">
                          <a:solidFill>
                            <a:schemeClr val="tx1"/>
                          </a:solidFill>
                        </a:defRPr>
                      </a:pPr>
                      <a:t>[VALUE]</a:t>
                    </a:fld>
                    <a:endParaRPr lang="en-US"/>
                  </a:p>
                </c:rich>
              </c:tx>
              <c:spPr>
                <a:noFill/>
                <a:ln>
                  <a:noFill/>
                </a:ln>
                <a:effectLst/>
              </c:spPr>
              <c:txPr>
                <a:bodyPr rot="-5400000" spcFirstLastPara="1" vertOverflow="overflow" horzOverflow="overflow"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63B-4F63-AFFF-2007BF40B1E8}"/>
                </c:ext>
              </c:extLst>
            </c:dLbl>
            <c:dLbl>
              <c:idx val="7"/>
              <c:tx>
                <c:rich>
                  <a:bodyPr rot="-5400000" spcFirstLastPara="1" vertOverflow="overflow" horzOverflow="overflow" wrap="square" lIns="38100" tIns="19050" rIns="38100" bIns="19050" anchor="ctr" anchorCtr="1">
                    <a:spAutoFit/>
                  </a:bodyPr>
                  <a:lstStyle/>
                  <a:p>
                    <a:pPr>
                      <a:defRPr sz="1200" b="0" i="0" u="none" strike="noStrike" kern="1200" baseline="0">
                        <a:solidFill>
                          <a:schemeClr val="tx1"/>
                        </a:solidFill>
                        <a:latin typeface="+mn-lt"/>
                        <a:ea typeface="+mn-ea"/>
                        <a:cs typeface="+mn-cs"/>
                      </a:defRPr>
                    </a:pPr>
                    <a:fld id="{4FC37D78-C6F4-4B49-AE1B-CADDC3D7DE0D}" type="VALUE">
                      <a:rPr lang="en-US" baseline="0">
                        <a:solidFill>
                          <a:schemeClr val="tx1"/>
                        </a:solidFill>
                      </a:rPr>
                      <a:pPr>
                        <a:defRPr sz="1200">
                          <a:solidFill>
                            <a:schemeClr val="tx1"/>
                          </a:solidFill>
                        </a:defRPr>
                      </a:pPr>
                      <a:t>[VALUE]</a:t>
                    </a:fld>
                    <a:endParaRPr lang="en-US"/>
                  </a:p>
                </c:rich>
              </c:tx>
              <c:spPr>
                <a:noFill/>
                <a:ln>
                  <a:noFill/>
                </a:ln>
                <a:effectLst/>
              </c:spPr>
              <c:txPr>
                <a:bodyPr rot="-5400000" spcFirstLastPara="1" vertOverflow="overflow" horzOverflow="overflow"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63B-4F63-AFFF-2007BF40B1E8}"/>
                </c:ext>
              </c:extLst>
            </c:dLbl>
            <c:spPr>
              <a:noFill/>
              <a:ln>
                <a:noFill/>
              </a:ln>
              <a:effectLst/>
            </c:spPr>
            <c:txPr>
              <a:bodyPr rot="-5400000" spcFirstLastPara="1" vertOverflow="overflow" horzOverflow="overflow"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'8. Household by Age Cohort'!$A$44:$H$44</c:f>
              <c:strCache>
                <c:ptCount val="8"/>
                <c:pt idx="0">
                  <c:v>15-24</c:v>
                </c:pt>
                <c:pt idx="1">
                  <c:v>25-34</c:v>
                </c:pt>
                <c:pt idx="2">
                  <c:v>35-44</c:v>
                </c:pt>
                <c:pt idx="3">
                  <c:v>45-54</c:v>
                </c:pt>
                <c:pt idx="4">
                  <c:v>55-64</c:v>
                </c:pt>
                <c:pt idx="5">
                  <c:v>65-74</c:v>
                </c:pt>
                <c:pt idx="6">
                  <c:v>75-84</c:v>
                </c:pt>
                <c:pt idx="7">
                  <c:v>85+</c:v>
                </c:pt>
              </c:strCache>
            </c:strRef>
          </c:cat>
          <c:val>
            <c:numRef>
              <c:f>'8. Household by Age Cohort'!$A$45:$H$45</c:f>
              <c:numCache>
                <c:formatCode>#,##0</c:formatCode>
                <c:ptCount val="8"/>
                <c:pt idx="0">
                  <c:v>15806</c:v>
                </c:pt>
                <c:pt idx="1">
                  <c:v>69261</c:v>
                </c:pt>
                <c:pt idx="2">
                  <c:v>47245</c:v>
                </c:pt>
                <c:pt idx="3">
                  <c:v>41773</c:v>
                </c:pt>
                <c:pt idx="4">
                  <c:v>33207</c:v>
                </c:pt>
                <c:pt idx="5">
                  <c:v>20189</c:v>
                </c:pt>
                <c:pt idx="6">
                  <c:v>7354</c:v>
                </c:pt>
                <c:pt idx="7">
                  <c:v>5028</c:v>
                </c:pt>
              </c:numCache>
            </c:numRef>
          </c:val>
          <c:extLst>
            <c:ext xmlns:c16="http://schemas.microsoft.com/office/drawing/2014/chart" uri="{C3380CC4-5D6E-409C-BE32-E72D297353CC}">
              <c16:uniqueId val="{00000008-163B-4F63-AFFF-2007BF40B1E8}"/>
            </c:ext>
          </c:extLst>
        </c:ser>
        <c:ser>
          <c:idx val="1"/>
          <c:order val="1"/>
          <c:tx>
            <c:v>Owner</c:v>
          </c:tx>
          <c:spPr>
            <a:solidFill>
              <a:schemeClr val="accent2"/>
            </a:solidFill>
            <a:ln>
              <a:noFill/>
            </a:ln>
            <a:effectLst>
              <a:outerShdw blurRad="50800" dist="38100" dir="2700000" algn="tl" rotWithShape="0">
                <a:prstClr val="black">
                  <a:alpha val="40000"/>
                </a:prstClr>
              </a:outerShdw>
            </a:effectLst>
          </c:spPr>
          <c:invertIfNegative val="0"/>
          <c:cat>
            <c:strRef>
              <c:f>'8. Household by Age Cohort'!$A$44:$H$44</c:f>
              <c:strCache>
                <c:ptCount val="8"/>
                <c:pt idx="0">
                  <c:v>15-24</c:v>
                </c:pt>
                <c:pt idx="1">
                  <c:v>25-34</c:v>
                </c:pt>
                <c:pt idx="2">
                  <c:v>35-44</c:v>
                </c:pt>
                <c:pt idx="3">
                  <c:v>45-54</c:v>
                </c:pt>
                <c:pt idx="4">
                  <c:v>55-64</c:v>
                </c:pt>
                <c:pt idx="5">
                  <c:v>65-74</c:v>
                </c:pt>
                <c:pt idx="6">
                  <c:v>75-84</c:v>
                </c:pt>
                <c:pt idx="7">
                  <c:v>85+</c:v>
                </c:pt>
              </c:strCache>
            </c:strRef>
          </c:cat>
          <c:val>
            <c:numRef>
              <c:f>'8. Household by Age Cohort'!$A$46:$H$46</c:f>
              <c:numCache>
                <c:formatCode>#,##0</c:formatCode>
                <c:ptCount val="8"/>
                <c:pt idx="0">
                  <c:v>1841</c:v>
                </c:pt>
                <c:pt idx="1">
                  <c:v>28778</c:v>
                </c:pt>
                <c:pt idx="2">
                  <c:v>49211</c:v>
                </c:pt>
                <c:pt idx="3">
                  <c:v>59459</c:v>
                </c:pt>
                <c:pt idx="4">
                  <c:v>28778</c:v>
                </c:pt>
                <c:pt idx="5">
                  <c:v>50109</c:v>
                </c:pt>
                <c:pt idx="6">
                  <c:v>26133</c:v>
                </c:pt>
                <c:pt idx="7">
                  <c:v>10918</c:v>
                </c:pt>
              </c:numCache>
            </c:numRef>
          </c:val>
          <c:extLst>
            <c:ext xmlns:c16="http://schemas.microsoft.com/office/drawing/2014/chart" uri="{C3380CC4-5D6E-409C-BE32-E72D297353CC}">
              <c16:uniqueId val="{00000009-163B-4F63-AFFF-2007BF40B1E8}"/>
            </c:ext>
          </c:extLst>
        </c:ser>
        <c:dLbls>
          <c:showLegendKey val="0"/>
          <c:showVal val="0"/>
          <c:showCatName val="0"/>
          <c:showSerName val="0"/>
          <c:showPercent val="0"/>
          <c:showBubbleSize val="0"/>
        </c:dLbls>
        <c:gapWidth val="77"/>
        <c:overlap val="-27"/>
        <c:axId val="984954143"/>
        <c:axId val="1167876031"/>
      </c:barChart>
      <c:catAx>
        <c:axId val="984954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67876031"/>
        <c:crosses val="autoZero"/>
        <c:auto val="1"/>
        <c:lblAlgn val="ctr"/>
        <c:lblOffset val="100"/>
        <c:noMultiLvlLbl val="0"/>
      </c:catAx>
      <c:valAx>
        <c:axId val="1167876031"/>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84954143"/>
        <c:crosses val="autoZero"/>
        <c:crossBetween val="between"/>
      </c:valAx>
      <c:spPr>
        <a:noFill/>
        <a:ln>
          <a:noFill/>
        </a:ln>
        <a:effectLst/>
      </c:spPr>
    </c:plotArea>
    <c:legend>
      <c:legendPos val="tr"/>
      <c:layout>
        <c:manualLayout>
          <c:xMode val="edge"/>
          <c:yMode val="edge"/>
          <c:x val="0.7548623363564777"/>
          <c:y val="2.351768536681933E-3"/>
          <c:w val="0.17900161553608562"/>
          <c:h val="0.1640261633079159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a:outerShdw blurRad="50800" dist="38100" dir="2700000" algn="tl" rotWithShape="0">
                <a:prstClr val="black">
                  <a:alpha val="40000"/>
                </a:prstClr>
              </a:outerShdw>
            </a:effectLst>
          </c:spPr>
          <c:invertIfNegative val="0"/>
          <c:dLbls>
            <c:dLbl>
              <c:idx val="0"/>
              <c:spPr>
                <a:noFill/>
                <a:ln>
                  <a:noFill/>
                </a:ln>
                <a:effectLst/>
              </c:spPr>
              <c:txPr>
                <a:bodyPr rot="-5400000" spcFirstLastPara="1" vertOverflow="ellipsis" vert="horz" wrap="square" lIns="38100" tIns="19050" rIns="38100" bIns="45720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81D-46F0-B3B1-022330CF0931}"/>
                </c:ext>
              </c:extLst>
            </c:dLbl>
            <c:dLbl>
              <c:idx val="1"/>
              <c:spPr>
                <a:noFill/>
                <a:ln>
                  <a:noFill/>
                </a:ln>
                <a:effectLst/>
              </c:spPr>
              <c:txPr>
                <a:bodyPr rot="-5400000" spcFirstLastPara="1" vertOverflow="ellipsis" vert="horz" wrap="square" lIns="38100" tIns="19050" rIns="38100" bIns="45720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81D-46F0-B3B1-022330CF0931}"/>
                </c:ext>
              </c:extLst>
            </c:dLbl>
            <c:dLbl>
              <c:idx val="2"/>
              <c:spPr>
                <a:noFill/>
                <a:ln>
                  <a:noFill/>
                </a:ln>
                <a:effectLst/>
              </c:spPr>
              <c:txPr>
                <a:bodyPr rot="-5400000" spcFirstLastPara="1" vertOverflow="ellipsis" vert="horz" wrap="square" lIns="38100" tIns="19050" rIns="38100" bIns="45720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81D-46F0-B3B1-022330CF0931}"/>
                </c:ext>
              </c:extLst>
            </c:dLbl>
            <c:dLbl>
              <c:idx val="3"/>
              <c:spPr>
                <a:noFill/>
                <a:ln>
                  <a:noFill/>
                </a:ln>
                <a:effectLst/>
              </c:spPr>
              <c:txPr>
                <a:bodyPr rot="-5400000" spcFirstLastPara="1" vertOverflow="ellipsis" vert="horz" wrap="square" lIns="38100" tIns="19050" rIns="38100" bIns="45720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81D-46F0-B3B1-022330CF0931}"/>
                </c:ext>
              </c:extLst>
            </c:dLbl>
            <c:dLbl>
              <c:idx val="4"/>
              <c:spPr>
                <a:noFill/>
                <a:ln>
                  <a:noFill/>
                </a:ln>
                <a:effectLst/>
              </c:spPr>
              <c:txPr>
                <a:bodyPr rot="-5400000" spcFirstLastPara="1" vertOverflow="ellipsis" vert="horz" wrap="square" lIns="38100" tIns="19050" rIns="38100" bIns="45720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81D-46F0-B3B1-022330CF0931}"/>
                </c:ext>
              </c:extLst>
            </c:dLbl>
            <c:spPr>
              <a:noFill/>
              <a:ln>
                <a:noFill/>
              </a:ln>
              <a:effectLst/>
            </c:spPr>
            <c:txPr>
              <a:bodyPr rot="-5400000" spcFirstLastPara="1" vertOverflow="ellipsis" vert="horz" wrap="square" lIns="38100" tIns="19050" rIns="38100" bIns="45720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'[Sacramento Presentation - Graphs (003).xlsx]2. Rental Households by Income'!$B$41:$B$45</c:f>
              <c:strCache>
                <c:ptCount val="5"/>
                <c:pt idx="0">
                  <c:v>Under $20k</c:v>
                </c:pt>
                <c:pt idx="1">
                  <c:v>$20 - $35k</c:v>
                </c:pt>
                <c:pt idx="2">
                  <c:v>$35 -  $50k</c:v>
                </c:pt>
                <c:pt idx="3">
                  <c:v>$50 -  $75k</c:v>
                </c:pt>
                <c:pt idx="4">
                  <c:v>over  $75k</c:v>
                </c:pt>
              </c:strCache>
            </c:strRef>
          </c:cat>
          <c:val>
            <c:numRef>
              <c:f>'[Sacramento Presentation - Graphs (003).xlsx]2. Rental Households by Income'!$C$41:$C$45</c:f>
              <c:numCache>
                <c:formatCode>#,##0</c:formatCode>
                <c:ptCount val="5"/>
                <c:pt idx="0">
                  <c:v>52528</c:v>
                </c:pt>
                <c:pt idx="1">
                  <c:v>46846</c:v>
                </c:pt>
                <c:pt idx="2">
                  <c:v>34291</c:v>
                </c:pt>
                <c:pt idx="3">
                  <c:v>42839</c:v>
                </c:pt>
                <c:pt idx="4">
                  <c:v>52167</c:v>
                </c:pt>
              </c:numCache>
            </c:numRef>
          </c:val>
          <c:extLst>
            <c:ext xmlns:c16="http://schemas.microsoft.com/office/drawing/2014/chart" uri="{C3380CC4-5D6E-409C-BE32-E72D297353CC}">
              <c16:uniqueId val="{00000005-681D-46F0-B3B1-022330CF0931}"/>
            </c:ext>
          </c:extLst>
        </c:ser>
        <c:dLbls>
          <c:showLegendKey val="0"/>
          <c:showVal val="0"/>
          <c:showCatName val="0"/>
          <c:showSerName val="0"/>
          <c:showPercent val="0"/>
          <c:showBubbleSize val="0"/>
        </c:dLbls>
        <c:gapWidth val="215"/>
        <c:overlap val="-27"/>
        <c:axId val="1009787999"/>
        <c:axId val="1022966143"/>
      </c:barChart>
      <c:catAx>
        <c:axId val="1009787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22966143"/>
        <c:crosses val="autoZero"/>
        <c:auto val="1"/>
        <c:lblAlgn val="ctr"/>
        <c:lblOffset val="100"/>
        <c:noMultiLvlLbl val="0"/>
      </c:catAx>
      <c:valAx>
        <c:axId val="102296614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009787999"/>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81431636562052"/>
          <c:y val="7.5112816048749156E-2"/>
          <c:w val="0.77004863559749559"/>
          <c:h val="0.84083551734650008"/>
        </c:manualLayout>
      </c:layout>
      <c:barChart>
        <c:barDir val="bar"/>
        <c:grouping val="clustered"/>
        <c:varyColors val="0"/>
        <c:ser>
          <c:idx val="1"/>
          <c:order val="1"/>
          <c:spPr>
            <a:solidFill>
              <a:srgbClr val="2F5496"/>
            </a:solidFill>
            <a:ln>
              <a:noFill/>
            </a:ln>
            <a:effectLst>
              <a:outerShdw blurRad="50800" dist="38100" dir="2700000" algn="tl" rotWithShape="0">
                <a:prstClr val="black">
                  <a:alpha val="40000"/>
                </a:prstClr>
              </a:outerShdw>
            </a:effectLst>
          </c:spPr>
          <c:invertIfNegative val="0"/>
          <c:dPt>
            <c:idx val="0"/>
            <c:invertIfNegative val="0"/>
            <c:bubble3D val="0"/>
            <c:spPr>
              <a:solidFill>
                <a:schemeClr val="accent4"/>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C290-41E5-8864-7D4ED401BD3A}"/>
              </c:ext>
            </c:extLst>
          </c:dPt>
          <c:dPt>
            <c:idx val="1"/>
            <c:invertIfNegative val="0"/>
            <c:bubble3D val="0"/>
            <c:spPr>
              <a:solidFill>
                <a:schemeClr val="accent2"/>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C290-41E5-8864-7D4ED401BD3A}"/>
              </c:ext>
            </c:extLst>
          </c:dPt>
          <c:dPt>
            <c:idx val="2"/>
            <c:invertIfNegative val="0"/>
            <c:bubble3D val="0"/>
            <c:spPr>
              <a:solidFill>
                <a:schemeClr val="accent2"/>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C290-41E5-8864-7D4ED401BD3A}"/>
              </c:ext>
            </c:extLst>
          </c:dPt>
          <c:dPt>
            <c:idx val="3"/>
            <c:invertIfNegative val="0"/>
            <c:bubble3D val="0"/>
            <c:spPr>
              <a:solidFill>
                <a:srgbClr val="2F5496"/>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C290-41E5-8864-7D4ED401BD3A}"/>
              </c:ext>
            </c:extLst>
          </c:dPt>
          <c:dPt>
            <c:idx val="4"/>
            <c:invertIfNegative val="0"/>
            <c:bubble3D val="0"/>
            <c:spPr>
              <a:solidFill>
                <a:srgbClr val="2F5496"/>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C290-41E5-8864-7D4ED401BD3A}"/>
              </c:ext>
            </c:extLst>
          </c:dPt>
          <c:dPt>
            <c:idx val="5"/>
            <c:invertIfNegative val="0"/>
            <c:bubble3D val="0"/>
            <c:spPr>
              <a:solidFill>
                <a:srgbClr val="2F5496"/>
              </a:solidFill>
              <a:ln>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C290-41E5-8864-7D4ED401BD3A}"/>
              </c:ext>
            </c:extLst>
          </c:dPt>
          <c:dLbls>
            <c:dLbl>
              <c:idx val="0"/>
              <c:tx>
                <c:rich>
                  <a:bodyPr/>
                  <a:lstStyle/>
                  <a:p>
                    <a:fld id="{19FE1C8D-78CD-4F72-9AA2-D833809CC4B5}" type="VALUE">
                      <a:rPr lang="en-US" sz="1200" baseline="0">
                        <a:solidFill>
                          <a:sysClr val="windowText" lastClr="000000"/>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290-41E5-8864-7D4ED401BD3A}"/>
                </c:ext>
              </c:extLst>
            </c:dLbl>
            <c:dLbl>
              <c:idx val="1"/>
              <c:layout>
                <c:manualLayout>
                  <c:x val="6.7841124289842744E-3"/>
                  <c:y val="0"/>
                </c:manualLayout>
              </c:layout>
              <c:tx>
                <c:rich>
                  <a:bodyPr/>
                  <a:lstStyle/>
                  <a:p>
                    <a:fld id="{F658CC6D-7FA4-4F0A-8493-0784E26BCBA4}" type="VALUE">
                      <a:rPr lang="en-US" sz="1200" b="0" i="0" baseline="0">
                        <a:solidFill>
                          <a:sysClr val="windowText" lastClr="00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290-41E5-8864-7D4ED401BD3A}"/>
                </c:ext>
              </c:extLst>
            </c:dLbl>
            <c:dLbl>
              <c:idx val="2"/>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01FB6316-D772-4F74-96F2-B146C6AB233E}" type="VALUE">
                      <a:rPr lang="en-US" sz="1200" baseline="0">
                        <a:solidFill>
                          <a:schemeClr val="tx1"/>
                        </a:solidFill>
                      </a:rPr>
                      <a:pPr>
                        <a:defRPr sz="1200">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290-41E5-8864-7D4ED401BD3A}"/>
                </c:ext>
              </c:extLst>
            </c:dLbl>
            <c:dLbl>
              <c:idx val="3"/>
              <c:layout>
                <c:manualLayout>
                  <c:x val="1.1402190626216122E-2"/>
                  <c:y val="0"/>
                </c:manualLayout>
              </c:layout>
              <c:tx>
                <c:rich>
                  <a:bodyPr/>
                  <a:lstStyle/>
                  <a:p>
                    <a:fld id="{CAC50DEC-A0CB-4200-8A3B-C8B1F4E3438B}" type="VALUE">
                      <a:rPr lang="en-US" sz="1200" baseline="0">
                        <a:solidFill>
                          <a:sysClr val="windowText" lastClr="00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290-41E5-8864-7D4ED401BD3A}"/>
                </c:ext>
              </c:extLst>
            </c:dLbl>
            <c:dLbl>
              <c:idx val="4"/>
              <c:layout>
                <c:manualLayout>
                  <c:x val="1.5660793121301392E-2"/>
                  <c:y val="4.3465077970879172E-17"/>
                </c:manualLayout>
              </c:layout>
              <c:tx>
                <c:rich>
                  <a:bodyPr/>
                  <a:lstStyle/>
                  <a:p>
                    <a:fld id="{7F0088C6-76A1-4F72-8E49-815FDDC7A9DC}" type="VALUE">
                      <a:rPr lang="en-US" sz="1200" baseline="0">
                        <a:solidFill>
                          <a:sysClr val="windowText" lastClr="00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290-41E5-8864-7D4ED401BD3A}"/>
                </c:ext>
              </c:extLst>
            </c:dLbl>
            <c:dLbl>
              <c:idx val="5"/>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E5730AE9-111C-4EAD-87D0-8EB2AB27B4DC}" type="VALUE">
                      <a:rPr lang="en-US" sz="1200" b="0" i="0" baseline="0">
                        <a:solidFill>
                          <a:schemeClr val="bg1"/>
                        </a:solidFill>
                      </a:rPr>
                      <a:pPr>
                        <a:defRPr sz="1200">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290-41E5-8864-7D4ED401BD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'3.Housing Stock by Ten&amp;Type'!$A$48:$A$53</c:f>
              <c:strCache>
                <c:ptCount val="6"/>
                <c:pt idx="0">
                  <c:v>Renter 5+ Units</c:v>
                </c:pt>
                <c:pt idx="1">
                  <c:v>Renter 2-4 Units</c:v>
                </c:pt>
                <c:pt idx="2">
                  <c:v>Renter Single</c:v>
                </c:pt>
                <c:pt idx="3">
                  <c:v>Owner 5+ Units</c:v>
                </c:pt>
                <c:pt idx="4">
                  <c:v>Owner 2-4 Units</c:v>
                </c:pt>
                <c:pt idx="5">
                  <c:v>Owner Single</c:v>
                </c:pt>
              </c:strCache>
            </c:strRef>
          </c:cat>
          <c:val>
            <c:numRef>
              <c:f>'3.Housing Stock by Ten&amp;Type'!$C$48:$C$53</c:f>
              <c:numCache>
                <c:formatCode>_(* #,##0_);_(* \(#,##0\);_(* "-"??_);_(@_)</c:formatCode>
                <c:ptCount val="6"/>
                <c:pt idx="0">
                  <c:v>98340</c:v>
                </c:pt>
                <c:pt idx="1">
                  <c:v>32911</c:v>
                </c:pt>
                <c:pt idx="2">
                  <c:v>105909</c:v>
                </c:pt>
                <c:pt idx="3">
                  <c:v>3788</c:v>
                </c:pt>
                <c:pt idx="4">
                  <c:v>2604</c:v>
                </c:pt>
                <c:pt idx="5">
                  <c:v>278887</c:v>
                </c:pt>
              </c:numCache>
            </c:numRef>
          </c:val>
          <c:extLst>
            <c:ext xmlns:c16="http://schemas.microsoft.com/office/drawing/2014/chart" uri="{C3380CC4-5D6E-409C-BE32-E72D297353CC}">
              <c16:uniqueId val="{0000000C-C290-41E5-8864-7D4ED401BD3A}"/>
            </c:ext>
          </c:extLst>
        </c:ser>
        <c:dLbls>
          <c:showLegendKey val="0"/>
          <c:showVal val="0"/>
          <c:showCatName val="0"/>
          <c:showSerName val="0"/>
          <c:showPercent val="0"/>
          <c:showBubbleSize val="0"/>
        </c:dLbls>
        <c:gapWidth val="100"/>
        <c:axId val="1009536719"/>
        <c:axId val="975777055"/>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'3.Housing Stock by Ten&amp;Type'!$A$48:$A$53</c15:sqref>
                        </c15:formulaRef>
                      </c:ext>
                    </c:extLst>
                    <c:strCache>
                      <c:ptCount val="6"/>
                      <c:pt idx="0">
                        <c:v>Renter 5+ Units</c:v>
                      </c:pt>
                      <c:pt idx="1">
                        <c:v>Renter 2-4 Units</c:v>
                      </c:pt>
                      <c:pt idx="2">
                        <c:v>Renter Single</c:v>
                      </c:pt>
                      <c:pt idx="3">
                        <c:v>Owner 5+ Units</c:v>
                      </c:pt>
                      <c:pt idx="4">
                        <c:v>Owner 2-4 Units</c:v>
                      </c:pt>
                      <c:pt idx="5">
                        <c:v>Owner Single</c:v>
                      </c:pt>
                    </c:strCache>
                  </c:strRef>
                </c:cat>
                <c:val>
                  <c:numRef>
                    <c:extLst>
                      <c:ext uri="{02D57815-91ED-43cb-92C2-25804820EDAC}">
                        <c15:formulaRef>
                          <c15:sqref>'3.Housing Stock by Ten&amp;Type'!$B$48:$B$53</c15:sqref>
                        </c15:formulaRef>
                      </c:ext>
                    </c:extLst>
                    <c:numCache>
                      <c:formatCode>General</c:formatCode>
                      <c:ptCount val="6"/>
                    </c:numCache>
                  </c:numRef>
                </c:val>
                <c:extLst>
                  <c:ext xmlns:c16="http://schemas.microsoft.com/office/drawing/2014/chart" uri="{C3380CC4-5D6E-409C-BE32-E72D297353CC}">
                    <c16:uniqueId val="{0000000D-C290-41E5-8864-7D4ED401BD3A}"/>
                  </c:ext>
                </c:extLst>
              </c15:ser>
            </c15:filteredBarSeries>
          </c:ext>
        </c:extLst>
      </c:barChart>
      <c:catAx>
        <c:axId val="10095367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75777055"/>
        <c:crosses val="autoZero"/>
        <c:auto val="1"/>
        <c:lblAlgn val="ctr"/>
        <c:lblOffset val="100"/>
        <c:noMultiLvlLbl val="0"/>
      </c:catAx>
      <c:valAx>
        <c:axId val="975777055"/>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t" anchorCtr="1"/>
          <a:lstStyle/>
          <a:p>
            <a:pPr>
              <a:defRPr sz="1400" b="0" i="0" u="none" strike="noStrike" kern="1200" baseline="0">
                <a:solidFill>
                  <a:sysClr val="windowText" lastClr="000000"/>
                </a:solidFill>
                <a:latin typeface="+mn-lt"/>
                <a:ea typeface="+mn-ea"/>
                <a:cs typeface="+mn-cs"/>
              </a:defRPr>
            </a:pPr>
            <a:endParaRPr lang="en-US"/>
          </a:p>
        </c:txPr>
        <c:crossAx val="1009536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5590920853203"/>
          <c:y val="0.11042720308248175"/>
          <c:w val="0.80170817933472605"/>
          <c:h val="0.78564171478565181"/>
        </c:manualLayout>
      </c:layout>
      <c:barChart>
        <c:barDir val="bar"/>
        <c:grouping val="clustered"/>
        <c:varyColors val="0"/>
        <c:ser>
          <c:idx val="0"/>
          <c:order val="0"/>
          <c:spPr>
            <a:solidFill>
              <a:srgbClr val="2F5496"/>
            </a:solidFill>
            <a:ln>
              <a:noFill/>
            </a:ln>
            <a:effectLst>
              <a:outerShdw blurRad="50800" dist="38100" dir="2700000" algn="tl" rotWithShape="0">
                <a:prstClr val="black">
                  <a:alpha val="40000"/>
                </a:prstClr>
              </a:outerShdw>
            </a:effectLst>
          </c:spPr>
          <c:invertIfNegative val="0"/>
          <c:dLbls>
            <c:dLbl>
              <c:idx val="2"/>
              <c:layout>
                <c:manualLayout>
                  <c:x val="-8.8673925035895967E-2"/>
                  <c:y val="0"/>
                </c:manualLayout>
              </c:layout>
              <c:tx>
                <c:rich>
                  <a:bodyPr/>
                  <a:lstStyle/>
                  <a:p>
                    <a:fld id="{1804A8D5-30F7-4A09-9981-6D14C4B6ABB6}"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8A2-4C6D-93A0-EA2050EBAE44}"/>
                </c:ext>
              </c:extLst>
            </c:dLbl>
            <c:dLbl>
              <c:idx val="3"/>
              <c:layout>
                <c:manualLayout>
                  <c:x val="-7.937437193627149E-2"/>
                  <c:y val="0"/>
                </c:manualLayout>
              </c:layout>
              <c:tx>
                <c:rich>
                  <a:bodyPr/>
                  <a:lstStyle/>
                  <a:p>
                    <a:fld id="{EFD08416-86B4-4E06-B05B-CD6FFE99DCEC}" type="VALUE">
                      <a:rPr lang="en-US">
                        <a:solidFill>
                          <a:schemeClr val="bg1"/>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8A2-4C6D-93A0-EA2050EBAE44}"/>
                </c:ext>
              </c:extLst>
            </c:dLbl>
            <c:dLbl>
              <c:idx val="4"/>
              <c:layout>
                <c:manualLayout>
                  <c:x val="-7.4238679737763852E-2"/>
                  <c:y val="-4.5221711905292202E-3"/>
                </c:manualLayout>
              </c:layout>
              <c:spPr>
                <a:noFill/>
                <a:ln>
                  <a:noFill/>
                </a:ln>
                <a:effectLst/>
              </c:spPr>
              <c:txPr>
                <a:bodyPr rot="0" spcFirstLastPara="1" vertOverflow="overflow" horzOverflow="overflow" vert="horz" wrap="square" lIns="38100" tIns="19050" rIns="38100" bIns="19050" anchor="b" anchorCtr="0">
                  <a:spAutoFit/>
                </a:bodyPr>
                <a:lstStyle/>
                <a:p>
                  <a:pPr>
                    <a:defRPr sz="1200" b="0"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A2-4C6D-93A0-EA2050EBAE44}"/>
                </c:ext>
              </c:extLst>
            </c:dLbl>
            <c:spPr>
              <a:noFill/>
              <a:ln>
                <a:noFill/>
              </a:ln>
              <a:effectLst/>
            </c:spPr>
            <c:txPr>
              <a:bodyPr rot="0" spcFirstLastPara="1" vertOverflow="overflow" horzOverflow="overflow" vert="horz" wrap="square" lIns="38100" tIns="19050" rIns="38100" bIns="19050" anchor="b" anchorCtr="0">
                <a:spAutoFit/>
              </a:bodyPr>
              <a:lstStyle/>
              <a:p>
                <a:pPr>
                  <a:defRPr sz="1200" b="0" i="0" u="none" strike="noStrike" kern="1200" baseline="0">
                    <a:ln>
                      <a:noFill/>
                    </a:ln>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 Unit Rental Stock by Yr Blt.'!$E$46:$E$51</c:f>
              <c:strCache>
                <c:ptCount val="6"/>
                <c:pt idx="0">
                  <c:v>before 1940</c:v>
                </c:pt>
                <c:pt idx="1">
                  <c:v>1940 - 1960</c:v>
                </c:pt>
                <c:pt idx="2">
                  <c:v>1960 - 1980</c:v>
                </c:pt>
                <c:pt idx="3">
                  <c:v>1980 - 2000</c:v>
                </c:pt>
                <c:pt idx="4">
                  <c:v>2000 - 2010</c:v>
                </c:pt>
                <c:pt idx="5">
                  <c:v>since 2010</c:v>
                </c:pt>
              </c:strCache>
            </c:strRef>
          </c:cat>
          <c:val>
            <c:numRef>
              <c:f>'5. Unit Rental Stock by Yr Blt.'!$F$46:$F$51</c:f>
              <c:numCache>
                <c:formatCode>_(* #,##0_);_(* \(#,##0\);_(* "-"??_);_(@_)</c:formatCode>
                <c:ptCount val="6"/>
                <c:pt idx="0">
                  <c:v>936</c:v>
                </c:pt>
                <c:pt idx="1">
                  <c:v>4857</c:v>
                </c:pt>
                <c:pt idx="2">
                  <c:v>41720</c:v>
                </c:pt>
                <c:pt idx="3">
                  <c:v>41071</c:v>
                </c:pt>
                <c:pt idx="4">
                  <c:v>17986</c:v>
                </c:pt>
                <c:pt idx="5">
                  <c:v>2450</c:v>
                </c:pt>
              </c:numCache>
            </c:numRef>
          </c:val>
          <c:extLst>
            <c:ext xmlns:c16="http://schemas.microsoft.com/office/drawing/2014/chart" uri="{C3380CC4-5D6E-409C-BE32-E72D297353CC}">
              <c16:uniqueId val="{00000003-58A2-4C6D-93A0-EA2050EBAE44}"/>
            </c:ext>
          </c:extLst>
        </c:ser>
        <c:dLbls>
          <c:showLegendKey val="0"/>
          <c:showVal val="0"/>
          <c:showCatName val="0"/>
          <c:showSerName val="0"/>
          <c:showPercent val="0"/>
          <c:showBubbleSize val="0"/>
        </c:dLbls>
        <c:gapWidth val="100"/>
        <c:axId val="1020285775"/>
        <c:axId val="1167612559"/>
      </c:barChart>
      <c:catAx>
        <c:axId val="102028577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0"/>
          <a:lstStyle/>
          <a:p>
            <a:pPr>
              <a:defRPr sz="1400" b="0" i="0" u="none" strike="noStrike" kern="1200" baseline="0">
                <a:solidFill>
                  <a:schemeClr val="tx1"/>
                </a:solidFill>
                <a:latin typeface="+mn-lt"/>
                <a:ea typeface="+mn-ea"/>
                <a:cs typeface="+mn-cs"/>
              </a:defRPr>
            </a:pPr>
            <a:endParaRPr lang="en-US"/>
          </a:p>
        </c:txPr>
        <c:crossAx val="1167612559"/>
        <c:crosses val="autoZero"/>
        <c:auto val="1"/>
        <c:lblAlgn val="ctr"/>
        <c:lblOffset val="100"/>
        <c:noMultiLvlLbl val="0"/>
      </c:catAx>
      <c:valAx>
        <c:axId val="1167612559"/>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t" anchorCtr="1"/>
          <a:lstStyle/>
          <a:p>
            <a:pPr>
              <a:defRPr sz="1400" b="0" i="0" u="none" strike="noStrike" kern="1200" baseline="0">
                <a:solidFill>
                  <a:sysClr val="windowText" lastClr="000000"/>
                </a:solidFill>
                <a:latin typeface="+mn-lt"/>
                <a:ea typeface="+mn-ea"/>
                <a:cs typeface="+mn-cs"/>
              </a:defRPr>
            </a:pPr>
            <a:endParaRPr lang="en-US"/>
          </a:p>
        </c:txPr>
        <c:crossAx val="10202857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'7. 5+ Unit Ap. Demand Forecast'!$H$35</c:f>
              <c:strCache>
                <c:ptCount val="1"/>
                <c:pt idx="0">
                  <c:v>New Homes Permitted</c:v>
                </c:pt>
              </c:strCache>
            </c:strRef>
          </c:tx>
          <c:spPr>
            <a:solidFill>
              <a:schemeClr val="accent1"/>
            </a:solidFill>
            <a:ln>
              <a:noFill/>
            </a:ln>
            <a:effectLst/>
          </c:spPr>
          <c:invertIfNegative val="0"/>
          <c:cat>
            <c:numRef>
              <c:f>'7. 5+ Unit Ap. Demand Forecast'!$G$63:$G$88</c:f>
              <c:numCache>
                <c:formatCode>General</c:formatCode>
                <c:ptCount val="26"/>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numCache>
            </c:numRef>
          </c:cat>
          <c:val>
            <c:numRef>
              <c:f>'7. 5+ Unit Ap. Demand Forecast'!$H$63:$H$88</c:f>
              <c:numCache>
                <c:formatCode>_(* #,##0_);_(* \(#,##0\);_(* "-"??_);_(@_)</c:formatCode>
                <c:ptCount val="26"/>
                <c:pt idx="0">
                  <c:v>1181</c:v>
                </c:pt>
                <c:pt idx="1">
                  <c:v>1332</c:v>
                </c:pt>
                <c:pt idx="2">
                  <c:v>1633</c:v>
                </c:pt>
                <c:pt idx="3">
                  <c:v>1909</c:v>
                </c:pt>
                <c:pt idx="4">
                  <c:v>1772</c:v>
                </c:pt>
                <c:pt idx="5">
                  <c:v>1947</c:v>
                </c:pt>
                <c:pt idx="6">
                  <c:v>2841</c:v>
                </c:pt>
                <c:pt idx="7">
                  <c:v>3280</c:v>
                </c:pt>
                <c:pt idx="8">
                  <c:v>4248</c:v>
                </c:pt>
                <c:pt idx="9">
                  <c:v>4455</c:v>
                </c:pt>
                <c:pt idx="10">
                  <c:v>4633</c:v>
                </c:pt>
                <c:pt idx="11">
                  <c:v>4215</c:v>
                </c:pt>
                <c:pt idx="12">
                  <c:v>4147</c:v>
                </c:pt>
                <c:pt idx="13">
                  <c:v>4003</c:v>
                </c:pt>
                <c:pt idx="14">
                  <c:v>3742</c:v>
                </c:pt>
                <c:pt idx="15">
                  <c:v>3648</c:v>
                </c:pt>
                <c:pt idx="16">
                  <c:v>3470</c:v>
                </c:pt>
                <c:pt idx="17">
                  <c:v>3700</c:v>
                </c:pt>
                <c:pt idx="18">
                  <c:v>3605</c:v>
                </c:pt>
                <c:pt idx="19">
                  <c:v>3661</c:v>
                </c:pt>
                <c:pt idx="20">
                  <c:v>3349</c:v>
                </c:pt>
                <c:pt idx="21">
                  <c:v>3477</c:v>
                </c:pt>
                <c:pt idx="22">
                  <c:v>3484</c:v>
                </c:pt>
                <c:pt idx="23">
                  <c:v>3439</c:v>
                </c:pt>
                <c:pt idx="24">
                  <c:v>3128</c:v>
                </c:pt>
                <c:pt idx="25">
                  <c:v>3231</c:v>
                </c:pt>
              </c:numCache>
            </c:numRef>
          </c:val>
          <c:extLst>
            <c:ext xmlns:c16="http://schemas.microsoft.com/office/drawing/2014/chart" uri="{C3380CC4-5D6E-409C-BE32-E72D297353CC}">
              <c16:uniqueId val="{00000000-1CF1-4D51-8226-6C4F4E6781C5}"/>
            </c:ext>
          </c:extLst>
        </c:ser>
        <c:dLbls>
          <c:showLegendKey val="0"/>
          <c:showVal val="0"/>
          <c:showCatName val="0"/>
          <c:showSerName val="0"/>
          <c:showPercent val="0"/>
          <c:showBubbleSize val="0"/>
        </c:dLbls>
        <c:gapWidth val="150"/>
        <c:overlap val="-27"/>
        <c:axId val="1216653103"/>
        <c:axId val="979166287"/>
      </c:barChart>
      <c:catAx>
        <c:axId val="1216653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979166287"/>
        <c:crosses val="autoZero"/>
        <c:auto val="1"/>
        <c:lblAlgn val="ctr"/>
        <c:lblOffset val="100"/>
        <c:noMultiLvlLbl val="0"/>
      </c:catAx>
      <c:valAx>
        <c:axId val="979166287"/>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166531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C8F3B32-126C-4272-A95C-A524BC2C0C72}" type="datetimeFigureOut">
              <a:rPr lang="en-US" smtClean="0"/>
              <a:t>9/25/2017</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2929946-9D96-4CA9-B781-285D09310247}" type="slidenum">
              <a:rPr lang="en-US" smtClean="0"/>
              <a:t>‹#›</a:t>
            </a:fld>
            <a:endParaRPr lang="en-US"/>
          </a:p>
        </p:txBody>
      </p:sp>
    </p:spTree>
    <p:extLst>
      <p:ext uri="{BB962C8B-B14F-4D97-AF65-F5344CB8AC3E}">
        <p14:creationId xmlns:p14="http://schemas.microsoft.com/office/powerpoint/2010/main" val="4052282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04"/>
            <a:ext cx="12192000" cy="6860032"/>
          </a:xfrm>
          <a:prstGeom prst="rect">
            <a:avLst/>
          </a:prstGeom>
        </p:spPr>
      </p:pic>
      <p:sp>
        <p:nvSpPr>
          <p:cNvPr id="2" name="Title 1"/>
          <p:cNvSpPr>
            <a:spLocks noGrp="1"/>
          </p:cNvSpPr>
          <p:nvPr>
            <p:ph type="ctrTitle" hasCustomPrompt="1"/>
          </p:nvPr>
        </p:nvSpPr>
        <p:spPr>
          <a:xfrm>
            <a:off x="1640378" y="4297782"/>
            <a:ext cx="8833658" cy="481072"/>
          </a:xfrm>
        </p:spPr>
        <p:txBody>
          <a:bodyPr anchor="b">
            <a:noAutofit/>
          </a:bodyPr>
          <a:lstStyle>
            <a:lvl1pPr algn="l">
              <a:defRPr sz="2400">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640378" y="4870929"/>
            <a:ext cx="8833658" cy="1172526"/>
          </a:xfrm>
        </p:spPr>
        <p:txBody>
          <a:bodyPr>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cxnSp>
        <p:nvCxnSpPr>
          <p:cNvPr id="5" name="Straight Connector 4"/>
          <p:cNvCxnSpPr/>
          <p:nvPr userDrawn="1"/>
        </p:nvCxnSpPr>
        <p:spPr>
          <a:xfrm>
            <a:off x="1640378" y="4181302"/>
            <a:ext cx="4560917" cy="0"/>
          </a:xfrm>
          <a:prstGeom prst="line">
            <a:avLst/>
          </a:prstGeom>
        </p:spPr>
        <p:style>
          <a:lnRef idx="1">
            <a:schemeClr val="accent6"/>
          </a:lnRef>
          <a:fillRef idx="0">
            <a:schemeClr val="accent6"/>
          </a:fillRef>
          <a:effectRef idx="0">
            <a:schemeClr val="accent6"/>
          </a:effectRef>
          <a:fontRef idx="minor">
            <a:schemeClr val="tx1"/>
          </a:fontRef>
        </p:style>
      </p:cxnSp>
      <p:pic>
        <p:nvPicPr>
          <p:cNvPr id="6" name="Picture 5"/>
          <p:cNvPicPr>
            <a:picLocks noChangeAspect="1"/>
          </p:cNvPicPr>
          <p:nvPr userDrawn="1"/>
        </p:nvPicPr>
        <p:blipFill>
          <a:blip r:embed="rId3"/>
          <a:stretch>
            <a:fillRect/>
          </a:stretch>
        </p:blipFill>
        <p:spPr>
          <a:xfrm>
            <a:off x="1471352" y="3639369"/>
            <a:ext cx="1371600" cy="566338"/>
          </a:xfrm>
          <a:prstGeom prst="rect">
            <a:avLst/>
          </a:prstGeom>
        </p:spPr>
      </p:pic>
    </p:spTree>
    <p:extLst>
      <p:ext uri="{BB962C8B-B14F-4D97-AF65-F5344CB8AC3E}">
        <p14:creationId xmlns:p14="http://schemas.microsoft.com/office/powerpoint/2010/main" val="4215866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vice Left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33556" y="475488"/>
            <a:ext cx="5037513" cy="615142"/>
          </a:xfrm>
        </p:spPr>
        <p:txBody>
          <a:bodyPr anchor="b">
            <a:noAutofit/>
          </a:bodyPr>
          <a:lstStyle>
            <a:lvl1pPr>
              <a:defRPr sz="3200">
                <a:latin typeface="+mj-lt"/>
              </a:defRPr>
            </a:lvl1pPr>
          </a:lstStyle>
          <a:p>
            <a:r>
              <a:rPr lang="en-US" dirty="0"/>
              <a:t>Header</a:t>
            </a:r>
          </a:p>
        </p:txBody>
      </p:sp>
      <p:sp>
        <p:nvSpPr>
          <p:cNvPr id="6" name="Text Placeholder 3"/>
          <p:cNvSpPr>
            <a:spLocks noGrp="1"/>
          </p:cNvSpPr>
          <p:nvPr>
            <p:ph type="body" sz="half" idx="2" hasCustomPrompt="1"/>
          </p:nvPr>
        </p:nvSpPr>
        <p:spPr>
          <a:xfrm>
            <a:off x="6633556" y="1673352"/>
            <a:ext cx="5037513" cy="4253947"/>
          </a:xfrm>
        </p:spPr>
        <p:txBody>
          <a:bodyPr/>
          <a:lstStyle>
            <a:lvl1pPr marL="0" indent="0">
              <a:buFontTx/>
              <a:buNone/>
              <a:defRPr sz="2000">
                <a:latin typeface="+mn-lt"/>
              </a:defRPr>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600"/>
            </a:lvl3pPr>
            <a:lvl4pPr marL="1543050" indent="-171450">
              <a:buFont typeface="Arial" panose="020B0604020202020204" pitchFamily="34" charset="0"/>
              <a:buChar char="•"/>
              <a:defRPr sz="1600"/>
            </a:lvl4pPr>
            <a:lvl5pPr marL="2000250" indent="-171450">
              <a:buFont typeface="Arial" panose="020B0604020202020204" pitchFamily="34" charset="0"/>
              <a:buChar char="•"/>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8" name="Picture 7"/>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57038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vice Right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4" y="475488"/>
            <a:ext cx="4937760" cy="615142"/>
          </a:xfrm>
        </p:spPr>
        <p:txBody>
          <a:bodyPr anchor="b">
            <a:noAutofit/>
          </a:bodyPr>
          <a:lstStyle>
            <a:lvl1pPr>
              <a:defRPr sz="3200">
                <a:latin typeface="+mj-lt"/>
              </a:defRPr>
            </a:lvl1pPr>
          </a:lstStyle>
          <a:p>
            <a:r>
              <a:rPr lang="en-US" dirty="0"/>
              <a:t>Header</a:t>
            </a:r>
          </a:p>
        </p:txBody>
      </p:sp>
      <p:sp>
        <p:nvSpPr>
          <p:cNvPr id="6" name="Text Placeholder 3"/>
          <p:cNvSpPr>
            <a:spLocks noGrp="1"/>
          </p:cNvSpPr>
          <p:nvPr>
            <p:ph type="body" sz="half" idx="10" hasCustomPrompt="1"/>
          </p:nvPr>
        </p:nvSpPr>
        <p:spPr>
          <a:xfrm>
            <a:off x="603504" y="1673352"/>
            <a:ext cx="4937760" cy="4253948"/>
          </a:xfrm>
        </p:spPr>
        <p:txBody>
          <a:bodyPr/>
          <a:lstStyle>
            <a:lvl1pPr marL="0" indent="0">
              <a:buFontTx/>
              <a:buNone/>
              <a:defRPr sz="2000">
                <a:latin typeface="+mn-lt"/>
              </a:defRPr>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600"/>
            </a:lvl3pPr>
            <a:lvl4pPr marL="1543050" indent="-171450">
              <a:buFont typeface="Arial" panose="020B0604020202020204" pitchFamily="34" charset="0"/>
              <a:buChar char="•"/>
              <a:defRPr sz="1600"/>
            </a:lvl4pPr>
            <a:lvl5pPr marL="2000250" indent="-171450">
              <a:buFont typeface="Arial" panose="020B0604020202020204" pitchFamily="34" charset="0"/>
              <a:buChar char="•"/>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8" name="Picture 7"/>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1562740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673352"/>
            <a:ext cx="5157787" cy="39364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p:cNvSpPr>
            <a:spLocks noGrp="1"/>
          </p:cNvSpPr>
          <p:nvPr>
            <p:ph sz="half" idx="2"/>
          </p:nvPr>
        </p:nvSpPr>
        <p:spPr>
          <a:xfrm>
            <a:off x="839788" y="2256250"/>
            <a:ext cx="5157787"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73352"/>
            <a:ext cx="5183188" cy="39364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p:cNvSpPr>
            <a:spLocks noGrp="1"/>
          </p:cNvSpPr>
          <p:nvPr>
            <p:ph sz="quarter" idx="4"/>
          </p:nvPr>
        </p:nvSpPr>
        <p:spPr>
          <a:xfrm>
            <a:off x="6172200" y="2256250"/>
            <a:ext cx="5183188"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475488"/>
            <a:ext cx="11130742" cy="759663"/>
          </a:xfrm>
          <a:prstGeom prst="rect">
            <a:avLst/>
          </a:prstGeom>
        </p:spPr>
        <p:txBody>
          <a:bodyPr vert="horz" lIns="91440" tIns="45720" rIns="91440" bIns="45720" rtlCol="0" anchor="ctr">
            <a:noAutofit/>
          </a:bodyPr>
          <a:lstStyle/>
          <a:p>
            <a:r>
              <a:rPr lang="en-US" dirty="0"/>
              <a:t>Slide Title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9" name="Picture 8"/>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112381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9" y="1673352"/>
            <a:ext cx="3312932" cy="393642"/>
          </a:xfrm>
        </p:spPr>
        <p:txBody>
          <a:bodyPr anchor="b">
            <a:noAutofit/>
          </a:bodyP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p:cNvSpPr>
            <a:spLocks noGrp="1"/>
          </p:cNvSpPr>
          <p:nvPr>
            <p:ph sz="half" idx="2"/>
          </p:nvPr>
        </p:nvSpPr>
        <p:spPr>
          <a:xfrm>
            <a:off x="839789" y="2258568"/>
            <a:ext cx="3312932"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507576" y="1673352"/>
            <a:ext cx="3329247" cy="393642"/>
          </a:xfrm>
        </p:spPr>
        <p:txBody>
          <a:bodyPr anchor="b">
            <a:noAutofit/>
          </a:bodyP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p:cNvSpPr>
            <a:spLocks noGrp="1"/>
          </p:cNvSpPr>
          <p:nvPr>
            <p:ph sz="quarter" idx="4"/>
          </p:nvPr>
        </p:nvSpPr>
        <p:spPr>
          <a:xfrm>
            <a:off x="4507576" y="2258568"/>
            <a:ext cx="3329247"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475488"/>
            <a:ext cx="11130742" cy="759663"/>
          </a:xfrm>
          <a:prstGeom prst="rect">
            <a:avLst/>
          </a:prstGeom>
        </p:spPr>
        <p:txBody>
          <a:bodyPr vert="horz" lIns="91440" tIns="45720" rIns="91440" bIns="45720" rtlCol="0" anchor="ctr">
            <a:noAutofit/>
          </a:bodyPr>
          <a:lstStyle/>
          <a:p>
            <a:r>
              <a:rPr lang="en-US" dirty="0"/>
              <a:t>Slide Title</a:t>
            </a:r>
          </a:p>
        </p:txBody>
      </p:sp>
      <p:sp>
        <p:nvSpPr>
          <p:cNvPr id="11" name="Text Placeholder 4"/>
          <p:cNvSpPr>
            <a:spLocks noGrp="1"/>
          </p:cNvSpPr>
          <p:nvPr>
            <p:ph type="body" sz="quarter" idx="13" hasCustomPrompt="1"/>
          </p:nvPr>
        </p:nvSpPr>
        <p:spPr>
          <a:xfrm>
            <a:off x="8191678" y="1673352"/>
            <a:ext cx="3329247" cy="393642"/>
          </a:xfrm>
        </p:spPr>
        <p:txBody>
          <a:bodyPr anchor="b">
            <a:noAutofit/>
          </a:bodyP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2" name="Content Placeholder 5"/>
          <p:cNvSpPr>
            <a:spLocks noGrp="1"/>
          </p:cNvSpPr>
          <p:nvPr>
            <p:ph sz="quarter" idx="14"/>
          </p:nvPr>
        </p:nvSpPr>
        <p:spPr>
          <a:xfrm>
            <a:off x="8191678" y="2258568"/>
            <a:ext cx="3329247"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5" name="Picture 14"/>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717596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Testimonial Le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12192000" cy="62336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a:xfrm>
            <a:off x="531098" y="3309193"/>
            <a:ext cx="5037513" cy="374073"/>
          </a:xfrm>
        </p:spPr>
        <p:txBody>
          <a:bodyPr anchor="b">
            <a:noAutofit/>
          </a:bodyPr>
          <a:lstStyle>
            <a:lvl1pPr>
              <a:defRPr sz="1600">
                <a:solidFill>
                  <a:schemeClr val="bg1"/>
                </a:solidFill>
                <a:latin typeface="+mj-lt"/>
              </a:defRPr>
            </a:lvl1pPr>
          </a:lstStyle>
          <a:p>
            <a:r>
              <a:rPr lang="en-US" dirty="0"/>
              <a:t>Title</a:t>
            </a:r>
          </a:p>
        </p:txBody>
      </p:sp>
      <p:sp>
        <p:nvSpPr>
          <p:cNvPr id="4" name="Text Placeholder 3"/>
          <p:cNvSpPr>
            <a:spLocks noGrp="1"/>
          </p:cNvSpPr>
          <p:nvPr>
            <p:ph type="body" sz="half" idx="2" hasCustomPrompt="1"/>
          </p:nvPr>
        </p:nvSpPr>
        <p:spPr>
          <a:xfrm>
            <a:off x="531098" y="3751364"/>
            <a:ext cx="5037513" cy="1371140"/>
          </a:xfrm>
        </p:spPr>
        <p:txBody>
          <a:bodyPr>
            <a:noAutofit/>
          </a:bodyPr>
          <a:lstStyle>
            <a:lvl1pPr marL="0" indent="0">
              <a:buFontTx/>
              <a:buNone/>
              <a:defRPr sz="1400">
                <a:solidFill>
                  <a:schemeClr val="bg1"/>
                </a:solidFill>
                <a:latin typeface="+mn-lt"/>
              </a:defRPr>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400"/>
            </a:lvl3pPr>
            <a:lvl4pPr marL="1543050" indent="-171450">
              <a:buFont typeface="Arial" panose="020B0604020202020204" pitchFamily="34" charset="0"/>
              <a:buChar char="•"/>
              <a:defRPr sz="1400"/>
            </a:lvl4pPr>
            <a:lvl5pPr marL="2000250" indent="-171450">
              <a:buFont typeface="Arial" panose="020B0604020202020204" pitchFamily="34" charset="0"/>
              <a:buChar char="•"/>
              <a:defRPr sz="1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“Quote”</a:t>
            </a:r>
          </a:p>
        </p:txBody>
      </p:sp>
      <p:sp>
        <p:nvSpPr>
          <p:cNvPr id="5" name="Text Placeholder 3"/>
          <p:cNvSpPr>
            <a:spLocks noGrp="1"/>
          </p:cNvSpPr>
          <p:nvPr>
            <p:ph type="body" sz="half" idx="10" hasCustomPrompt="1"/>
          </p:nvPr>
        </p:nvSpPr>
        <p:spPr>
          <a:xfrm>
            <a:off x="531098" y="5190602"/>
            <a:ext cx="5037513" cy="563655"/>
          </a:xfrm>
        </p:spPr>
        <p:txBody>
          <a:bodyPr>
            <a:noAutofit/>
          </a:bodyPr>
          <a:lstStyle>
            <a:lvl1pPr marL="0" indent="0">
              <a:spcBef>
                <a:spcPts val="0"/>
              </a:spcBef>
              <a:buFontTx/>
              <a:buNone/>
              <a:defRPr sz="1200">
                <a:solidFill>
                  <a:schemeClr val="bg1"/>
                </a:solidFill>
                <a:latin typeface="+mn-lt"/>
              </a:defRPr>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400"/>
            </a:lvl3pPr>
            <a:lvl4pPr marL="1543050" indent="-171450">
              <a:buFont typeface="Arial" panose="020B0604020202020204" pitchFamily="34" charset="0"/>
              <a:buChar char="•"/>
              <a:defRPr sz="1400"/>
            </a:lvl4pPr>
            <a:lvl5pPr marL="2000250" indent="-171450">
              <a:buFont typeface="Arial" panose="020B0604020202020204" pitchFamily="34" charset="0"/>
              <a:buChar char="•"/>
              <a:defRPr sz="1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br>
              <a:rPr lang="en-US" dirty="0"/>
            </a:br>
            <a:r>
              <a:rPr lang="en-US" dirty="0"/>
              <a:t>Title</a:t>
            </a:r>
            <a:br>
              <a:rPr lang="en-US" dirty="0"/>
            </a:br>
            <a:r>
              <a:rPr lang="en-US" dirty="0"/>
              <a:t>Company</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8" name="Picture 7"/>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812509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Testimonial Righ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12192000" cy="62336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a:xfrm>
            <a:off x="6824750" y="3305178"/>
            <a:ext cx="5037513" cy="374073"/>
          </a:xfrm>
        </p:spPr>
        <p:txBody>
          <a:bodyPr anchor="b">
            <a:noAutofit/>
          </a:bodyPr>
          <a:lstStyle>
            <a:lvl1pPr>
              <a:defRPr sz="1600">
                <a:solidFill>
                  <a:schemeClr val="bg1"/>
                </a:solidFill>
                <a:latin typeface="+mj-lt"/>
              </a:defRPr>
            </a:lvl1pPr>
          </a:lstStyle>
          <a:p>
            <a:r>
              <a:rPr lang="en-US" dirty="0"/>
              <a:t>Title</a:t>
            </a:r>
          </a:p>
        </p:txBody>
      </p:sp>
      <p:sp>
        <p:nvSpPr>
          <p:cNvPr id="4" name="Text Placeholder 3"/>
          <p:cNvSpPr>
            <a:spLocks noGrp="1"/>
          </p:cNvSpPr>
          <p:nvPr>
            <p:ph type="body" sz="half" idx="2" hasCustomPrompt="1"/>
          </p:nvPr>
        </p:nvSpPr>
        <p:spPr>
          <a:xfrm>
            <a:off x="6824750" y="3747348"/>
            <a:ext cx="5037513" cy="1453133"/>
          </a:xfrm>
        </p:spPr>
        <p:txBody>
          <a:bodyPr>
            <a:noAutofit/>
          </a:bodyPr>
          <a:lstStyle>
            <a:lvl1pPr marL="0" indent="0">
              <a:buFontTx/>
              <a:buNone/>
              <a:defRPr sz="1400">
                <a:solidFill>
                  <a:schemeClr val="bg1"/>
                </a:solidFill>
                <a:latin typeface="+mn-lt"/>
              </a:defRPr>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400"/>
            </a:lvl3pPr>
            <a:lvl4pPr marL="1543050" indent="-171450">
              <a:buFont typeface="Arial" panose="020B0604020202020204" pitchFamily="34" charset="0"/>
              <a:buChar char="•"/>
              <a:defRPr sz="1400"/>
            </a:lvl4pPr>
            <a:lvl5pPr marL="2000250" indent="-171450">
              <a:buFont typeface="Arial" panose="020B0604020202020204" pitchFamily="34" charset="0"/>
              <a:buChar char="•"/>
              <a:defRPr sz="1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“Quote”</a:t>
            </a:r>
          </a:p>
        </p:txBody>
      </p:sp>
      <p:sp>
        <p:nvSpPr>
          <p:cNvPr id="5" name="Text Placeholder 3"/>
          <p:cNvSpPr>
            <a:spLocks noGrp="1"/>
          </p:cNvSpPr>
          <p:nvPr>
            <p:ph type="body" sz="half" idx="10" hasCustomPrompt="1"/>
          </p:nvPr>
        </p:nvSpPr>
        <p:spPr>
          <a:xfrm>
            <a:off x="6824750" y="5268578"/>
            <a:ext cx="5037513" cy="568804"/>
          </a:xfrm>
        </p:spPr>
        <p:txBody>
          <a:bodyPr>
            <a:noAutofit/>
          </a:bodyPr>
          <a:lstStyle>
            <a:lvl1pPr marL="0" indent="0">
              <a:spcBef>
                <a:spcPts val="0"/>
              </a:spcBef>
              <a:buFontTx/>
              <a:buNone/>
              <a:defRPr sz="1200">
                <a:solidFill>
                  <a:schemeClr val="bg1"/>
                </a:solidFill>
                <a:latin typeface="+mn-lt"/>
              </a:defRPr>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400"/>
            </a:lvl3pPr>
            <a:lvl4pPr marL="1543050" indent="-171450">
              <a:buFont typeface="Arial" panose="020B0604020202020204" pitchFamily="34" charset="0"/>
              <a:buChar char="•"/>
              <a:defRPr sz="1400"/>
            </a:lvl4pPr>
            <a:lvl5pPr marL="2000250" indent="-171450">
              <a:buFont typeface="Arial" panose="020B0604020202020204" pitchFamily="34" charset="0"/>
              <a:buChar char="•"/>
              <a:defRPr sz="14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br>
              <a:rPr lang="en-US" dirty="0"/>
            </a:br>
            <a:r>
              <a:rPr lang="en-US" dirty="0"/>
              <a:t>Title</a:t>
            </a:r>
            <a:br>
              <a:rPr lang="en-US" dirty="0"/>
            </a:br>
            <a:r>
              <a:rPr lang="en-US" dirty="0"/>
              <a:t>Company</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8" name="Picture 7"/>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443252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5726"/>
            <a:ext cx="12192000" cy="6858000"/>
          </a:xfrm>
          <a:prstGeom prst="rect">
            <a:avLst/>
          </a:prstGeom>
        </p:spPr>
      </p:pic>
      <p:sp>
        <p:nvSpPr>
          <p:cNvPr id="3" name="Text Placeholder 2"/>
          <p:cNvSpPr>
            <a:spLocks noGrp="1"/>
          </p:cNvSpPr>
          <p:nvPr>
            <p:ph type="body" idx="1" hasCustomPrompt="1"/>
          </p:nvPr>
        </p:nvSpPr>
        <p:spPr>
          <a:xfrm>
            <a:off x="839788" y="3925379"/>
            <a:ext cx="5157787" cy="393642"/>
          </a:xfrm>
        </p:spPr>
        <p:txBody>
          <a:bodyPr anchor="b">
            <a:noAutofit/>
          </a:bodyP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p:cNvSpPr>
            <a:spLocks noGrp="1"/>
          </p:cNvSpPr>
          <p:nvPr>
            <p:ph sz="half" idx="2"/>
          </p:nvPr>
        </p:nvSpPr>
        <p:spPr>
          <a:xfrm>
            <a:off x="839788" y="4319021"/>
            <a:ext cx="5157787" cy="1649901"/>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263643" y="3925379"/>
            <a:ext cx="5183188" cy="393642"/>
          </a:xfrm>
        </p:spPr>
        <p:txBody>
          <a:bodyPr anchor="b">
            <a:noAutofit/>
          </a:bodyP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p:cNvSpPr>
            <a:spLocks noGrp="1"/>
          </p:cNvSpPr>
          <p:nvPr>
            <p:ph sz="quarter" idx="4"/>
          </p:nvPr>
        </p:nvSpPr>
        <p:spPr>
          <a:xfrm>
            <a:off x="6263643" y="4319021"/>
            <a:ext cx="5183188" cy="1649901"/>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idx="10"/>
          </p:nvPr>
        </p:nvSpPr>
        <p:spPr>
          <a:xfrm>
            <a:off x="839788" y="1702305"/>
            <a:ext cx="5157787"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p:cNvSpPr>
            <a:spLocks noGrp="1"/>
          </p:cNvSpPr>
          <p:nvPr>
            <p:ph type="pic" idx="11"/>
          </p:nvPr>
        </p:nvSpPr>
        <p:spPr>
          <a:xfrm>
            <a:off x="6263643" y="1702305"/>
            <a:ext cx="5157787"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5" name="Picture 14"/>
          <p:cNvPicPr>
            <a:picLocks noChangeAspect="1"/>
          </p:cNvPicPr>
          <p:nvPr userDrawn="1"/>
        </p:nvPicPr>
        <p:blipFill>
          <a:blip r:embed="rId4"/>
          <a:stretch>
            <a:fillRect/>
          </a:stretch>
        </p:blipFill>
        <p:spPr>
          <a:xfrm>
            <a:off x="10686469" y="6233646"/>
            <a:ext cx="1506910" cy="622208"/>
          </a:xfrm>
          <a:prstGeom prst="rect">
            <a:avLst/>
          </a:prstGeom>
        </p:spPr>
      </p:pic>
      <p:sp>
        <p:nvSpPr>
          <p:cNvPr id="14" name="Title Placeholder 1"/>
          <p:cNvSpPr>
            <a:spLocks noGrp="1"/>
          </p:cNvSpPr>
          <p:nvPr>
            <p:ph type="title"/>
          </p:nvPr>
        </p:nvSpPr>
        <p:spPr>
          <a:xfrm>
            <a:off x="606829" y="475488"/>
            <a:ext cx="11130742" cy="759663"/>
          </a:xfrm>
          <a:prstGeom prst="rect">
            <a:avLst/>
          </a:prstGeom>
        </p:spPr>
        <p:txBody>
          <a:bodyPr vert="horz" lIns="91440" tIns="45720" rIns="91440" bIns="45720" rtlCol="0" anchor="ctr">
            <a:noAutofit/>
          </a:bodyPr>
          <a:lstStyle/>
          <a:p>
            <a:r>
              <a:rPr lang="en-US" dirty="0"/>
              <a:t>Slide Title</a:t>
            </a:r>
          </a:p>
        </p:txBody>
      </p:sp>
    </p:spTree>
    <p:extLst>
      <p:ext uri="{BB962C8B-B14F-4D97-AF65-F5344CB8AC3E}">
        <p14:creationId xmlns:p14="http://schemas.microsoft.com/office/powerpoint/2010/main" val="2608811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06829" y="3614357"/>
            <a:ext cx="3437008" cy="393642"/>
          </a:xfrm>
        </p:spPr>
        <p:txBody>
          <a:bodyPr anchor="b">
            <a:no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p:cNvSpPr>
            <a:spLocks noGrp="1"/>
          </p:cNvSpPr>
          <p:nvPr>
            <p:ph sz="half" idx="2"/>
          </p:nvPr>
        </p:nvSpPr>
        <p:spPr>
          <a:xfrm>
            <a:off x="606829" y="4014216"/>
            <a:ext cx="3437008" cy="1940494"/>
          </a:xfrm>
        </p:spPr>
        <p:txBody>
          <a:bodyPr>
            <a:noAutofit/>
          </a:bodyPr>
          <a:lstStyle>
            <a:lvl1pPr>
              <a:defRPr sz="1800">
                <a:latin typeface="+mn-lt"/>
              </a:defRPr>
            </a:lvl1pPr>
            <a:lvl2pPr marL="457200">
              <a:defRPr sz="1600">
                <a:latin typeface="+mn-lt"/>
              </a:defRPr>
            </a:lvl2pPr>
            <a:lvl3pPr marL="914400">
              <a:defRPr sz="1400">
                <a:latin typeface="+mn-lt"/>
              </a:defRPr>
            </a:lvl3pPr>
            <a:lvl4pPr marL="1371600">
              <a:defRPr sz="1400">
                <a:latin typeface="+mn-lt"/>
              </a:defRPr>
            </a:lvl4pPr>
            <a:lvl5pPr marL="1828800">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434843" y="3607323"/>
            <a:ext cx="3453935" cy="393642"/>
          </a:xfrm>
        </p:spPr>
        <p:txBody>
          <a:bodyPr anchor="b">
            <a:no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p:cNvSpPr>
            <a:spLocks noGrp="1"/>
          </p:cNvSpPr>
          <p:nvPr>
            <p:ph sz="quarter" idx="4"/>
          </p:nvPr>
        </p:nvSpPr>
        <p:spPr>
          <a:xfrm>
            <a:off x="4434843" y="4014216"/>
            <a:ext cx="3453935" cy="1940494"/>
          </a:xfrm>
        </p:spPr>
        <p:txBody>
          <a:bodyPr>
            <a:noAutofit/>
          </a:bodyPr>
          <a:lstStyle>
            <a:lvl1pPr>
              <a:defRPr sz="1800">
                <a:latin typeface="+mn-lt"/>
              </a:defRPr>
            </a:lvl1pPr>
            <a:lvl2pPr marL="457200">
              <a:defRPr sz="1600">
                <a:latin typeface="+mn-lt"/>
              </a:defRPr>
            </a:lvl2pPr>
            <a:lvl3pPr marL="914400">
              <a:defRPr sz="1400">
                <a:latin typeface="+mn-lt"/>
              </a:defRPr>
            </a:lvl3pPr>
            <a:lvl4pPr marL="1371600">
              <a:defRPr sz="1400">
                <a:latin typeface="+mn-lt"/>
              </a:defRPr>
            </a:lvl4pPr>
            <a:lvl5pPr marL="1828800">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idx="10"/>
          </p:nvPr>
        </p:nvSpPr>
        <p:spPr>
          <a:xfrm>
            <a:off x="606829" y="1391283"/>
            <a:ext cx="3437008"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Picture Placeholder 2"/>
          <p:cNvSpPr>
            <a:spLocks noGrp="1"/>
          </p:cNvSpPr>
          <p:nvPr>
            <p:ph type="pic" idx="11"/>
          </p:nvPr>
        </p:nvSpPr>
        <p:spPr>
          <a:xfrm>
            <a:off x="4434844" y="1389888"/>
            <a:ext cx="3437008"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4"/>
          <p:cNvSpPr>
            <a:spLocks noGrp="1"/>
          </p:cNvSpPr>
          <p:nvPr>
            <p:ph type="body" sz="quarter" idx="12" hasCustomPrompt="1"/>
          </p:nvPr>
        </p:nvSpPr>
        <p:spPr>
          <a:xfrm>
            <a:off x="8294415" y="3611880"/>
            <a:ext cx="3453935" cy="393642"/>
          </a:xfrm>
        </p:spPr>
        <p:txBody>
          <a:bodyPr anchor="b">
            <a:no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5" name="Content Placeholder 5"/>
          <p:cNvSpPr>
            <a:spLocks noGrp="1"/>
          </p:cNvSpPr>
          <p:nvPr>
            <p:ph sz="quarter" idx="13"/>
          </p:nvPr>
        </p:nvSpPr>
        <p:spPr>
          <a:xfrm>
            <a:off x="8294415" y="4015033"/>
            <a:ext cx="3453935" cy="1940494"/>
          </a:xfrm>
        </p:spPr>
        <p:txBody>
          <a:bodyPr>
            <a:noAutofit/>
          </a:bodyPr>
          <a:lstStyle>
            <a:lvl1pPr>
              <a:defRPr sz="1800">
                <a:latin typeface="+mn-lt"/>
              </a:defRPr>
            </a:lvl1pPr>
            <a:lvl2pPr marL="457200">
              <a:defRPr sz="1600">
                <a:latin typeface="+mn-lt"/>
              </a:defRPr>
            </a:lvl2pPr>
            <a:lvl3pPr marL="914400">
              <a:defRPr sz="1400">
                <a:latin typeface="+mn-lt"/>
              </a:defRPr>
            </a:lvl3pPr>
            <a:lvl4pPr marL="1371600">
              <a:defRPr sz="1400">
                <a:latin typeface="+mn-lt"/>
              </a:defRPr>
            </a:lvl4pPr>
            <a:lvl5pPr marL="1828800">
              <a:defRPr sz="1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p:cNvSpPr>
            <a:spLocks noGrp="1"/>
          </p:cNvSpPr>
          <p:nvPr>
            <p:ph type="pic" idx="14"/>
          </p:nvPr>
        </p:nvSpPr>
        <p:spPr>
          <a:xfrm>
            <a:off x="8294416" y="1389888"/>
            <a:ext cx="3437008"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9" name="Picture 18"/>
          <p:cNvPicPr>
            <a:picLocks noChangeAspect="1"/>
          </p:cNvPicPr>
          <p:nvPr userDrawn="1"/>
        </p:nvPicPr>
        <p:blipFill>
          <a:blip r:embed="rId4"/>
          <a:stretch>
            <a:fillRect/>
          </a:stretch>
        </p:blipFill>
        <p:spPr>
          <a:xfrm>
            <a:off x="10686469" y="6233646"/>
            <a:ext cx="1506910" cy="622208"/>
          </a:xfrm>
          <a:prstGeom prst="rect">
            <a:avLst/>
          </a:prstGeom>
        </p:spPr>
      </p:pic>
      <p:sp>
        <p:nvSpPr>
          <p:cNvPr id="17" name="Title Placeholder 1"/>
          <p:cNvSpPr>
            <a:spLocks noGrp="1"/>
          </p:cNvSpPr>
          <p:nvPr>
            <p:ph type="title"/>
          </p:nvPr>
        </p:nvSpPr>
        <p:spPr>
          <a:xfrm>
            <a:off x="606829" y="475488"/>
            <a:ext cx="11130742" cy="759663"/>
          </a:xfrm>
          <a:prstGeom prst="rect">
            <a:avLst/>
          </a:prstGeom>
        </p:spPr>
        <p:txBody>
          <a:bodyPr vert="horz" lIns="91440" tIns="45720" rIns="91440" bIns="45720" rtlCol="0" anchor="ctr">
            <a:noAutofit/>
          </a:bodyPr>
          <a:lstStyle/>
          <a:p>
            <a:r>
              <a:rPr lang="en-US" dirty="0"/>
              <a:t>Slide Title</a:t>
            </a:r>
          </a:p>
        </p:txBody>
      </p:sp>
    </p:spTree>
    <p:extLst>
      <p:ext uri="{BB962C8B-B14F-4D97-AF65-F5344CB8AC3E}">
        <p14:creationId xmlns:p14="http://schemas.microsoft.com/office/powerpoint/2010/main" val="1107877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lumns +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06829" y="3520440"/>
            <a:ext cx="2373280" cy="393642"/>
          </a:xfrm>
        </p:spPr>
        <p:txBody>
          <a:bodyPr anchor="b">
            <a:noAutofit/>
          </a:bodyPr>
          <a:lstStyle>
            <a:lvl1pPr marL="0" indent="0">
              <a:buNone/>
              <a:defRPr sz="1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p:cNvSpPr>
            <a:spLocks noGrp="1"/>
          </p:cNvSpPr>
          <p:nvPr>
            <p:ph sz="half" idx="2" hasCustomPrompt="1"/>
          </p:nvPr>
        </p:nvSpPr>
        <p:spPr>
          <a:xfrm>
            <a:off x="606829" y="3932460"/>
            <a:ext cx="2373280" cy="2140725"/>
          </a:xfrm>
        </p:spPr>
        <p:txBody>
          <a:bodyPr>
            <a:noAutofit/>
          </a:bodyPr>
          <a:lstStyle>
            <a:lvl1pPr marL="0" indent="0">
              <a:buNone/>
              <a:defRPr sz="1400"/>
            </a:lvl1pPr>
            <a:lvl2pPr marL="457200">
              <a:defRPr sz="14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2"/>
          <p:cNvSpPr>
            <a:spLocks noGrp="1"/>
          </p:cNvSpPr>
          <p:nvPr>
            <p:ph type="pic" idx="10"/>
          </p:nvPr>
        </p:nvSpPr>
        <p:spPr>
          <a:xfrm>
            <a:off x="606829" y="1298448"/>
            <a:ext cx="2373280"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3" name="Text Placeholder 2"/>
          <p:cNvSpPr>
            <a:spLocks noGrp="1"/>
          </p:cNvSpPr>
          <p:nvPr>
            <p:ph type="body" idx="11" hasCustomPrompt="1"/>
          </p:nvPr>
        </p:nvSpPr>
        <p:spPr>
          <a:xfrm>
            <a:off x="3364992" y="3520440"/>
            <a:ext cx="2373280" cy="393642"/>
          </a:xfrm>
        </p:spPr>
        <p:txBody>
          <a:bodyPr anchor="b">
            <a:noAutofit/>
          </a:bodyPr>
          <a:lstStyle>
            <a:lvl1pPr marL="0" indent="0">
              <a:buNone/>
              <a:defRPr sz="1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24" name="Content Placeholder 3"/>
          <p:cNvSpPr>
            <a:spLocks noGrp="1"/>
          </p:cNvSpPr>
          <p:nvPr>
            <p:ph sz="half" idx="12" hasCustomPrompt="1"/>
          </p:nvPr>
        </p:nvSpPr>
        <p:spPr>
          <a:xfrm>
            <a:off x="3366656" y="3931920"/>
            <a:ext cx="2373280" cy="2140725"/>
          </a:xfrm>
        </p:spPr>
        <p:txBody>
          <a:bodyPr>
            <a:noAutofit/>
          </a:bodyPr>
          <a:lstStyle>
            <a:lvl1pPr marL="0" indent="0">
              <a:buNone/>
              <a:defRPr sz="1400"/>
            </a:lvl1pPr>
            <a:lvl2pPr marL="457200">
              <a:defRPr sz="14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25" name="Picture Placeholder 2"/>
          <p:cNvSpPr>
            <a:spLocks noGrp="1"/>
          </p:cNvSpPr>
          <p:nvPr>
            <p:ph type="pic" idx="13"/>
          </p:nvPr>
        </p:nvSpPr>
        <p:spPr>
          <a:xfrm>
            <a:off x="3366656" y="1298448"/>
            <a:ext cx="2373280"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6" name="Text Placeholder 2"/>
          <p:cNvSpPr>
            <a:spLocks noGrp="1"/>
          </p:cNvSpPr>
          <p:nvPr>
            <p:ph type="body" idx="14" hasCustomPrompt="1"/>
          </p:nvPr>
        </p:nvSpPr>
        <p:spPr>
          <a:xfrm>
            <a:off x="6325986" y="3520440"/>
            <a:ext cx="2373280" cy="393642"/>
          </a:xfrm>
        </p:spPr>
        <p:txBody>
          <a:bodyPr anchor="b">
            <a:noAutofit/>
          </a:bodyPr>
          <a:lstStyle>
            <a:lvl1pPr marL="0" indent="0">
              <a:buNone/>
              <a:defRPr sz="1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27" name="Content Placeholder 3"/>
          <p:cNvSpPr>
            <a:spLocks noGrp="1"/>
          </p:cNvSpPr>
          <p:nvPr>
            <p:ph sz="half" idx="15" hasCustomPrompt="1"/>
          </p:nvPr>
        </p:nvSpPr>
        <p:spPr>
          <a:xfrm>
            <a:off x="6325986" y="3931920"/>
            <a:ext cx="2373280" cy="2140725"/>
          </a:xfrm>
        </p:spPr>
        <p:txBody>
          <a:bodyPr>
            <a:noAutofit/>
          </a:bodyPr>
          <a:lstStyle>
            <a:lvl1pPr marL="0" indent="0">
              <a:buNone/>
              <a:defRPr sz="1400"/>
            </a:lvl1pPr>
            <a:lvl2pPr marL="457200">
              <a:defRPr sz="14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28" name="Picture Placeholder 2"/>
          <p:cNvSpPr>
            <a:spLocks noGrp="1"/>
          </p:cNvSpPr>
          <p:nvPr>
            <p:ph type="pic" idx="16"/>
          </p:nvPr>
        </p:nvSpPr>
        <p:spPr>
          <a:xfrm>
            <a:off x="6325986" y="1302095"/>
            <a:ext cx="2373280"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9" name="Text Placeholder 2"/>
          <p:cNvSpPr>
            <a:spLocks noGrp="1"/>
          </p:cNvSpPr>
          <p:nvPr>
            <p:ph type="body" idx="17" hasCustomPrompt="1"/>
          </p:nvPr>
        </p:nvSpPr>
        <p:spPr>
          <a:xfrm>
            <a:off x="9326881" y="3518344"/>
            <a:ext cx="2373280" cy="393642"/>
          </a:xfrm>
        </p:spPr>
        <p:txBody>
          <a:bodyPr anchor="b">
            <a:noAutofit/>
          </a:bodyPr>
          <a:lstStyle>
            <a:lvl1pPr marL="0" indent="0">
              <a:buNone/>
              <a:defRPr sz="1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30" name="Content Placeholder 3"/>
          <p:cNvSpPr>
            <a:spLocks noGrp="1"/>
          </p:cNvSpPr>
          <p:nvPr>
            <p:ph sz="half" idx="18" hasCustomPrompt="1"/>
          </p:nvPr>
        </p:nvSpPr>
        <p:spPr>
          <a:xfrm>
            <a:off x="9326881" y="3931920"/>
            <a:ext cx="2373280" cy="2140725"/>
          </a:xfrm>
        </p:spPr>
        <p:txBody>
          <a:bodyPr>
            <a:noAutofit/>
          </a:bodyPr>
          <a:lstStyle>
            <a:lvl1pPr marL="0" indent="0">
              <a:buNone/>
              <a:defRPr sz="1400"/>
            </a:lvl1pPr>
            <a:lvl2pPr marL="457200">
              <a:defRPr sz="14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1" name="Picture Placeholder 2"/>
          <p:cNvSpPr>
            <a:spLocks noGrp="1"/>
          </p:cNvSpPr>
          <p:nvPr>
            <p:ph type="pic" idx="19"/>
          </p:nvPr>
        </p:nvSpPr>
        <p:spPr>
          <a:xfrm>
            <a:off x="9326881" y="1295270"/>
            <a:ext cx="2373280" cy="2216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8" name="Picture 17"/>
          <p:cNvPicPr>
            <a:picLocks noChangeAspect="1"/>
          </p:cNvPicPr>
          <p:nvPr userDrawn="1"/>
        </p:nvPicPr>
        <p:blipFill>
          <a:blip r:embed="rId4"/>
          <a:stretch>
            <a:fillRect/>
          </a:stretch>
        </p:blipFill>
        <p:spPr>
          <a:xfrm>
            <a:off x="10686469" y="6233646"/>
            <a:ext cx="1506910" cy="622208"/>
          </a:xfrm>
          <a:prstGeom prst="rect">
            <a:avLst/>
          </a:prstGeom>
        </p:spPr>
      </p:pic>
      <p:sp>
        <p:nvSpPr>
          <p:cNvPr id="19" name="Title Placeholder 1"/>
          <p:cNvSpPr>
            <a:spLocks noGrp="1"/>
          </p:cNvSpPr>
          <p:nvPr>
            <p:ph type="title"/>
          </p:nvPr>
        </p:nvSpPr>
        <p:spPr>
          <a:xfrm>
            <a:off x="606829" y="475488"/>
            <a:ext cx="11130742" cy="759663"/>
          </a:xfrm>
          <a:prstGeom prst="rect">
            <a:avLst/>
          </a:prstGeom>
        </p:spPr>
        <p:txBody>
          <a:bodyPr vert="horz" lIns="91440" tIns="45720" rIns="91440" bIns="45720" rtlCol="0" anchor="ctr">
            <a:noAutofit/>
          </a:bodyPr>
          <a:lstStyle/>
          <a:p>
            <a:r>
              <a:rPr lang="en-US" dirty="0"/>
              <a:t>Slide Title</a:t>
            </a:r>
          </a:p>
        </p:txBody>
      </p:sp>
    </p:spTree>
    <p:extLst>
      <p:ext uri="{BB962C8B-B14F-4D97-AF65-F5344CB8AC3E}">
        <p14:creationId xmlns:p14="http://schemas.microsoft.com/office/powerpoint/2010/main" val="2496311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Grid">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78" y="-3027"/>
            <a:ext cx="12179522" cy="6850981"/>
          </a:xfrm>
          <a:prstGeom prst="rect">
            <a:avLst/>
          </a:prstGeom>
        </p:spPr>
      </p:pic>
      <p:sp>
        <p:nvSpPr>
          <p:cNvPr id="5" name="Rectangle 4"/>
          <p:cNvSpPr/>
          <p:nvPr userDrawn="1"/>
        </p:nvSpPr>
        <p:spPr>
          <a:xfrm>
            <a:off x="0" y="0"/>
            <a:ext cx="12192000" cy="1113906"/>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sp>
        <p:nvSpPr>
          <p:cNvPr id="3" name="Text Placeholder 2"/>
          <p:cNvSpPr>
            <a:spLocks noGrp="1"/>
          </p:cNvSpPr>
          <p:nvPr>
            <p:ph type="body" idx="1" hasCustomPrompt="1"/>
          </p:nvPr>
        </p:nvSpPr>
        <p:spPr>
          <a:xfrm>
            <a:off x="606829" y="1298058"/>
            <a:ext cx="2373280" cy="393642"/>
          </a:xfrm>
        </p:spPr>
        <p:txBody>
          <a:bodyPr anchor="b">
            <a:no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p:cNvSpPr>
            <a:spLocks noGrp="1"/>
          </p:cNvSpPr>
          <p:nvPr>
            <p:ph sz="half" idx="2" hasCustomPrompt="1"/>
          </p:nvPr>
        </p:nvSpPr>
        <p:spPr>
          <a:xfrm>
            <a:off x="606829" y="1691699"/>
            <a:ext cx="2373280" cy="1867317"/>
          </a:xfrm>
        </p:spPr>
        <p:txBody>
          <a:bodyPr>
            <a:noAutofit/>
          </a:bodyPr>
          <a:lstStyle>
            <a:lvl1pPr marL="0" indent="0">
              <a:buNone/>
              <a:defRPr sz="1400"/>
            </a:lvl1pPr>
            <a:lvl2pPr marL="457200">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12" name="Picture Placeholder 2"/>
          <p:cNvSpPr>
            <a:spLocks noGrp="1"/>
          </p:cNvSpPr>
          <p:nvPr>
            <p:ph type="pic" idx="10"/>
          </p:nvPr>
        </p:nvSpPr>
        <p:spPr>
          <a:xfrm>
            <a:off x="2980109" y="1298058"/>
            <a:ext cx="2623128" cy="22609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Text Placeholder 2"/>
          <p:cNvSpPr>
            <a:spLocks noGrp="1"/>
          </p:cNvSpPr>
          <p:nvPr>
            <p:ph type="body" idx="11" hasCustomPrompt="1"/>
          </p:nvPr>
        </p:nvSpPr>
        <p:spPr>
          <a:xfrm>
            <a:off x="6350694" y="1298448"/>
            <a:ext cx="2373280" cy="393642"/>
          </a:xfrm>
        </p:spPr>
        <p:txBody>
          <a:bodyPr anchor="b">
            <a:no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9" name="Content Placeholder 3"/>
          <p:cNvSpPr>
            <a:spLocks noGrp="1"/>
          </p:cNvSpPr>
          <p:nvPr>
            <p:ph sz="half" idx="12" hasCustomPrompt="1"/>
          </p:nvPr>
        </p:nvSpPr>
        <p:spPr>
          <a:xfrm>
            <a:off x="6350694" y="1691640"/>
            <a:ext cx="2373280" cy="1867317"/>
          </a:xfrm>
        </p:spPr>
        <p:txBody>
          <a:bodyPr>
            <a:noAutofit/>
          </a:bodyPr>
          <a:lstStyle>
            <a:lvl1pPr marL="0" indent="0">
              <a:buNone/>
              <a:defRPr sz="1400"/>
            </a:lvl1pPr>
            <a:lvl2pPr marL="457200">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20" name="Picture Placeholder 2"/>
          <p:cNvSpPr>
            <a:spLocks noGrp="1"/>
          </p:cNvSpPr>
          <p:nvPr>
            <p:ph type="pic" idx="13"/>
          </p:nvPr>
        </p:nvSpPr>
        <p:spPr>
          <a:xfrm>
            <a:off x="8723974" y="1298448"/>
            <a:ext cx="2623128" cy="22609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Text Placeholder 2"/>
          <p:cNvSpPr>
            <a:spLocks noGrp="1"/>
          </p:cNvSpPr>
          <p:nvPr>
            <p:ph type="body" idx="14" hasCustomPrompt="1"/>
          </p:nvPr>
        </p:nvSpPr>
        <p:spPr>
          <a:xfrm>
            <a:off x="611445" y="3990458"/>
            <a:ext cx="2373280" cy="393642"/>
          </a:xfrm>
        </p:spPr>
        <p:txBody>
          <a:bodyPr anchor="b">
            <a:no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22" name="Content Placeholder 3"/>
          <p:cNvSpPr>
            <a:spLocks noGrp="1"/>
          </p:cNvSpPr>
          <p:nvPr>
            <p:ph sz="half" idx="15" hasCustomPrompt="1"/>
          </p:nvPr>
        </p:nvSpPr>
        <p:spPr>
          <a:xfrm>
            <a:off x="611445" y="4384099"/>
            <a:ext cx="2373280" cy="1867317"/>
          </a:xfrm>
        </p:spPr>
        <p:txBody>
          <a:bodyPr>
            <a:noAutofit/>
          </a:bodyPr>
          <a:lstStyle>
            <a:lvl1pPr marL="0" indent="0">
              <a:buNone/>
              <a:defRPr sz="1400"/>
            </a:lvl1pPr>
            <a:lvl2pPr marL="457200">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2" name="Picture Placeholder 2"/>
          <p:cNvSpPr>
            <a:spLocks noGrp="1"/>
          </p:cNvSpPr>
          <p:nvPr>
            <p:ph type="pic" idx="16"/>
          </p:nvPr>
        </p:nvSpPr>
        <p:spPr>
          <a:xfrm>
            <a:off x="2984725" y="3990458"/>
            <a:ext cx="2623128" cy="22609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3" name="Text Placeholder 2"/>
          <p:cNvSpPr>
            <a:spLocks noGrp="1"/>
          </p:cNvSpPr>
          <p:nvPr>
            <p:ph type="body" idx="17" hasCustomPrompt="1"/>
          </p:nvPr>
        </p:nvSpPr>
        <p:spPr>
          <a:xfrm>
            <a:off x="6355310" y="3986784"/>
            <a:ext cx="2373280" cy="393642"/>
          </a:xfrm>
        </p:spPr>
        <p:txBody>
          <a:bodyPr anchor="b">
            <a:noAutofit/>
          </a:bodyPr>
          <a:lstStyle>
            <a:lvl1pPr marL="0" indent="0">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34" name="Content Placeholder 3"/>
          <p:cNvSpPr>
            <a:spLocks noGrp="1"/>
          </p:cNvSpPr>
          <p:nvPr>
            <p:ph sz="half" idx="18" hasCustomPrompt="1"/>
          </p:nvPr>
        </p:nvSpPr>
        <p:spPr>
          <a:xfrm>
            <a:off x="6355310" y="4388718"/>
            <a:ext cx="2373280" cy="1867317"/>
          </a:xfrm>
        </p:spPr>
        <p:txBody>
          <a:bodyPr>
            <a:noAutofit/>
          </a:bodyPr>
          <a:lstStyle>
            <a:lvl1pPr marL="0" indent="0">
              <a:buNone/>
              <a:defRPr sz="1400"/>
            </a:lvl1pPr>
            <a:lvl2pPr marL="457200">
              <a:defRPr sz="1200"/>
            </a:lvl2pPr>
            <a:lvl3pPr>
              <a:defRPr sz="1200"/>
            </a:lvl3pPr>
            <a:lvl4pPr>
              <a:defRPr sz="1200"/>
            </a:lvl4pPr>
            <a:lvl5pPr>
              <a:defRPr sz="1200"/>
            </a:lvl5pPr>
          </a:lstStyle>
          <a:p>
            <a:pPr lvl="0"/>
            <a:r>
              <a:rPr lang="en-US" dirty="0"/>
              <a:t>Click to edit Master text styles</a:t>
            </a:r>
          </a:p>
          <a:p>
            <a:pPr lvl="1"/>
            <a:r>
              <a:rPr lang="en-US" dirty="0"/>
              <a:t>Second level</a:t>
            </a:r>
          </a:p>
        </p:txBody>
      </p:sp>
      <p:sp>
        <p:nvSpPr>
          <p:cNvPr id="35" name="Picture Placeholder 2"/>
          <p:cNvSpPr>
            <a:spLocks noGrp="1"/>
          </p:cNvSpPr>
          <p:nvPr>
            <p:ph type="pic" idx="19"/>
          </p:nvPr>
        </p:nvSpPr>
        <p:spPr>
          <a:xfrm>
            <a:off x="8728590" y="3986784"/>
            <a:ext cx="2623128" cy="22609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24" name="Picture 23"/>
          <p:cNvPicPr>
            <a:picLocks noChangeAspect="1"/>
          </p:cNvPicPr>
          <p:nvPr userDrawn="1"/>
        </p:nvPicPr>
        <p:blipFill>
          <a:blip r:embed="rId4"/>
          <a:stretch>
            <a:fillRect/>
          </a:stretch>
        </p:blipFill>
        <p:spPr>
          <a:xfrm>
            <a:off x="10686469" y="6233646"/>
            <a:ext cx="1506910" cy="622208"/>
          </a:xfrm>
          <a:prstGeom prst="rect">
            <a:avLst/>
          </a:prstGeom>
        </p:spPr>
      </p:pic>
      <p:sp>
        <p:nvSpPr>
          <p:cNvPr id="25" name="Title Placeholder 1"/>
          <p:cNvSpPr>
            <a:spLocks noGrp="1"/>
          </p:cNvSpPr>
          <p:nvPr>
            <p:ph type="title"/>
          </p:nvPr>
        </p:nvSpPr>
        <p:spPr>
          <a:xfrm>
            <a:off x="606829" y="351663"/>
            <a:ext cx="11130742" cy="759663"/>
          </a:xfrm>
          <a:prstGeom prst="rect">
            <a:avLst/>
          </a:prstGeom>
        </p:spPr>
        <p:txBody>
          <a:bodyPr vert="horz" lIns="91440" tIns="45720" rIns="91440" bIns="45720" rtlCol="0" anchor="ctr">
            <a:noAutofit/>
          </a:bodyPr>
          <a:lstStyle/>
          <a:p>
            <a:r>
              <a:rPr lang="en-US" dirty="0"/>
              <a:t>Slide Title</a:t>
            </a:r>
          </a:p>
        </p:txBody>
      </p:sp>
    </p:spTree>
    <p:extLst>
      <p:ext uri="{BB962C8B-B14F-4D97-AF65-F5344CB8AC3E}">
        <p14:creationId xmlns:p14="http://schemas.microsoft.com/office/powerpoint/2010/main" val="1185757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6829" y="471136"/>
            <a:ext cx="11130742" cy="759663"/>
          </a:xfrm>
        </p:spPr>
        <p:txBody>
          <a:bodyPr/>
          <a:lstStyle>
            <a:lvl1pPr>
              <a:defRPr/>
            </a:lvl1pPr>
          </a:lstStyle>
          <a:p>
            <a:r>
              <a:rPr lang="en-US" dirty="0"/>
              <a:t>Slide Title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63045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miss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04"/>
            <a:ext cx="12192000" cy="6860032"/>
          </a:xfrm>
          <a:prstGeom prst="rect">
            <a:avLst/>
          </a:prstGeom>
        </p:spPr>
      </p:pic>
      <p:sp>
        <p:nvSpPr>
          <p:cNvPr id="2" name="Title 1"/>
          <p:cNvSpPr>
            <a:spLocks noGrp="1"/>
          </p:cNvSpPr>
          <p:nvPr>
            <p:ph type="ctrTitle" hasCustomPrompt="1"/>
          </p:nvPr>
        </p:nvSpPr>
        <p:spPr>
          <a:xfrm>
            <a:off x="1640378" y="2543796"/>
            <a:ext cx="8833658" cy="481072"/>
          </a:xfrm>
        </p:spPr>
        <p:txBody>
          <a:bodyPr anchor="b">
            <a:noAutofit/>
          </a:bodyPr>
          <a:lstStyle>
            <a:lvl1pPr algn="ctr">
              <a:defRPr sz="2400" baseline="0">
                <a:solidFill>
                  <a:schemeClr val="bg1"/>
                </a:solidFill>
              </a:defRPr>
            </a:lvl1pPr>
          </a:lstStyle>
          <a:p>
            <a:r>
              <a:rPr lang="en-US" dirty="0"/>
              <a:t>Intermission Slide</a:t>
            </a:r>
          </a:p>
        </p:txBody>
      </p:sp>
      <p:sp>
        <p:nvSpPr>
          <p:cNvPr id="5" name="Text Placeholder 2"/>
          <p:cNvSpPr>
            <a:spLocks noGrp="1"/>
          </p:cNvSpPr>
          <p:nvPr>
            <p:ph type="body" idx="1"/>
          </p:nvPr>
        </p:nvSpPr>
        <p:spPr>
          <a:xfrm>
            <a:off x="1801090" y="3080285"/>
            <a:ext cx="8478983" cy="1159202"/>
          </a:xfrm>
        </p:spPr>
        <p:txBody>
          <a:bodyPr>
            <a:noAutofit/>
          </a:bodyPr>
          <a:lstStyle>
            <a:lvl1pPr marL="0" indent="0" algn="ctr">
              <a:buNone/>
              <a:defRPr sz="20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860343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yscape |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5427" y="6582"/>
            <a:ext cx="12191136" cy="6851418"/>
          </a:xfrm>
          <a:prstGeom prst="rect">
            <a:avLst/>
          </a:prstGeom>
        </p:spPr>
      </p:pic>
      <p:sp>
        <p:nvSpPr>
          <p:cNvPr id="2" name="Title 1"/>
          <p:cNvSpPr>
            <a:spLocks noGrp="1"/>
          </p:cNvSpPr>
          <p:nvPr>
            <p:ph type="title"/>
          </p:nvPr>
        </p:nvSpPr>
        <p:spPr>
          <a:xfrm>
            <a:off x="606828" y="475488"/>
            <a:ext cx="10929389" cy="759663"/>
          </a:xfrm>
        </p:spPr>
        <p:txBody>
          <a:bodyPr/>
          <a:lstStyle/>
          <a:p>
            <a:r>
              <a:rPr lang="en-US" dirty="0"/>
              <a:t>Click to edit Master title style</a:t>
            </a:r>
          </a:p>
        </p:txBody>
      </p:sp>
      <p:sp>
        <p:nvSpPr>
          <p:cNvPr id="6" name="Text Placeholder 2"/>
          <p:cNvSpPr>
            <a:spLocks noGrp="1"/>
          </p:cNvSpPr>
          <p:nvPr>
            <p:ph type="body" idx="1" hasCustomPrompt="1"/>
          </p:nvPr>
        </p:nvSpPr>
        <p:spPr>
          <a:xfrm>
            <a:off x="1142534" y="1348430"/>
            <a:ext cx="9543935" cy="1159202"/>
          </a:xfrm>
        </p:spPr>
        <p:txBody>
          <a:bodyPr>
            <a:noAutofit/>
          </a:bodyPr>
          <a:lstStyle>
            <a:lvl1pPr marL="0" marR="0" indent="0" algn="l" defTabSz="914400" rtl="0" eaLnBrk="1" fontAlgn="auto" latinLnBrk="0" hangingPunct="1">
              <a:lnSpc>
                <a:spcPct val="90000"/>
              </a:lnSpc>
              <a:spcBef>
                <a:spcPts val="1000"/>
              </a:spcBef>
              <a:spcAft>
                <a:spcPts val="0"/>
              </a:spcAft>
              <a:buClr>
                <a:prstClr val="white">
                  <a:lumMod val="50000"/>
                </a:prstClr>
              </a:buClr>
              <a:buSzTx/>
              <a:buFontTx/>
              <a:buNone/>
              <a:tabLst/>
              <a:defRPr sz="2400">
                <a:solidFill>
                  <a:schemeClr val="tx1"/>
                </a:solidFill>
                <a:latin typeface="+mn-lt"/>
              </a:defRPr>
            </a:lvl1pPr>
            <a:lvl2pPr marL="6858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2000">
                <a:solidFill>
                  <a:schemeClr val="tx1">
                    <a:tint val="75000"/>
                  </a:schemeClr>
                </a:solidFill>
              </a:defRPr>
            </a:lvl2pPr>
            <a:lvl3pPr marL="11430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1800">
                <a:solidFill>
                  <a:schemeClr val="tx1">
                    <a:tint val="75000"/>
                  </a:schemeClr>
                </a:solidFill>
              </a:defRPr>
            </a:lvl3pPr>
            <a:lvl4pPr marL="16002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1600">
                <a:solidFill>
                  <a:schemeClr val="tx1">
                    <a:tint val="75000"/>
                  </a:schemeClr>
                </a:solidFill>
              </a:defRPr>
            </a:lvl4pPr>
            <a:lvl5pPr marL="2057400" marR="0"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marL="685800" marR="0" lvl="1"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rPr>
              <a:t>Second level</a:t>
            </a:r>
          </a:p>
          <a:p>
            <a:pPr marL="1143000" marR="0" lvl="2"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Third level</a:t>
            </a:r>
          </a:p>
          <a:p>
            <a:pPr marL="1600200" marR="0" lvl="3"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Fourth level</a:t>
            </a:r>
          </a:p>
          <a:p>
            <a:pPr marL="2057400" marR="0" lvl="4"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mn-lt"/>
              </a:rPr>
              <a:t>Fifth level</a:t>
            </a:r>
            <a:endParaRPr lang="en-US"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9" name="Picture 8"/>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266742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ityscape |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5419" y="0"/>
            <a:ext cx="12191126" cy="6851413"/>
          </a:xfrm>
          <a:prstGeom prst="rect">
            <a:avLst/>
          </a:prstGeom>
        </p:spPr>
      </p:pic>
      <p:sp>
        <p:nvSpPr>
          <p:cNvPr id="2" name="Title 1"/>
          <p:cNvSpPr>
            <a:spLocks noGrp="1"/>
          </p:cNvSpPr>
          <p:nvPr>
            <p:ph type="title"/>
          </p:nvPr>
        </p:nvSpPr>
        <p:spPr>
          <a:xfrm>
            <a:off x="606828" y="475488"/>
            <a:ext cx="10929389" cy="759663"/>
          </a:xfrm>
        </p:spPr>
        <p:txBody>
          <a:bodyPr/>
          <a:lstStyle/>
          <a:p>
            <a:r>
              <a:rPr lang="en-US" dirty="0"/>
              <a:t>Click to edit Master title style</a:t>
            </a:r>
          </a:p>
        </p:txBody>
      </p:sp>
      <p:sp>
        <p:nvSpPr>
          <p:cNvPr id="6" name="Text Placeholder 2"/>
          <p:cNvSpPr>
            <a:spLocks noGrp="1"/>
          </p:cNvSpPr>
          <p:nvPr>
            <p:ph type="body" idx="1" hasCustomPrompt="1"/>
          </p:nvPr>
        </p:nvSpPr>
        <p:spPr>
          <a:xfrm>
            <a:off x="1142534" y="1348430"/>
            <a:ext cx="9543935" cy="1159202"/>
          </a:xfrm>
        </p:spPr>
        <p:txBody>
          <a:bodyPr>
            <a:noAutofit/>
          </a:bodyPr>
          <a:lstStyle>
            <a:lvl1pPr marL="0" indent="0" algn="l">
              <a:buNone/>
              <a:defRPr sz="2400">
                <a:solidFill>
                  <a:schemeClr val="tx1"/>
                </a:solidFill>
                <a:latin typeface="+mn-lt"/>
              </a:defRPr>
            </a:lvl1pPr>
            <a:lvl2pPr marL="6858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2000">
                <a:solidFill>
                  <a:schemeClr val="tx1">
                    <a:tint val="75000"/>
                  </a:schemeClr>
                </a:solidFill>
              </a:defRPr>
            </a:lvl2pPr>
            <a:lvl3pPr marL="11430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1800">
                <a:solidFill>
                  <a:schemeClr val="tx1">
                    <a:tint val="75000"/>
                  </a:schemeClr>
                </a:solidFill>
              </a:defRPr>
            </a:lvl3pPr>
            <a:lvl4pPr marL="16002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1600">
                <a:solidFill>
                  <a:schemeClr val="tx1">
                    <a:tint val="75000"/>
                  </a:schemeClr>
                </a:solidFill>
              </a:defRPr>
            </a:lvl4pPr>
            <a:lvl5pPr marL="2057400" marR="0"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marL="685800" marR="0" lvl="1"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rPr>
              <a:t>Second level</a:t>
            </a:r>
          </a:p>
          <a:p>
            <a:pPr marL="1143000" marR="0" lvl="2"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Third level</a:t>
            </a:r>
          </a:p>
          <a:p>
            <a:pPr marL="1600200" marR="0" lvl="3"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Fourth level</a:t>
            </a:r>
          </a:p>
          <a:p>
            <a:pPr marL="2057400" marR="0" lvl="4"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mn-lt"/>
              </a:rPr>
              <a:t>Fifth level</a:t>
            </a:r>
            <a:endParaRPr lang="en-US"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1" name="Picture 10"/>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726667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yScap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114003"/>
            <a:ext cx="12185707" cy="4744301"/>
          </a:xfrm>
          <a:prstGeom prst="rect">
            <a:avLst/>
          </a:prstGeom>
        </p:spPr>
      </p:pic>
      <p:sp>
        <p:nvSpPr>
          <p:cNvPr id="2" name="Title 1"/>
          <p:cNvSpPr>
            <a:spLocks noGrp="1"/>
          </p:cNvSpPr>
          <p:nvPr>
            <p:ph type="title"/>
          </p:nvPr>
        </p:nvSpPr>
        <p:spPr>
          <a:xfrm>
            <a:off x="606828" y="475488"/>
            <a:ext cx="10929389" cy="759663"/>
          </a:xfrm>
        </p:spPr>
        <p:txBody>
          <a:bodyPr/>
          <a:lstStyle/>
          <a:p>
            <a:r>
              <a:rPr lang="en-US" dirty="0"/>
              <a:t>Click to edit Master title style</a:t>
            </a:r>
          </a:p>
        </p:txBody>
      </p:sp>
      <p:sp>
        <p:nvSpPr>
          <p:cNvPr id="6" name="Text Placeholder 2"/>
          <p:cNvSpPr>
            <a:spLocks noGrp="1"/>
          </p:cNvSpPr>
          <p:nvPr>
            <p:ph type="body" idx="1" hasCustomPrompt="1"/>
          </p:nvPr>
        </p:nvSpPr>
        <p:spPr>
          <a:xfrm>
            <a:off x="1142534" y="1348430"/>
            <a:ext cx="9543935" cy="1159202"/>
          </a:xfrm>
        </p:spPr>
        <p:txBody>
          <a:bodyPr>
            <a:noAutofit/>
          </a:bodyPr>
          <a:lstStyle>
            <a:lvl1pPr marL="0" indent="0" algn="l">
              <a:buNone/>
              <a:defRPr sz="2400">
                <a:solidFill>
                  <a:schemeClr val="tx1"/>
                </a:solidFill>
                <a:latin typeface="+mn-lt"/>
              </a:defRPr>
            </a:lvl1pPr>
            <a:lvl2pPr marL="6858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2000">
                <a:solidFill>
                  <a:schemeClr val="tx1">
                    <a:tint val="75000"/>
                  </a:schemeClr>
                </a:solidFill>
              </a:defRPr>
            </a:lvl2pPr>
            <a:lvl3pPr marL="11430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1800">
                <a:solidFill>
                  <a:schemeClr val="tx1">
                    <a:tint val="75000"/>
                  </a:schemeClr>
                </a:solidFill>
              </a:defRPr>
            </a:lvl3pPr>
            <a:lvl4pPr marL="16002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1600">
                <a:solidFill>
                  <a:schemeClr val="tx1">
                    <a:tint val="75000"/>
                  </a:schemeClr>
                </a:solidFill>
              </a:defRPr>
            </a:lvl4pPr>
            <a:lvl5pPr marL="2057400" marR="0"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marL="685800" marR="0" lvl="1"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rPr>
              <a:t>Second level</a:t>
            </a:r>
          </a:p>
          <a:p>
            <a:pPr marL="1143000" marR="0" lvl="2"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Third level</a:t>
            </a:r>
          </a:p>
          <a:p>
            <a:pPr marL="1600200" marR="0" lvl="3"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Fourth level</a:t>
            </a:r>
          </a:p>
          <a:p>
            <a:pPr marL="2057400" marR="0" lvl="4"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mn-lt"/>
              </a:rPr>
              <a:t>Fifth level</a:t>
            </a:r>
            <a:endParaRPr lang="en-US"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1" name="Picture 10"/>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892905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tyScape Suburb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644" y="0"/>
            <a:ext cx="12207162" cy="6855855"/>
          </a:xfrm>
          <a:prstGeom prst="rect">
            <a:avLst/>
          </a:prstGeom>
        </p:spPr>
      </p:pic>
      <p:sp>
        <p:nvSpPr>
          <p:cNvPr id="2" name="Title 1"/>
          <p:cNvSpPr>
            <a:spLocks noGrp="1"/>
          </p:cNvSpPr>
          <p:nvPr>
            <p:ph type="title"/>
          </p:nvPr>
        </p:nvSpPr>
        <p:spPr>
          <a:xfrm>
            <a:off x="606828" y="475488"/>
            <a:ext cx="10929389" cy="759663"/>
          </a:xfrm>
        </p:spPr>
        <p:txBody>
          <a:bodyPr/>
          <a:lstStyle/>
          <a:p>
            <a:r>
              <a:rPr lang="en-US" dirty="0"/>
              <a:t>Click to edit Master title style</a:t>
            </a:r>
          </a:p>
        </p:txBody>
      </p:sp>
      <p:sp>
        <p:nvSpPr>
          <p:cNvPr id="6" name="Text Placeholder 2"/>
          <p:cNvSpPr>
            <a:spLocks noGrp="1"/>
          </p:cNvSpPr>
          <p:nvPr>
            <p:ph type="body" idx="1" hasCustomPrompt="1"/>
          </p:nvPr>
        </p:nvSpPr>
        <p:spPr>
          <a:xfrm>
            <a:off x="1142534" y="1348430"/>
            <a:ext cx="9543935" cy="1159202"/>
          </a:xfrm>
        </p:spPr>
        <p:txBody>
          <a:bodyPr>
            <a:noAutofit/>
          </a:bodyPr>
          <a:lstStyle>
            <a:lvl1pPr marL="0" indent="0" algn="l">
              <a:buNone/>
              <a:defRPr sz="2400">
                <a:solidFill>
                  <a:schemeClr val="tx1"/>
                </a:solidFill>
                <a:latin typeface="+mn-lt"/>
              </a:defRPr>
            </a:lvl1pPr>
            <a:lvl2pPr marL="6858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2000">
                <a:solidFill>
                  <a:schemeClr val="tx1">
                    <a:tint val="75000"/>
                  </a:schemeClr>
                </a:solidFill>
              </a:defRPr>
            </a:lvl2pPr>
            <a:lvl3pPr marL="11430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1800">
                <a:solidFill>
                  <a:schemeClr val="tx1">
                    <a:tint val="75000"/>
                  </a:schemeClr>
                </a:solidFill>
              </a:defRPr>
            </a:lvl3pPr>
            <a:lvl4pPr marL="16002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sz="1600">
                <a:solidFill>
                  <a:schemeClr val="tx1">
                    <a:tint val="75000"/>
                  </a:schemeClr>
                </a:solidFill>
              </a:defRPr>
            </a:lvl4pPr>
            <a:lvl5pPr marL="2057400" marR="0"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marL="685800" marR="0" lvl="1"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rPr>
              <a:t>Second level</a:t>
            </a:r>
          </a:p>
          <a:p>
            <a:pPr marL="1143000" marR="0" lvl="2"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Third level</a:t>
            </a:r>
          </a:p>
          <a:p>
            <a:pPr marL="1600200" marR="0" lvl="3"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Fourth level</a:t>
            </a:r>
          </a:p>
          <a:p>
            <a:pPr marL="2057400" marR="0" lvl="4"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mn-lt"/>
              </a:rPr>
              <a:t>Fifth level</a:t>
            </a:r>
            <a:endParaRPr lang="en-US" dirty="0"/>
          </a:p>
        </p:txBody>
      </p:sp>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1" name="Picture 10"/>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622334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ityScape Aerial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5710" y="0"/>
            <a:ext cx="12199030" cy="6855855"/>
          </a:xfrm>
          <a:prstGeom prst="rect">
            <a:avLst/>
          </a:prstGeom>
        </p:spPr>
      </p:pic>
      <p:sp>
        <p:nvSpPr>
          <p:cNvPr id="3" name="Rectangle 2"/>
          <p:cNvSpPr/>
          <p:nvPr userDrawn="1"/>
        </p:nvSpPr>
        <p:spPr>
          <a:xfrm>
            <a:off x="5818909" y="3685309"/>
            <a:ext cx="6385831" cy="114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30647" y="3873513"/>
            <a:ext cx="5967389" cy="759663"/>
          </a:xfrm>
        </p:spPr>
        <p:txBody>
          <a:bodyPr>
            <a:normAutofit/>
          </a:bodyPr>
          <a:lstStyle/>
          <a:p>
            <a:r>
              <a:rPr lang="en-US" dirty="0"/>
              <a:t>Click to edit Master title style</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1" name="Picture 10"/>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428830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yScape Aerial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5710" y="0"/>
            <a:ext cx="12199030" cy="6855854"/>
          </a:xfrm>
          <a:prstGeom prst="rect">
            <a:avLst/>
          </a:prstGeom>
        </p:spPr>
      </p:pic>
      <p:sp>
        <p:nvSpPr>
          <p:cNvPr id="3" name="Rectangle 2"/>
          <p:cNvSpPr/>
          <p:nvPr userDrawn="1"/>
        </p:nvSpPr>
        <p:spPr>
          <a:xfrm>
            <a:off x="0" y="3685309"/>
            <a:ext cx="6385831" cy="114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11738" y="3873513"/>
            <a:ext cx="5967389" cy="759663"/>
          </a:xfrm>
        </p:spPr>
        <p:txBody>
          <a:bodyPr>
            <a:normAutofit/>
          </a:bodyPr>
          <a:lstStyle/>
          <a:p>
            <a:r>
              <a:rPr lang="en-US" dirty="0"/>
              <a:t>Click to edit Master title style</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1" name="Picture 10"/>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1387302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yScape Aerial | Suburb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5711" y="0"/>
            <a:ext cx="12199028" cy="6855854"/>
          </a:xfrm>
          <a:prstGeom prst="rect">
            <a:avLst/>
          </a:prstGeom>
        </p:spPr>
      </p:pic>
      <p:sp>
        <p:nvSpPr>
          <p:cNvPr id="3" name="Rectangle 2"/>
          <p:cNvSpPr/>
          <p:nvPr userDrawn="1"/>
        </p:nvSpPr>
        <p:spPr>
          <a:xfrm>
            <a:off x="0" y="1653309"/>
            <a:ext cx="6385831" cy="1145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211738" y="1841513"/>
            <a:ext cx="5967389" cy="759663"/>
          </a:xfrm>
        </p:spPr>
        <p:txBody>
          <a:bodyPr>
            <a:normAutofit/>
          </a:bodyPr>
          <a:lstStyle/>
          <a:p>
            <a:r>
              <a:rPr lang="en-US" dirty="0"/>
              <a:t>Click to edit Master title style</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1" name="Picture 10"/>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687164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ap | World">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t="1494" b="-1494"/>
          <a:stretch/>
        </p:blipFill>
        <p:spPr>
          <a:xfrm>
            <a:off x="6290" y="0"/>
            <a:ext cx="12179422" cy="6850924"/>
          </a:xfrm>
          <a:prstGeom prst="rect">
            <a:avLst/>
          </a:prstGeom>
        </p:spPr>
      </p:pic>
      <p:sp>
        <p:nvSpPr>
          <p:cNvPr id="2" name="Title 1"/>
          <p:cNvSpPr>
            <a:spLocks noGrp="1"/>
          </p:cNvSpPr>
          <p:nvPr>
            <p:ph type="title"/>
          </p:nvPr>
        </p:nvSpPr>
        <p:spPr>
          <a:xfrm>
            <a:off x="606829" y="158942"/>
            <a:ext cx="11130742" cy="759663"/>
          </a:xfrm>
        </p:spPr>
        <p:txBody>
          <a:bodyPr/>
          <a:lstStyle/>
          <a:p>
            <a:r>
              <a:rPr lang="en-US" dirty="0"/>
              <a:t>Click to edit Master title style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9" name="Picture 8"/>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1961942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p | North Americ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290" y="3538"/>
            <a:ext cx="12179422" cy="6850924"/>
          </a:xfrm>
          <a:prstGeom prst="rect">
            <a:avLst/>
          </a:prstGeom>
        </p:spPr>
      </p:pic>
      <p:sp>
        <p:nvSpPr>
          <p:cNvPr id="2" name="Title 1"/>
          <p:cNvSpPr>
            <a:spLocks noGrp="1"/>
          </p:cNvSpPr>
          <p:nvPr>
            <p:ph type="title"/>
          </p:nvPr>
        </p:nvSpPr>
        <p:spPr>
          <a:xfrm>
            <a:off x="606829" y="158942"/>
            <a:ext cx="11130742" cy="759663"/>
          </a:xfrm>
        </p:spPr>
        <p:txBody>
          <a:bodyPr/>
          <a:lstStyle/>
          <a:p>
            <a:r>
              <a:rPr lang="en-US"/>
              <a:t>Click to edit Master 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26189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endParaRPr>
          </a:p>
        </p:txBody>
      </p:sp>
      <p:sp>
        <p:nvSpPr>
          <p:cNvPr id="5" name="Title 1"/>
          <p:cNvSpPr>
            <a:spLocks noGrp="1"/>
          </p:cNvSpPr>
          <p:nvPr>
            <p:ph type="title" hasCustomPrompt="1"/>
          </p:nvPr>
        </p:nvSpPr>
        <p:spPr>
          <a:xfrm>
            <a:off x="606829" y="471136"/>
            <a:ext cx="11130742" cy="759663"/>
          </a:xfrm>
        </p:spPr>
        <p:txBody>
          <a:bodyPr/>
          <a:lstStyle>
            <a:lvl1pPr>
              <a:defRPr/>
            </a:lvl1pPr>
          </a:lstStyle>
          <a:p>
            <a:r>
              <a:rPr lang="en-US" dirty="0"/>
              <a:t>Slide Title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8" name="Picture 7"/>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853029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p | Canad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t="1354" b="-1354"/>
          <a:stretch/>
        </p:blipFill>
        <p:spPr>
          <a:xfrm>
            <a:off x="6291" y="0"/>
            <a:ext cx="12179420" cy="6850924"/>
          </a:xfrm>
          <a:prstGeom prst="rect">
            <a:avLst/>
          </a:prstGeom>
        </p:spPr>
      </p:pic>
      <p:sp>
        <p:nvSpPr>
          <p:cNvPr id="2" name="Title 1"/>
          <p:cNvSpPr>
            <a:spLocks noGrp="1"/>
          </p:cNvSpPr>
          <p:nvPr>
            <p:ph type="title"/>
          </p:nvPr>
        </p:nvSpPr>
        <p:spPr>
          <a:xfrm>
            <a:off x="606829" y="158942"/>
            <a:ext cx="11130742" cy="759663"/>
          </a:xfrm>
        </p:spPr>
        <p:txBody>
          <a:bodyPr/>
          <a:lstStyle/>
          <a:p>
            <a:r>
              <a:rPr lang="en-US"/>
              <a:t>Click to edit Master 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707528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p | US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291" y="3538"/>
            <a:ext cx="12179420" cy="6850923"/>
          </a:xfrm>
          <a:prstGeom prst="rect">
            <a:avLst/>
          </a:prstGeom>
        </p:spPr>
      </p:pic>
      <p:sp>
        <p:nvSpPr>
          <p:cNvPr id="2" name="Title 1"/>
          <p:cNvSpPr>
            <a:spLocks noGrp="1"/>
          </p:cNvSpPr>
          <p:nvPr>
            <p:ph type="title"/>
          </p:nvPr>
        </p:nvSpPr>
        <p:spPr>
          <a:xfrm>
            <a:off x="606829" y="158942"/>
            <a:ext cx="11130742" cy="759663"/>
          </a:xfrm>
        </p:spPr>
        <p:txBody>
          <a:bodyPr/>
          <a:lstStyle/>
          <a:p>
            <a:r>
              <a:rPr lang="en-US" dirty="0"/>
              <a:t>Click to edit Master 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329057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p | South America">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t="3180" b="-3180"/>
          <a:stretch/>
        </p:blipFill>
        <p:spPr>
          <a:xfrm>
            <a:off x="6292" y="0"/>
            <a:ext cx="12179418" cy="6850923"/>
          </a:xfrm>
          <a:prstGeom prst="rect">
            <a:avLst/>
          </a:prstGeom>
        </p:spPr>
      </p:pic>
      <p:sp>
        <p:nvSpPr>
          <p:cNvPr id="2" name="Title 1"/>
          <p:cNvSpPr>
            <a:spLocks noGrp="1"/>
          </p:cNvSpPr>
          <p:nvPr>
            <p:ph type="title"/>
          </p:nvPr>
        </p:nvSpPr>
        <p:spPr>
          <a:xfrm>
            <a:off x="606829" y="158942"/>
            <a:ext cx="11130742" cy="759663"/>
          </a:xfrm>
        </p:spPr>
        <p:txBody>
          <a:bodyPr/>
          <a:lstStyle/>
          <a:p>
            <a:r>
              <a:rPr lang="en-US"/>
              <a:t>Click to edit Master 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901449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p | Europ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2" y="752908"/>
            <a:ext cx="12179418" cy="5480738"/>
          </a:xfrm>
          <a:prstGeom prst="rect">
            <a:avLst/>
          </a:prstGeom>
        </p:spPr>
      </p:pic>
      <p:sp>
        <p:nvSpPr>
          <p:cNvPr id="2" name="Title 1"/>
          <p:cNvSpPr>
            <a:spLocks noGrp="1"/>
          </p:cNvSpPr>
          <p:nvPr>
            <p:ph type="title"/>
          </p:nvPr>
        </p:nvSpPr>
        <p:spPr>
          <a:xfrm>
            <a:off x="606829" y="158942"/>
            <a:ext cx="11130742" cy="759663"/>
          </a:xfrm>
        </p:spPr>
        <p:txBody>
          <a:bodyPr/>
          <a:lstStyle/>
          <a:p>
            <a:r>
              <a:rPr lang="en-US"/>
              <a:t>Click to edit Master 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4270020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p | Middle Eas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293" y="3538"/>
            <a:ext cx="12179416" cy="6850922"/>
          </a:xfrm>
          <a:prstGeom prst="rect">
            <a:avLst/>
          </a:prstGeom>
        </p:spPr>
      </p:pic>
      <p:sp>
        <p:nvSpPr>
          <p:cNvPr id="2" name="Title 1"/>
          <p:cNvSpPr>
            <a:spLocks noGrp="1"/>
          </p:cNvSpPr>
          <p:nvPr>
            <p:ph type="title"/>
          </p:nvPr>
        </p:nvSpPr>
        <p:spPr>
          <a:xfrm>
            <a:off x="606829" y="158942"/>
            <a:ext cx="11130742" cy="759663"/>
          </a:xfrm>
        </p:spPr>
        <p:txBody>
          <a:bodyPr/>
          <a:lstStyle/>
          <a:p>
            <a:r>
              <a:rPr lang="en-US"/>
              <a:t>Click to edit Master 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585093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p | Afric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293" y="3538"/>
            <a:ext cx="12179416" cy="6850921"/>
          </a:xfrm>
          <a:prstGeom prst="rect">
            <a:avLst/>
          </a:prstGeom>
        </p:spPr>
      </p:pic>
      <p:sp>
        <p:nvSpPr>
          <p:cNvPr id="2" name="Title 1"/>
          <p:cNvSpPr>
            <a:spLocks noGrp="1"/>
          </p:cNvSpPr>
          <p:nvPr>
            <p:ph type="title"/>
          </p:nvPr>
        </p:nvSpPr>
        <p:spPr>
          <a:xfrm>
            <a:off x="606829" y="158942"/>
            <a:ext cx="11130742" cy="759663"/>
          </a:xfrm>
        </p:spPr>
        <p:txBody>
          <a:bodyPr/>
          <a:lstStyle/>
          <a:p>
            <a:r>
              <a:rPr lang="en-US"/>
              <a:t>Click to edit Master 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447643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p | Asia">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293" y="3538"/>
            <a:ext cx="12179415" cy="6850921"/>
          </a:xfrm>
          <a:prstGeom prst="rect">
            <a:avLst/>
          </a:prstGeom>
        </p:spPr>
      </p:pic>
      <p:sp>
        <p:nvSpPr>
          <p:cNvPr id="2" name="Title 1"/>
          <p:cNvSpPr>
            <a:spLocks noGrp="1"/>
          </p:cNvSpPr>
          <p:nvPr>
            <p:ph type="title"/>
          </p:nvPr>
        </p:nvSpPr>
        <p:spPr>
          <a:xfrm>
            <a:off x="606829" y="158942"/>
            <a:ext cx="11130742" cy="759663"/>
          </a:xfrm>
        </p:spPr>
        <p:txBody>
          <a:bodyPr/>
          <a:lstStyle/>
          <a:p>
            <a:r>
              <a:rPr lang="en-US"/>
              <a:t>Click to edit Master title style</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013936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p | ANZ">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293" y="3538"/>
            <a:ext cx="12179415" cy="6850920"/>
          </a:xfrm>
          <a:prstGeom prst="rect">
            <a:avLst/>
          </a:prstGeom>
        </p:spPr>
      </p:pic>
      <p:sp>
        <p:nvSpPr>
          <p:cNvPr id="2" name="Title 1"/>
          <p:cNvSpPr>
            <a:spLocks noGrp="1"/>
          </p:cNvSpPr>
          <p:nvPr>
            <p:ph type="title"/>
          </p:nvPr>
        </p:nvSpPr>
        <p:spPr>
          <a:xfrm>
            <a:off x="606829" y="158942"/>
            <a:ext cx="11130742" cy="759663"/>
          </a:xfrm>
        </p:spPr>
        <p:txBody>
          <a:bodyPr/>
          <a:lstStyle/>
          <a:p>
            <a:r>
              <a:rPr lang="en-US" dirty="0"/>
              <a:t>Click to edit Master title style</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11" name="Picture 10"/>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0285984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rkets | Afforda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616177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rket | Airpor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64677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04"/>
            <a:ext cx="12192000" cy="6860032"/>
          </a:xfrm>
          <a:prstGeom prst="rect">
            <a:avLst/>
          </a:prstGeom>
        </p:spPr>
      </p:pic>
      <p:sp>
        <p:nvSpPr>
          <p:cNvPr id="2" name="Title 1"/>
          <p:cNvSpPr>
            <a:spLocks noGrp="1"/>
          </p:cNvSpPr>
          <p:nvPr>
            <p:ph type="title"/>
          </p:nvPr>
        </p:nvSpPr>
        <p:spPr>
          <a:xfrm>
            <a:off x="606829" y="475488"/>
            <a:ext cx="11130742" cy="759663"/>
          </a:xfrm>
        </p:spPr>
        <p:txBody>
          <a:bodyPr/>
          <a:lstStyle>
            <a:lvl1pPr>
              <a:defRPr>
                <a:solidFill>
                  <a:schemeClr val="bg1"/>
                </a:solidFill>
              </a:defRPr>
            </a:lvl1pPr>
          </a:lstStyle>
          <a:p>
            <a:r>
              <a:rPr lang="en-US" dirty="0"/>
              <a:t>Click to edit Master title style</a:t>
            </a:r>
          </a:p>
        </p:txBody>
      </p:sp>
      <p:pic>
        <p:nvPicPr>
          <p:cNvPr id="11" name="Picture 10"/>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798912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rkets | Analytic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726870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rkets | Commerci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794283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arkets | Cond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858509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rkets | Go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1337384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rkets | Industri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4282880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rkets | Invest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621315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rkets | Logistic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549871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rkets | Militar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936985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rkets | Multifami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1292329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rkets | Offi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72239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vot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04"/>
            <a:ext cx="12192000" cy="6860032"/>
          </a:xfrm>
          <a:prstGeom prst="rect">
            <a:avLst/>
          </a:prstGeom>
        </p:spPr>
      </p:pic>
      <p:sp>
        <p:nvSpPr>
          <p:cNvPr id="2" name="Title 1"/>
          <p:cNvSpPr>
            <a:spLocks noGrp="1"/>
          </p:cNvSpPr>
          <p:nvPr>
            <p:ph type="ctrTitle" hasCustomPrompt="1"/>
          </p:nvPr>
        </p:nvSpPr>
        <p:spPr>
          <a:xfrm>
            <a:off x="1640378" y="3042561"/>
            <a:ext cx="8833658" cy="481072"/>
          </a:xfrm>
        </p:spPr>
        <p:txBody>
          <a:bodyPr anchor="b">
            <a:noAutofit/>
          </a:bodyPr>
          <a:lstStyle>
            <a:lvl1pPr algn="ctr">
              <a:defRPr sz="2400">
                <a:solidFill>
                  <a:schemeClr val="bg1"/>
                </a:solidFill>
              </a:defRPr>
            </a:lvl1pPr>
          </a:lstStyle>
          <a:p>
            <a:r>
              <a:rPr lang="en-US" dirty="0"/>
              <a:t>Pivot Title</a:t>
            </a:r>
          </a:p>
        </p:txBody>
      </p:sp>
      <p:pic>
        <p:nvPicPr>
          <p:cNvPr id="9" name="Picture 8"/>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063118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rkets | Park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883196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rkets | Por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3" cy="6855852"/>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7464964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rkets | Publ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3"/>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661872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rkets | Retai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3" cy="6855853"/>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541832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rkets | Self Stor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4"/>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966645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rkets | Seni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4" cy="6855853"/>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3552746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rkets | Single Fami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3" cy="6855853"/>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1022875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rkets | Stud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183" cy="6855852"/>
          </a:xfrm>
          <a:prstGeom prst="rect">
            <a:avLst/>
          </a:prstGeom>
        </p:spPr>
      </p:pic>
      <p:sp>
        <p:nvSpPr>
          <p:cNvPr id="4" name="Content Placeholder 3"/>
          <p:cNvSpPr>
            <a:spLocks noGrp="1"/>
          </p:cNvSpPr>
          <p:nvPr>
            <p:ph sz="half" idx="2"/>
          </p:nvPr>
        </p:nvSpPr>
        <p:spPr>
          <a:xfrm>
            <a:off x="839788" y="2078182"/>
            <a:ext cx="5157787" cy="397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p:cNvSpPr>
            <a:spLocks noGrp="1"/>
          </p:cNvSpPr>
          <p:nvPr>
            <p:ph type="title"/>
          </p:nvPr>
        </p:nvSpPr>
        <p:spPr>
          <a:xfrm>
            <a:off x="606829" y="931025"/>
            <a:ext cx="11130742" cy="759663"/>
          </a:xfrm>
          <a:prstGeom prst="rect">
            <a:avLst/>
          </a:prstGeom>
        </p:spPr>
        <p:txBody>
          <a:bodyPr vert="horz" lIns="91440" tIns="45720" rIns="91440" bIns="45720" rtlCol="0" anchor="ctr">
            <a:noAutofit/>
          </a:bodyPr>
          <a:lstStyle/>
          <a:p>
            <a:r>
              <a:rPr lang="en-US" dirty="0"/>
              <a:t>Slide Title</a:t>
            </a:r>
          </a:p>
        </p:txBody>
      </p:sp>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4"/>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1076434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ergize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992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604"/>
            <a:ext cx="12192000" cy="6860032"/>
          </a:xfrm>
          <a:prstGeom prst="rect">
            <a:avLst/>
          </a:prstGeom>
        </p:spPr>
      </p:pic>
      <p:sp>
        <p:nvSpPr>
          <p:cNvPr id="2" name="Title 1"/>
          <p:cNvSpPr>
            <a:spLocks noGrp="1"/>
          </p:cNvSpPr>
          <p:nvPr>
            <p:ph type="ctrTitle" hasCustomPrompt="1"/>
          </p:nvPr>
        </p:nvSpPr>
        <p:spPr>
          <a:xfrm>
            <a:off x="1640378" y="2543796"/>
            <a:ext cx="8833658" cy="481072"/>
          </a:xfrm>
        </p:spPr>
        <p:txBody>
          <a:bodyPr anchor="b">
            <a:noAutofit/>
          </a:bodyPr>
          <a:lstStyle>
            <a:lvl1pPr algn="ctr">
              <a:defRPr sz="2400">
                <a:solidFill>
                  <a:schemeClr val="bg1"/>
                </a:solidFill>
              </a:defRPr>
            </a:lvl1pPr>
          </a:lstStyle>
          <a:p>
            <a:r>
              <a:rPr lang="en-US" dirty="0"/>
              <a:t>Closing Slide</a:t>
            </a:r>
          </a:p>
        </p:txBody>
      </p:sp>
      <p:sp>
        <p:nvSpPr>
          <p:cNvPr id="5" name="Text Placeholder 2"/>
          <p:cNvSpPr>
            <a:spLocks noGrp="1"/>
          </p:cNvSpPr>
          <p:nvPr>
            <p:ph type="body" idx="1"/>
          </p:nvPr>
        </p:nvSpPr>
        <p:spPr>
          <a:xfrm>
            <a:off x="1801090" y="3080285"/>
            <a:ext cx="8478983" cy="1159202"/>
          </a:xfrm>
        </p:spPr>
        <p:txBody>
          <a:bodyPr>
            <a:noAutofit/>
          </a:bodyPr>
          <a:lstStyle>
            <a:lvl1pPr marL="0" indent="0" algn="ctr">
              <a:buNone/>
              <a:defRPr sz="20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35982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ue Bullet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2" name="Title 1"/>
          <p:cNvSpPr>
            <a:spLocks noGrp="1"/>
          </p:cNvSpPr>
          <p:nvPr>
            <p:ph type="title"/>
          </p:nvPr>
        </p:nvSpPr>
        <p:spPr>
          <a:xfrm>
            <a:off x="606829" y="475488"/>
            <a:ext cx="11130742" cy="759663"/>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03503" y="1673352"/>
            <a:ext cx="11134067" cy="456029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2803407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37360" y="1089892"/>
            <a:ext cx="8833658" cy="646042"/>
          </a:xfrm>
        </p:spPr>
        <p:txBody>
          <a:bodyPr anchor="b">
            <a:noAutofit/>
          </a:bodyPr>
          <a:lstStyle>
            <a:lvl1pPr algn="ctr">
              <a:defRPr sz="4000">
                <a:solidFill>
                  <a:schemeClr val="tx1"/>
                </a:solidFill>
              </a:defRPr>
            </a:lvl1pPr>
          </a:lstStyle>
          <a:p>
            <a:r>
              <a:rPr lang="en-US" dirty="0"/>
              <a:t>Copyright</a:t>
            </a:r>
          </a:p>
        </p:txBody>
      </p:sp>
      <p:sp>
        <p:nvSpPr>
          <p:cNvPr id="5" name="Text Placeholder 2"/>
          <p:cNvSpPr>
            <a:spLocks noGrp="1"/>
          </p:cNvSpPr>
          <p:nvPr>
            <p:ph type="body" idx="1"/>
          </p:nvPr>
        </p:nvSpPr>
        <p:spPr>
          <a:xfrm>
            <a:off x="603504" y="2048256"/>
            <a:ext cx="11080496" cy="3327308"/>
          </a:xfrm>
        </p:spPr>
        <p:txBody>
          <a:bodyPr>
            <a:noAutofit/>
          </a:bodyPr>
          <a:lstStyle>
            <a:lvl1pPr marL="0" indent="0" algn="l">
              <a:buNone/>
              <a:defRPr sz="14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p:cNvPicPr>
            <a:picLocks noChangeAspect="1"/>
          </p:cNvPicPr>
          <p:nvPr userDrawn="1"/>
        </p:nvPicPr>
        <p:blipFill>
          <a:blip r:embed="rId2"/>
          <a:stretch>
            <a:fillRect/>
          </a:stretch>
        </p:blipFill>
        <p:spPr>
          <a:xfrm>
            <a:off x="10686469" y="6233646"/>
            <a:ext cx="1506910" cy="62220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1379" y="6233646"/>
            <a:ext cx="12192000" cy="640080"/>
          </a:xfrm>
          <a:prstGeom prst="rect">
            <a:avLst/>
          </a:prstGeom>
        </p:spPr>
      </p:pic>
      <p:pic>
        <p:nvPicPr>
          <p:cNvPr id="11" name="Picture 10"/>
          <p:cNvPicPr>
            <a:picLocks noChangeAspect="1"/>
          </p:cNvPicPr>
          <p:nvPr userDrawn="1"/>
        </p:nvPicPr>
        <p:blipFill>
          <a:blip r:embed="rId2"/>
          <a:stretch>
            <a:fillRect/>
          </a:stretch>
        </p:blipFill>
        <p:spPr>
          <a:xfrm>
            <a:off x="10687848" y="6233646"/>
            <a:ext cx="1506910" cy="622208"/>
          </a:xfrm>
          <a:prstGeom prst="rect">
            <a:avLst/>
          </a:prstGeom>
        </p:spPr>
      </p:pic>
    </p:spTree>
    <p:extLst>
      <p:ext uri="{BB962C8B-B14F-4D97-AF65-F5344CB8AC3E}">
        <p14:creationId xmlns:p14="http://schemas.microsoft.com/office/powerpoint/2010/main" val="304578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White Bullets">
    <p:spTree>
      <p:nvGrpSpPr>
        <p:cNvPr id="1" name=""/>
        <p:cNvGrpSpPr/>
        <p:nvPr/>
      </p:nvGrpSpPr>
      <p:grpSpPr>
        <a:xfrm>
          <a:off x="0" y="0"/>
          <a:ext cx="0" cy="0"/>
          <a:chOff x="0" y="0"/>
          <a:chExt cx="0" cy="0"/>
        </a:xfrm>
      </p:grpSpPr>
      <p:sp>
        <p:nvSpPr>
          <p:cNvPr id="2" name="Title 1"/>
          <p:cNvSpPr>
            <a:spLocks noGrp="1"/>
          </p:cNvSpPr>
          <p:nvPr>
            <p:ph type="title"/>
          </p:nvPr>
        </p:nvSpPr>
        <p:spPr>
          <a:xfrm>
            <a:off x="606829" y="475488"/>
            <a:ext cx="11130742" cy="759663"/>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hasCustomPrompt="1"/>
          </p:nvPr>
        </p:nvSpPr>
        <p:spPr>
          <a:xfrm>
            <a:off x="603503" y="1673352"/>
            <a:ext cx="11134067" cy="4560294"/>
          </a:xfrm>
        </p:spPr>
        <p:txBody>
          <a:bodyPr/>
          <a:lstStyle>
            <a:lvl1pPr>
              <a:buClr>
                <a:schemeClr val="bg1"/>
              </a:buClr>
              <a:defRPr>
                <a:solidFill>
                  <a:schemeClr val="tx1"/>
                </a:solidFill>
              </a:defRPr>
            </a:lvl1pPr>
            <a:lvl2pPr marL="6858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a:solidFill>
                  <a:schemeClr val="tx1"/>
                </a:solidFill>
              </a:defRPr>
            </a:lvl5pPr>
          </a:lstStyle>
          <a:p>
            <a:pPr lvl="0"/>
            <a:r>
              <a:rPr lang="en-US" dirty="0"/>
              <a:t>Click to edit Master text styles</a:t>
            </a:r>
          </a:p>
          <a:p>
            <a:pPr marL="685800" marR="0" lvl="1"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rPr>
              <a:t>Second level</a:t>
            </a:r>
          </a:p>
          <a:p>
            <a:pPr marL="1143000" marR="0" lvl="2"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Third level</a:t>
            </a:r>
          </a:p>
          <a:p>
            <a:pPr marL="1600200" marR="0" lvl="3" indent="-228600" algn="l" defTabSz="914400" rtl="0" eaLnBrk="1" fontAlgn="auto" latinLnBrk="0" hangingPunct="1">
              <a:lnSpc>
                <a:spcPct val="90000"/>
              </a:lnSpc>
              <a:spcBef>
                <a:spcPts val="500"/>
              </a:spcBef>
              <a:spcAft>
                <a:spcPts val="0"/>
              </a:spcAft>
              <a:buClr>
                <a:prstClr val="white">
                  <a:lumMod val="50000"/>
                </a:prstClr>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Fourth level</a:t>
            </a:r>
          </a:p>
          <a:p>
            <a:pPr marL="2057400" marR="0" lvl="4" indent="-228600" algn="l" defTabSz="914400" rtl="0" eaLnBrk="1" fontAlgn="auto" latinLnBrk="0" hangingPunct="1">
              <a:lnSpc>
                <a:spcPct val="90000"/>
              </a:lnSpc>
              <a:spcBef>
                <a:spcPts val="500"/>
              </a:spcBef>
              <a:spcAft>
                <a:spcPts val="0"/>
              </a:spcAft>
              <a:buClr>
                <a:prstClr val="white">
                  <a:lumMod val="50000"/>
                </a:prstClr>
              </a:buClr>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mn-lt"/>
              </a:rPr>
              <a:t>Fifth level</a:t>
            </a:r>
          </a:p>
        </p:txBody>
      </p:sp>
      <p:pic>
        <p:nvPicPr>
          <p:cNvPr id="11" name="Picture 10"/>
          <p:cNvPicPr>
            <a:picLocks noChangeAspect="1"/>
          </p:cNvPicPr>
          <p:nvPr userDrawn="1"/>
        </p:nvPicPr>
        <p:blipFill>
          <a:blip r:embed="rId2"/>
          <a:stretch>
            <a:fillRect/>
          </a:stretch>
        </p:blipFill>
        <p:spPr>
          <a:xfrm>
            <a:off x="10686469" y="6233646"/>
            <a:ext cx="1506910" cy="622208"/>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6" name="Picture 5"/>
          <p:cNvPicPr>
            <a:picLocks noChangeAspect="1"/>
          </p:cNvPicPr>
          <p:nvPr userDrawn="1"/>
        </p:nvPicPr>
        <p:blipFill>
          <a:blip r:embed="rId2"/>
          <a:stretch>
            <a:fillRect/>
          </a:stretch>
        </p:blipFill>
        <p:spPr>
          <a:xfrm>
            <a:off x="10685090" y="6233646"/>
            <a:ext cx="1506910" cy="622208"/>
          </a:xfrm>
          <a:prstGeom prst="rect">
            <a:avLst/>
          </a:prstGeom>
        </p:spPr>
      </p:pic>
    </p:spTree>
    <p:extLst>
      <p:ext uri="{BB962C8B-B14F-4D97-AF65-F5344CB8AC3E}">
        <p14:creationId xmlns:p14="http://schemas.microsoft.com/office/powerpoint/2010/main" val="138339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Left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33556" y="475488"/>
            <a:ext cx="5037513" cy="615142"/>
          </a:xfrm>
        </p:spPr>
        <p:txBody>
          <a:bodyPr anchor="b">
            <a:noAutofit/>
          </a:bodyPr>
          <a:lstStyle>
            <a:lvl1pPr>
              <a:defRPr sz="3200">
                <a:latin typeface="+mj-lt"/>
              </a:defRPr>
            </a:lvl1pPr>
          </a:lstStyle>
          <a:p>
            <a:r>
              <a:rPr lang="en-US" dirty="0"/>
              <a:t>Header</a:t>
            </a:r>
          </a:p>
        </p:txBody>
      </p:sp>
      <p:sp>
        <p:nvSpPr>
          <p:cNvPr id="3" name="Picture Placeholder 2"/>
          <p:cNvSpPr>
            <a:spLocks noGrp="1"/>
          </p:cNvSpPr>
          <p:nvPr>
            <p:ph type="pic" idx="1"/>
          </p:nvPr>
        </p:nvSpPr>
        <p:spPr>
          <a:xfrm>
            <a:off x="0" y="1"/>
            <a:ext cx="6172200" cy="62336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6633556" y="1673352"/>
            <a:ext cx="5037513" cy="4253947"/>
          </a:xfrm>
        </p:spPr>
        <p:txBody>
          <a:bodyPr/>
          <a:lstStyle>
            <a:lvl1pPr marL="0" indent="0">
              <a:buFontTx/>
              <a:buNone/>
              <a:defRPr sz="2000">
                <a:latin typeface="+mn-lt"/>
              </a:defRPr>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600"/>
            </a:lvl3pPr>
            <a:lvl4pPr marL="1543050" indent="-171450">
              <a:buFont typeface="Arial" panose="020B0604020202020204" pitchFamily="34" charset="0"/>
              <a:buChar char="•"/>
              <a:defRPr sz="1600"/>
            </a:lvl4pPr>
            <a:lvl5pPr marL="2000250" indent="-171450">
              <a:buFont typeface="Arial" panose="020B0604020202020204" pitchFamily="34" charset="0"/>
              <a:buChar char="•"/>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44948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Right +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19800" y="1"/>
            <a:ext cx="6172200" cy="62336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p:cNvSpPr>
            <a:spLocks noGrp="1"/>
          </p:cNvSpPr>
          <p:nvPr>
            <p:ph type="title" hasCustomPrompt="1"/>
          </p:nvPr>
        </p:nvSpPr>
        <p:spPr>
          <a:xfrm>
            <a:off x="603504" y="475488"/>
            <a:ext cx="4937760" cy="615142"/>
          </a:xfrm>
        </p:spPr>
        <p:txBody>
          <a:bodyPr anchor="b">
            <a:noAutofit/>
          </a:bodyPr>
          <a:lstStyle>
            <a:lvl1pPr>
              <a:defRPr sz="3200">
                <a:latin typeface="+mj-lt"/>
              </a:defRPr>
            </a:lvl1pPr>
          </a:lstStyle>
          <a:p>
            <a:r>
              <a:rPr lang="en-US" dirty="0"/>
              <a:t>Header</a:t>
            </a:r>
          </a:p>
        </p:txBody>
      </p:sp>
      <p:sp>
        <p:nvSpPr>
          <p:cNvPr id="5" name="Text Placeholder 3"/>
          <p:cNvSpPr>
            <a:spLocks noGrp="1"/>
          </p:cNvSpPr>
          <p:nvPr>
            <p:ph type="body" sz="half" idx="10" hasCustomPrompt="1"/>
          </p:nvPr>
        </p:nvSpPr>
        <p:spPr>
          <a:xfrm>
            <a:off x="603504" y="1673352"/>
            <a:ext cx="4937760" cy="4253947"/>
          </a:xfrm>
        </p:spPr>
        <p:txBody>
          <a:bodyPr/>
          <a:lstStyle>
            <a:lvl1pPr marL="0" indent="0">
              <a:buFontTx/>
              <a:buNone/>
              <a:defRPr sz="2000">
                <a:latin typeface="+mn-lt"/>
              </a:defRPr>
            </a:lvl1pPr>
            <a:lvl2pPr marL="742950" indent="-285750">
              <a:buFont typeface="Arial" panose="020B0604020202020204" pitchFamily="34" charset="0"/>
              <a:buChar char="•"/>
              <a:defRPr sz="1800"/>
            </a:lvl2pPr>
            <a:lvl3pPr marL="1085850" indent="-171450">
              <a:buFont typeface="Arial" panose="020B0604020202020204" pitchFamily="34" charset="0"/>
              <a:buChar char="•"/>
              <a:defRPr sz="1600"/>
            </a:lvl3pPr>
            <a:lvl4pPr marL="1543050" indent="-171450">
              <a:buFont typeface="Arial" panose="020B0604020202020204" pitchFamily="34" charset="0"/>
              <a:buChar char="•"/>
              <a:defRPr sz="1600"/>
            </a:lvl4pPr>
            <a:lvl5pPr marL="2000250" indent="-171450">
              <a:buFont typeface="Arial" panose="020B0604020202020204" pitchFamily="34" charset="0"/>
              <a:buChar char="•"/>
              <a:defRPr sz="16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90669"/>
          <a:stretch/>
        </p:blipFill>
        <p:spPr>
          <a:xfrm>
            <a:off x="0" y="6233646"/>
            <a:ext cx="12192000" cy="640080"/>
          </a:xfrm>
          <a:prstGeom prst="rect">
            <a:avLst/>
          </a:prstGeom>
        </p:spPr>
      </p:pic>
      <p:pic>
        <p:nvPicPr>
          <p:cNvPr id="7" name="Picture 6"/>
          <p:cNvPicPr>
            <a:picLocks noChangeAspect="1"/>
          </p:cNvPicPr>
          <p:nvPr userDrawn="1"/>
        </p:nvPicPr>
        <p:blipFill>
          <a:blip r:embed="rId3"/>
          <a:stretch>
            <a:fillRect/>
          </a:stretch>
        </p:blipFill>
        <p:spPr>
          <a:xfrm>
            <a:off x="10686469" y="6233646"/>
            <a:ext cx="1506910" cy="622208"/>
          </a:xfrm>
          <a:prstGeom prst="rect">
            <a:avLst/>
          </a:prstGeom>
        </p:spPr>
      </p:pic>
    </p:spTree>
    <p:extLst>
      <p:ext uri="{BB962C8B-B14F-4D97-AF65-F5344CB8AC3E}">
        <p14:creationId xmlns:p14="http://schemas.microsoft.com/office/powerpoint/2010/main" val="18986685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6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6829" y="454506"/>
            <a:ext cx="11130742" cy="759663"/>
          </a:xfrm>
          <a:prstGeom prst="rect">
            <a:avLst/>
          </a:prstGeom>
        </p:spPr>
        <p:txBody>
          <a:bodyPr vert="horz" lIns="91440" tIns="45720" rIns="91440" bIns="45720" rtlCol="0" anchor="ctr">
            <a:noAutofit/>
          </a:bodyPr>
          <a:lstStyle/>
          <a:p>
            <a:r>
              <a:rPr lang="en-US" dirty="0"/>
              <a:t>Slide Title</a:t>
            </a:r>
          </a:p>
        </p:txBody>
      </p:sp>
      <p:sp>
        <p:nvSpPr>
          <p:cNvPr id="3" name="Text Placeholder 2"/>
          <p:cNvSpPr>
            <a:spLocks noGrp="1"/>
          </p:cNvSpPr>
          <p:nvPr>
            <p:ph type="body" idx="1"/>
          </p:nvPr>
        </p:nvSpPr>
        <p:spPr>
          <a:xfrm>
            <a:off x="913014" y="1579419"/>
            <a:ext cx="10515600" cy="448422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2000" b="0" i="0">
                <a:solidFill>
                  <a:schemeClr val="bg1"/>
                </a:solidFill>
                <a:latin typeface="Calibri" charset="0"/>
                <a:ea typeface="Calibri" charset="0"/>
                <a:cs typeface="Calibri" charset="0"/>
              </a:defRPr>
            </a:lvl1pPr>
          </a:lstStyle>
          <a:p>
            <a:r>
              <a:rPr lang="en-US">
                <a:solidFill>
                  <a:prstClr val="white"/>
                </a:solidFill>
              </a:rPr>
              <a:t>Header white</a:t>
            </a:r>
            <a:endParaRPr lang="en-US" dirty="0">
              <a:solidFill>
                <a:prstClr val="white"/>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2000" b="0" i="0">
                <a:solidFill>
                  <a:schemeClr val="tx1"/>
                </a:solidFill>
                <a:latin typeface="Calibri" charset="0"/>
                <a:ea typeface="Calibri" charset="0"/>
                <a:cs typeface="Calibri" charset="0"/>
              </a:defRPr>
            </a:lvl1pPr>
          </a:lstStyle>
          <a:p>
            <a:r>
              <a:rPr lang="en-US" dirty="0">
                <a:solidFill>
                  <a:prstClr val="black"/>
                </a:solidFill>
              </a:rPr>
              <a:t>Header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alibri" charset="0"/>
                <a:ea typeface="Calibri" charset="0"/>
                <a:cs typeface="Calibri" charset="0"/>
              </a:defRPr>
            </a:lvl1pPr>
          </a:lstStyle>
          <a:p>
            <a:fld id="{F8BAFD5A-9369-0647-A128-36D82339EC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7215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Lst>
  <p:txStyles>
    <p:titleStyle>
      <a:lvl1pPr algn="l" defTabSz="914400" rtl="0" eaLnBrk="1" latinLnBrk="0" hangingPunct="1">
        <a:lnSpc>
          <a:spcPct val="90000"/>
        </a:lnSpc>
        <a:spcBef>
          <a:spcPct val="0"/>
        </a:spcBef>
        <a:buNone/>
        <a:defRPr sz="4000" b="0" i="0" kern="1200">
          <a:solidFill>
            <a:schemeClr val="tx1"/>
          </a:solidFill>
          <a:effectLst/>
          <a:latin typeface="Calibri Light" charset="0"/>
          <a:ea typeface="Calibri Light" charset="0"/>
          <a:cs typeface="Calibri Light" charset="0"/>
        </a:defRPr>
      </a:lvl1pPr>
    </p:titleStyle>
    <p:bodyStyle>
      <a:lvl1pPr marL="0" indent="0" algn="l" defTabSz="914400" rtl="0" eaLnBrk="1" latinLnBrk="0" hangingPunct="1">
        <a:lnSpc>
          <a:spcPct val="90000"/>
        </a:lnSpc>
        <a:spcBef>
          <a:spcPts val="1000"/>
        </a:spcBef>
        <a:buClr>
          <a:schemeClr val="bg1">
            <a:lumMod val="50000"/>
          </a:schemeClr>
        </a:buClr>
        <a:buFontTx/>
        <a:buNone/>
        <a:defRPr sz="2800" b="0" i="0" kern="1200">
          <a:solidFill>
            <a:schemeClr val="tx1"/>
          </a:solidFill>
          <a:latin typeface="+mn-lt"/>
          <a:ea typeface="Calibri" charset="0"/>
          <a:cs typeface="Calibri" charset="0"/>
        </a:defRPr>
      </a:lvl1pPr>
      <a:lvl2pPr marL="6858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2000" b="0" i="0" kern="1200">
          <a:solidFill>
            <a:schemeClr val="tx1"/>
          </a:solidFill>
          <a:latin typeface="+mn-lt"/>
          <a:ea typeface="Calibri" charset="0"/>
          <a:cs typeface="Calibri"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b="0" i="0" kern="1200">
          <a:solidFill>
            <a:schemeClr val="tx1"/>
          </a:solidFill>
          <a:latin typeface="+mn-lt"/>
          <a:ea typeface="Calibri" charset="0"/>
          <a:cs typeface="Calibri" charset="0"/>
        </a:defRPr>
      </a:lvl3pPr>
      <a:lvl4pPr marL="16002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800" b="0" i="0" kern="1200">
          <a:solidFill>
            <a:schemeClr val="tx1"/>
          </a:solidFill>
          <a:latin typeface="+mn-lt"/>
          <a:ea typeface="Calibri" charset="0"/>
          <a:cs typeface="Calibri" charset="0"/>
        </a:defRPr>
      </a:lvl4pPr>
      <a:lvl5pPr marL="2057400" indent="-228600" algn="l" defTabSz="914400" rtl="0" eaLnBrk="1" latinLnBrk="0" hangingPunct="1">
        <a:lnSpc>
          <a:spcPct val="90000"/>
        </a:lnSpc>
        <a:spcBef>
          <a:spcPts val="500"/>
        </a:spcBef>
        <a:buClr>
          <a:schemeClr val="bg1">
            <a:lumMod val="50000"/>
          </a:schemeClr>
        </a:buClr>
        <a:buFont typeface="Arial"/>
        <a:buChar char="•"/>
        <a:defRPr sz="1800" b="0" i="0" kern="1200">
          <a:solidFill>
            <a:schemeClr val="tx1"/>
          </a:solidFill>
          <a:latin typeface="+mn-lt"/>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Apartment Market Forecast for Sacramento Region</a:t>
            </a:r>
          </a:p>
        </p:txBody>
      </p:sp>
      <p:sp>
        <p:nvSpPr>
          <p:cNvPr id="3" name="Subtitle 2"/>
          <p:cNvSpPr>
            <a:spLocks noGrp="1"/>
          </p:cNvSpPr>
          <p:nvPr>
            <p:ph type="subTitle" idx="1"/>
          </p:nvPr>
        </p:nvSpPr>
        <p:spPr/>
        <p:txBody>
          <a:bodyPr/>
          <a:lstStyle/>
          <a:p>
            <a:pPr>
              <a:spcBef>
                <a:spcPts val="0"/>
              </a:spcBef>
            </a:pPr>
            <a:r>
              <a:rPr lang="en-US" sz="2000" b="1" dirty="0"/>
              <a:t>Doug Ressler</a:t>
            </a:r>
          </a:p>
          <a:p>
            <a:pPr>
              <a:spcBef>
                <a:spcPts val="0"/>
              </a:spcBef>
            </a:pPr>
            <a:r>
              <a:rPr lang="en-US" dirty="0"/>
              <a:t>Director of Business Intelligence, </a:t>
            </a:r>
            <a:r>
              <a:rPr lang="en-US" dirty="0" err="1"/>
              <a:t>Yardi</a:t>
            </a:r>
            <a:r>
              <a:rPr lang="en-US" dirty="0"/>
              <a:t>-Matrix</a:t>
            </a:r>
          </a:p>
          <a:p>
            <a:pPr>
              <a:spcBef>
                <a:spcPts val="0"/>
              </a:spcBef>
            </a:pPr>
            <a:endParaRPr lang="en-US" sz="2000" dirty="0"/>
          </a:p>
          <a:p>
            <a:pPr>
              <a:spcBef>
                <a:spcPts val="0"/>
              </a:spcBef>
            </a:pPr>
            <a:r>
              <a:rPr lang="en-US" sz="2000" dirty="0"/>
              <a:t>September 28, 2017</a:t>
            </a:r>
          </a:p>
          <a:p>
            <a:pPr>
              <a:spcBef>
                <a:spcPts val="0"/>
              </a:spcBef>
            </a:pPr>
            <a:endParaRPr lang="en-US" sz="2000" dirty="0"/>
          </a:p>
        </p:txBody>
      </p:sp>
    </p:spTree>
    <p:extLst>
      <p:ext uri="{BB962C8B-B14F-4D97-AF65-F5344CB8AC3E}">
        <p14:creationId xmlns:p14="http://schemas.microsoft.com/office/powerpoint/2010/main" val="271380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1"/>
            <a:ext cx="11130742" cy="716692"/>
          </a:xfrm>
        </p:spPr>
        <p:txBody>
          <a:bodyPr anchor="t"/>
          <a:lstStyle/>
          <a:p>
            <a:pPr algn="ctr"/>
            <a:r>
              <a:rPr lang="en-US" dirty="0"/>
              <a:t>Owner and Renter Housing Stock by Tenure &amp; Type</a:t>
            </a:r>
          </a:p>
        </p:txBody>
      </p:sp>
      <p:sp>
        <p:nvSpPr>
          <p:cNvPr id="5" name="TextBox 4"/>
          <p:cNvSpPr txBox="1"/>
          <p:nvPr/>
        </p:nvSpPr>
        <p:spPr>
          <a:xfrm>
            <a:off x="-1" y="6252532"/>
            <a:ext cx="5077097" cy="307777"/>
          </a:xfrm>
          <a:prstGeom prst="rect">
            <a:avLst/>
          </a:prstGeom>
          <a:noFill/>
        </p:spPr>
        <p:txBody>
          <a:bodyPr wrap="square" rtlCol="0">
            <a:spAutoFit/>
          </a:bodyPr>
          <a:lstStyle/>
          <a:p>
            <a:r>
              <a:rPr lang="en-US" sz="1400" dirty="0">
                <a:solidFill>
                  <a:prstClr val="white"/>
                </a:solidFill>
                <a:latin typeface="+mj-lt"/>
                <a:ea typeface="Calibri Light" charset="0"/>
                <a:cs typeface="Calibri Light" charset="0"/>
              </a:rPr>
              <a:t>Source: U.S. Census Bureau (BOC)	</a:t>
            </a:r>
          </a:p>
        </p:txBody>
      </p:sp>
      <p:graphicFrame>
        <p:nvGraphicFramePr>
          <p:cNvPr id="7" name="Chart 6">
            <a:extLst>
              <a:ext uri="{FF2B5EF4-FFF2-40B4-BE49-F238E27FC236}">
                <a16:creationId xmlns:a16="http://schemas.microsoft.com/office/drawing/2014/main" id="{443C2AC9-06D2-462D-A715-3F5A24E497D7}"/>
              </a:ext>
            </a:extLst>
          </p:cNvPr>
          <p:cNvGraphicFramePr>
            <a:graphicFrameLocks/>
          </p:cNvGraphicFramePr>
          <p:nvPr>
            <p:extLst>
              <p:ext uri="{D42A27DB-BD31-4B8C-83A1-F6EECF244321}">
                <p14:modId xmlns:p14="http://schemas.microsoft.com/office/powerpoint/2010/main" val="42124532"/>
              </p:ext>
            </p:extLst>
          </p:nvPr>
        </p:nvGraphicFramePr>
        <p:xfrm>
          <a:off x="971551" y="716693"/>
          <a:ext cx="10260894" cy="53567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948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1"/>
            <a:ext cx="11130742" cy="716692"/>
          </a:xfrm>
        </p:spPr>
        <p:txBody>
          <a:bodyPr anchor="t"/>
          <a:lstStyle/>
          <a:p>
            <a:pPr algn="ctr"/>
            <a:r>
              <a:rPr lang="en-US" dirty="0"/>
              <a:t>5+ Unit Rental Stock by Year Built</a:t>
            </a:r>
          </a:p>
        </p:txBody>
      </p:sp>
      <p:sp>
        <p:nvSpPr>
          <p:cNvPr id="5" name="TextBox 4"/>
          <p:cNvSpPr txBox="1"/>
          <p:nvPr/>
        </p:nvSpPr>
        <p:spPr>
          <a:xfrm>
            <a:off x="0" y="6238547"/>
            <a:ext cx="5077097" cy="307777"/>
          </a:xfrm>
          <a:prstGeom prst="rect">
            <a:avLst/>
          </a:prstGeom>
          <a:noFill/>
        </p:spPr>
        <p:txBody>
          <a:bodyPr wrap="square" rtlCol="0">
            <a:spAutoFit/>
          </a:bodyPr>
          <a:lstStyle/>
          <a:p>
            <a:r>
              <a:rPr lang="en-US" sz="1400" dirty="0">
                <a:solidFill>
                  <a:prstClr val="white"/>
                </a:solidFill>
                <a:latin typeface="+mj-lt"/>
                <a:ea typeface="Calibri Light" charset="0"/>
                <a:cs typeface="Calibri Light" charset="0"/>
              </a:rPr>
              <a:t>Source: </a:t>
            </a:r>
            <a:r>
              <a:rPr lang="en-US" sz="1400" dirty="0" err="1">
                <a:solidFill>
                  <a:prstClr val="white"/>
                </a:solidFill>
                <a:latin typeface="+mj-lt"/>
                <a:ea typeface="Calibri Light" charset="0"/>
                <a:cs typeface="Calibri Light" charset="0"/>
              </a:rPr>
              <a:t>Yardi</a:t>
            </a:r>
            <a:r>
              <a:rPr lang="en-US" sz="1400" dirty="0">
                <a:solidFill>
                  <a:prstClr val="white"/>
                </a:solidFill>
                <a:latin typeface="+mj-lt"/>
                <a:ea typeface="Calibri Light" charset="0"/>
                <a:cs typeface="Calibri Light" charset="0"/>
              </a:rPr>
              <a:t>® Matrix</a:t>
            </a:r>
          </a:p>
        </p:txBody>
      </p:sp>
      <p:graphicFrame>
        <p:nvGraphicFramePr>
          <p:cNvPr id="8" name="Chart 7">
            <a:extLst>
              <a:ext uri="{FF2B5EF4-FFF2-40B4-BE49-F238E27FC236}">
                <a16:creationId xmlns:a16="http://schemas.microsoft.com/office/drawing/2014/main" id="{58EBDFC9-69E9-438F-8DF9-4E5C45E6B9A1}"/>
              </a:ext>
            </a:extLst>
          </p:cNvPr>
          <p:cNvGraphicFramePr>
            <a:graphicFrameLocks/>
          </p:cNvGraphicFramePr>
          <p:nvPr>
            <p:extLst>
              <p:ext uri="{D42A27DB-BD31-4B8C-83A1-F6EECF244321}">
                <p14:modId xmlns:p14="http://schemas.microsoft.com/office/powerpoint/2010/main" val="786948862"/>
              </p:ext>
            </p:extLst>
          </p:nvPr>
        </p:nvGraphicFramePr>
        <p:xfrm>
          <a:off x="1137424" y="603670"/>
          <a:ext cx="9857678" cy="56167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4737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1"/>
            <a:ext cx="11130742" cy="716692"/>
          </a:xfrm>
        </p:spPr>
        <p:txBody>
          <a:bodyPr anchor="t"/>
          <a:lstStyle/>
          <a:p>
            <a:pPr algn="ctr"/>
            <a:r>
              <a:rPr lang="en-US" dirty="0"/>
              <a:t>Forecast – New Housing Permits</a:t>
            </a:r>
          </a:p>
        </p:txBody>
      </p:sp>
      <p:sp>
        <p:nvSpPr>
          <p:cNvPr id="5" name="TextBox 4"/>
          <p:cNvSpPr txBox="1"/>
          <p:nvPr/>
        </p:nvSpPr>
        <p:spPr>
          <a:xfrm>
            <a:off x="-1" y="6252532"/>
            <a:ext cx="5077097" cy="307777"/>
          </a:xfrm>
          <a:prstGeom prst="rect">
            <a:avLst/>
          </a:prstGeom>
          <a:noFill/>
        </p:spPr>
        <p:txBody>
          <a:bodyPr wrap="square" rtlCol="0">
            <a:spAutoFit/>
          </a:bodyPr>
          <a:lstStyle/>
          <a:p>
            <a:r>
              <a:rPr lang="en-US" sz="1400" dirty="0">
                <a:solidFill>
                  <a:prstClr val="white"/>
                </a:solidFill>
                <a:latin typeface="+mj-lt"/>
                <a:ea typeface="Calibri Light" charset="0"/>
                <a:cs typeface="Calibri Light" charset="0"/>
              </a:rPr>
              <a:t>Source: U.S. Department of Housing and Urban Development</a:t>
            </a:r>
          </a:p>
        </p:txBody>
      </p:sp>
      <p:graphicFrame>
        <p:nvGraphicFramePr>
          <p:cNvPr id="6" name="Chart 5">
            <a:extLst>
              <a:ext uri="{FF2B5EF4-FFF2-40B4-BE49-F238E27FC236}">
                <a16:creationId xmlns:a16="http://schemas.microsoft.com/office/drawing/2014/main" id="{068E5AD0-BD06-46AA-B479-C5E4EB208EA3}"/>
              </a:ext>
            </a:extLst>
          </p:cNvPr>
          <p:cNvGraphicFramePr>
            <a:graphicFrameLocks/>
          </p:cNvGraphicFramePr>
          <p:nvPr>
            <p:extLst>
              <p:ext uri="{D42A27DB-BD31-4B8C-83A1-F6EECF244321}">
                <p14:modId xmlns:p14="http://schemas.microsoft.com/office/powerpoint/2010/main" val="493640135"/>
              </p:ext>
            </p:extLst>
          </p:nvPr>
        </p:nvGraphicFramePr>
        <p:xfrm>
          <a:off x="606829" y="716693"/>
          <a:ext cx="11130742" cy="52922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677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9C08-C41D-4A38-86F3-C17EBEE9E4A8}"/>
              </a:ext>
            </a:extLst>
          </p:cNvPr>
          <p:cNvSpPr>
            <a:spLocks noGrp="1"/>
          </p:cNvSpPr>
          <p:nvPr>
            <p:ph type="title"/>
          </p:nvPr>
        </p:nvSpPr>
        <p:spPr/>
        <p:txBody>
          <a:bodyPr/>
          <a:lstStyle/>
          <a:p>
            <a:pPr algn="ctr"/>
            <a:r>
              <a:rPr lang="en-US" dirty="0"/>
              <a:t>HUD 5+ Unit Demand  Sacramento Forecast</a:t>
            </a:r>
          </a:p>
        </p:txBody>
      </p:sp>
      <p:pic>
        <p:nvPicPr>
          <p:cNvPr id="3" name="Picture 2">
            <a:extLst>
              <a:ext uri="{FF2B5EF4-FFF2-40B4-BE49-F238E27FC236}">
                <a16:creationId xmlns:a16="http://schemas.microsoft.com/office/drawing/2014/main" id="{C5A335E1-A9B1-45FD-B6F3-481C7425BA2E}"/>
              </a:ext>
            </a:extLst>
          </p:cNvPr>
          <p:cNvPicPr>
            <a:picLocks noChangeAspect="1"/>
          </p:cNvPicPr>
          <p:nvPr/>
        </p:nvPicPr>
        <p:blipFill>
          <a:blip r:embed="rId2"/>
          <a:stretch>
            <a:fillRect/>
          </a:stretch>
        </p:blipFill>
        <p:spPr>
          <a:xfrm>
            <a:off x="2489200" y="1612245"/>
            <a:ext cx="6738335" cy="4438998"/>
          </a:xfrm>
          <a:prstGeom prst="rect">
            <a:avLst/>
          </a:prstGeom>
        </p:spPr>
      </p:pic>
      <p:sp>
        <p:nvSpPr>
          <p:cNvPr id="4" name="Rectangle 3">
            <a:extLst>
              <a:ext uri="{FF2B5EF4-FFF2-40B4-BE49-F238E27FC236}">
                <a16:creationId xmlns:a16="http://schemas.microsoft.com/office/drawing/2014/main" id="{D4542477-ACE1-4795-9A71-593D0F8FF3E7}"/>
              </a:ext>
            </a:extLst>
          </p:cNvPr>
          <p:cNvSpPr/>
          <p:nvPr/>
        </p:nvSpPr>
        <p:spPr>
          <a:xfrm>
            <a:off x="22397" y="6248023"/>
            <a:ext cx="3473130" cy="307777"/>
          </a:xfrm>
          <a:prstGeom prst="rect">
            <a:avLst/>
          </a:prstGeom>
        </p:spPr>
        <p:txBody>
          <a:bodyPr wrap="none">
            <a:spAutoFit/>
          </a:bodyPr>
          <a:lstStyle/>
          <a:p>
            <a:r>
              <a:rPr lang="en-US" sz="1400" dirty="0">
                <a:solidFill>
                  <a:prstClr val="white"/>
                </a:solidFill>
                <a:latin typeface="Calibri Light" charset="0"/>
                <a:ea typeface="Calibri Light" charset="0"/>
                <a:cs typeface="Calibri Light" charset="0"/>
              </a:rPr>
              <a:t>Source: U.S. Housing and Urban Development</a:t>
            </a:r>
          </a:p>
        </p:txBody>
      </p:sp>
    </p:spTree>
    <p:extLst>
      <p:ext uri="{BB962C8B-B14F-4D97-AF65-F5344CB8AC3E}">
        <p14:creationId xmlns:p14="http://schemas.microsoft.com/office/powerpoint/2010/main" val="1778294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1"/>
            <a:ext cx="11130742" cy="716692"/>
          </a:xfrm>
        </p:spPr>
        <p:txBody>
          <a:bodyPr anchor="t"/>
          <a:lstStyle/>
          <a:p>
            <a:pPr algn="ctr"/>
            <a:r>
              <a:rPr lang="en-US" dirty="0"/>
              <a:t>Employment Growth By Sector (thou.)</a:t>
            </a:r>
          </a:p>
        </p:txBody>
      </p:sp>
      <p:sp>
        <p:nvSpPr>
          <p:cNvPr id="5" name="TextBox 4"/>
          <p:cNvSpPr txBox="1"/>
          <p:nvPr/>
        </p:nvSpPr>
        <p:spPr>
          <a:xfrm>
            <a:off x="-1" y="6252532"/>
            <a:ext cx="5077097" cy="307777"/>
          </a:xfrm>
          <a:prstGeom prst="rect">
            <a:avLst/>
          </a:prstGeom>
          <a:noFill/>
        </p:spPr>
        <p:txBody>
          <a:bodyPr wrap="square" rtlCol="0">
            <a:spAutoFit/>
          </a:bodyPr>
          <a:lstStyle/>
          <a:p>
            <a:r>
              <a:rPr lang="en-US" sz="1400" dirty="0">
                <a:solidFill>
                  <a:prstClr val="white"/>
                </a:solidFill>
                <a:latin typeface="Calibri Light" charset="0"/>
                <a:ea typeface="Calibri Light" charset="0"/>
                <a:cs typeface="Calibri Light" charset="0"/>
              </a:rPr>
              <a:t>Source: Moody’s Analytics</a:t>
            </a:r>
          </a:p>
        </p:txBody>
      </p:sp>
      <p:graphicFrame>
        <p:nvGraphicFramePr>
          <p:cNvPr id="7" name="Chart 6">
            <a:extLst>
              <a:ext uri="{FF2B5EF4-FFF2-40B4-BE49-F238E27FC236}">
                <a16:creationId xmlns:a16="http://schemas.microsoft.com/office/drawing/2014/main" id="{324D7C18-BC9C-4E21-92C8-0DF1FF19121E}"/>
              </a:ext>
            </a:extLst>
          </p:cNvPr>
          <p:cNvGraphicFramePr>
            <a:graphicFrameLocks/>
          </p:cNvGraphicFramePr>
          <p:nvPr>
            <p:extLst>
              <p:ext uri="{D42A27DB-BD31-4B8C-83A1-F6EECF244321}">
                <p14:modId xmlns:p14="http://schemas.microsoft.com/office/powerpoint/2010/main" val="685783167"/>
              </p:ext>
            </p:extLst>
          </p:nvPr>
        </p:nvGraphicFramePr>
        <p:xfrm>
          <a:off x="46655" y="623257"/>
          <a:ext cx="7007288" cy="56292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6F351F06-03B0-497F-A75B-34122F52C8B5}"/>
              </a:ext>
            </a:extLst>
          </p:cNvPr>
          <p:cNvGraphicFramePr>
            <a:graphicFrameLocks/>
          </p:cNvGraphicFramePr>
          <p:nvPr>
            <p:extLst>
              <p:ext uri="{D42A27DB-BD31-4B8C-83A1-F6EECF244321}">
                <p14:modId xmlns:p14="http://schemas.microsoft.com/office/powerpoint/2010/main" val="3760378254"/>
              </p:ext>
            </p:extLst>
          </p:nvPr>
        </p:nvGraphicFramePr>
        <p:xfrm>
          <a:off x="6587411" y="475861"/>
          <a:ext cx="5710335" cy="57010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630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EE45-CB51-4E6B-94C9-B3AC7EA8DBF6}"/>
              </a:ext>
            </a:extLst>
          </p:cNvPr>
          <p:cNvSpPr>
            <a:spLocks noGrp="1"/>
          </p:cNvSpPr>
          <p:nvPr>
            <p:ph type="title"/>
          </p:nvPr>
        </p:nvSpPr>
        <p:spPr/>
        <p:txBody>
          <a:bodyPr/>
          <a:lstStyle/>
          <a:p>
            <a:pPr algn="ctr"/>
            <a:r>
              <a:rPr lang="en-US" dirty="0"/>
              <a:t>Transportation</a:t>
            </a:r>
          </a:p>
        </p:txBody>
      </p:sp>
      <p:pic>
        <p:nvPicPr>
          <p:cNvPr id="1026" name="Picture 11">
            <a:extLst>
              <a:ext uri="{FF2B5EF4-FFF2-40B4-BE49-F238E27FC236}">
                <a16:creationId xmlns:a16="http://schemas.microsoft.com/office/drawing/2014/main" id="{A4FE77AF-7058-4F85-9C72-4C22A3953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29" y="1343159"/>
            <a:ext cx="5098071" cy="47544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DCB4761-3D08-4034-90E0-227DF1BD544B}"/>
              </a:ext>
            </a:extLst>
          </p:cNvPr>
          <p:cNvPicPr>
            <a:picLocks noChangeAspect="1"/>
          </p:cNvPicPr>
          <p:nvPr/>
        </p:nvPicPr>
        <p:blipFill>
          <a:blip r:embed="rId3"/>
          <a:stretch>
            <a:fillRect/>
          </a:stretch>
        </p:blipFill>
        <p:spPr>
          <a:xfrm>
            <a:off x="6518700" y="1343159"/>
            <a:ext cx="5043381" cy="4754465"/>
          </a:xfrm>
          <a:prstGeom prst="rect">
            <a:avLst/>
          </a:prstGeom>
        </p:spPr>
      </p:pic>
      <p:sp>
        <p:nvSpPr>
          <p:cNvPr id="5" name="TextBox 4"/>
          <p:cNvSpPr txBox="1"/>
          <p:nvPr/>
        </p:nvSpPr>
        <p:spPr>
          <a:xfrm>
            <a:off x="-1" y="6252532"/>
            <a:ext cx="5077097" cy="307777"/>
          </a:xfrm>
          <a:prstGeom prst="rect">
            <a:avLst/>
          </a:prstGeom>
          <a:noFill/>
        </p:spPr>
        <p:txBody>
          <a:bodyPr wrap="square" rtlCol="0">
            <a:spAutoFit/>
          </a:bodyPr>
          <a:lstStyle/>
          <a:p>
            <a:r>
              <a:rPr lang="en-US" sz="1400" dirty="0">
                <a:solidFill>
                  <a:prstClr val="white"/>
                </a:solidFill>
                <a:latin typeface="Calibri Light" charset="0"/>
                <a:ea typeface="Calibri Light" charset="0"/>
                <a:cs typeface="Calibri Light" charset="0"/>
              </a:rPr>
              <a:t>Source: Capital Corridor Route Map</a:t>
            </a:r>
          </a:p>
        </p:txBody>
      </p:sp>
    </p:spTree>
    <p:extLst>
      <p:ext uri="{BB962C8B-B14F-4D97-AF65-F5344CB8AC3E}">
        <p14:creationId xmlns:p14="http://schemas.microsoft.com/office/powerpoint/2010/main" val="1145512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EE45-CB51-4E6B-94C9-B3AC7EA8DBF6}"/>
              </a:ext>
            </a:extLst>
          </p:cNvPr>
          <p:cNvSpPr>
            <a:spLocks noGrp="1"/>
          </p:cNvSpPr>
          <p:nvPr>
            <p:ph type="title"/>
          </p:nvPr>
        </p:nvSpPr>
        <p:spPr/>
        <p:txBody>
          <a:bodyPr/>
          <a:lstStyle/>
          <a:p>
            <a:pPr algn="ctr"/>
            <a:r>
              <a:rPr lang="en-US" dirty="0"/>
              <a:t>Transportation</a:t>
            </a:r>
          </a:p>
        </p:txBody>
      </p:sp>
      <p:pic>
        <p:nvPicPr>
          <p:cNvPr id="1026" name="Picture 11">
            <a:extLst>
              <a:ext uri="{FF2B5EF4-FFF2-40B4-BE49-F238E27FC236}">
                <a16:creationId xmlns:a16="http://schemas.microsoft.com/office/drawing/2014/main" id="{A4FE77AF-7058-4F85-9C72-4C22A3953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829" y="1414279"/>
            <a:ext cx="5021811" cy="46833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11FD54-15F4-47B8-B9B4-B8A1C84E0DD4}"/>
              </a:ext>
            </a:extLst>
          </p:cNvPr>
          <p:cNvPicPr>
            <a:picLocks noChangeAspect="1"/>
          </p:cNvPicPr>
          <p:nvPr/>
        </p:nvPicPr>
        <p:blipFill>
          <a:blip r:embed="rId3"/>
          <a:stretch>
            <a:fillRect/>
          </a:stretch>
        </p:blipFill>
        <p:spPr>
          <a:xfrm>
            <a:off x="5709920" y="1414279"/>
            <a:ext cx="6261437" cy="3728720"/>
          </a:xfrm>
          <a:prstGeom prst="rect">
            <a:avLst/>
          </a:prstGeom>
        </p:spPr>
      </p:pic>
    </p:spTree>
    <p:extLst>
      <p:ext uri="{BB962C8B-B14F-4D97-AF65-F5344CB8AC3E}">
        <p14:creationId xmlns:p14="http://schemas.microsoft.com/office/powerpoint/2010/main" val="1026331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3E2AB0-7235-499D-B39A-3759832A1307}"/>
              </a:ext>
            </a:extLst>
          </p:cNvPr>
          <p:cNvSpPr>
            <a:spLocks noGrp="1"/>
          </p:cNvSpPr>
          <p:nvPr>
            <p:ph type="ctrTitle"/>
          </p:nvPr>
        </p:nvSpPr>
        <p:spPr>
          <a:xfrm>
            <a:off x="1619257" y="252560"/>
            <a:ext cx="8833658" cy="646042"/>
          </a:xfrm>
        </p:spPr>
        <p:txBody>
          <a:bodyPr/>
          <a:lstStyle/>
          <a:p>
            <a:r>
              <a:rPr lang="en-US" dirty="0"/>
              <a:t>Copyright &amp; Disclaimer</a:t>
            </a:r>
          </a:p>
        </p:txBody>
      </p:sp>
      <p:sp>
        <p:nvSpPr>
          <p:cNvPr id="6" name="Text Placeholder 5">
            <a:extLst>
              <a:ext uri="{FF2B5EF4-FFF2-40B4-BE49-F238E27FC236}">
                <a16:creationId xmlns:a16="http://schemas.microsoft.com/office/drawing/2014/main" id="{6C5C077A-D7B7-48B7-A39B-827E26F2FCF3}"/>
              </a:ext>
            </a:extLst>
          </p:cNvPr>
          <p:cNvSpPr>
            <a:spLocks noGrp="1"/>
          </p:cNvSpPr>
          <p:nvPr>
            <p:ph type="body" idx="1"/>
          </p:nvPr>
        </p:nvSpPr>
        <p:spPr/>
        <p:txBody>
          <a:bodyPr/>
          <a:lstStyle/>
          <a:p>
            <a:r>
              <a:rPr lang="en-US" dirty="0">
                <a:latin typeface="Myriad Pro" panose="020B0503030403020204" pitchFamily="34" charset="0"/>
              </a:rPr>
              <a:t>This document, presentation and/or video (collectively, “document”) is protected by copyright, trademark and other intellectual property laws.  Use of this document is subject to the terms and conditions of an authorized </a:t>
            </a:r>
            <a:r>
              <a:rPr lang="en-US" dirty="0" err="1">
                <a:latin typeface="Myriad Pro" panose="020B0503030403020204" pitchFamily="34" charset="0"/>
              </a:rPr>
              <a:t>Yardi</a:t>
            </a:r>
            <a:r>
              <a:rPr lang="en-US" dirty="0">
                <a:latin typeface="Myriad Pro" panose="020B0503030403020204" pitchFamily="34" charset="0"/>
              </a:rPr>
              <a:t> Systems, Inc. software license or other agreement including, but not limited to, restrictions on its use, copying, disclosure, distribution and </a:t>
            </a:r>
            <a:r>
              <a:rPr lang="en-US" dirty="0" err="1">
                <a:latin typeface="Myriad Pro" panose="020B0503030403020204" pitchFamily="34" charset="0"/>
              </a:rPr>
              <a:t>decompilation</a:t>
            </a:r>
            <a:r>
              <a:rPr lang="en-US" dirty="0">
                <a:latin typeface="Myriad Pro" panose="020B0503030403020204" pitchFamily="34" charset="0"/>
              </a:rPr>
              <a:t>.  No part of this document may be disclosed or reproduced in any form by any means without the prior written authorization of </a:t>
            </a:r>
            <a:r>
              <a:rPr lang="en-US" dirty="0" err="1">
                <a:latin typeface="Myriad Pro" panose="020B0503030403020204" pitchFamily="34" charset="0"/>
              </a:rPr>
              <a:t>Yardi</a:t>
            </a:r>
            <a:r>
              <a:rPr lang="en-US" dirty="0">
                <a:latin typeface="Myriad Pro" panose="020B0503030403020204" pitchFamily="34" charset="0"/>
              </a:rPr>
              <a:t> Systems, Inc. This document contains proprietary information about software and service processes, algorithms, and data models which is confidential and constitutes trade secrets.  This document is intended for utilization solely in connection with </a:t>
            </a:r>
            <a:r>
              <a:rPr lang="en-US" dirty="0" err="1">
                <a:latin typeface="Myriad Pro" panose="020B0503030403020204" pitchFamily="34" charset="0"/>
              </a:rPr>
              <a:t>Yardi</a:t>
            </a:r>
            <a:r>
              <a:rPr lang="en-US" dirty="0">
                <a:latin typeface="Myriad Pro" panose="020B0503030403020204" pitchFamily="34" charset="0"/>
              </a:rPr>
              <a:t> software licensees’ use of </a:t>
            </a:r>
            <a:r>
              <a:rPr lang="en-US" dirty="0" err="1">
                <a:latin typeface="Myriad Pro" panose="020B0503030403020204" pitchFamily="34" charset="0"/>
              </a:rPr>
              <a:t>Yardi</a:t>
            </a:r>
            <a:r>
              <a:rPr lang="en-US" dirty="0">
                <a:latin typeface="Myriad Pro" panose="020B0503030403020204" pitchFamily="34" charset="0"/>
              </a:rPr>
              <a:t> software and for no other purpose. </a:t>
            </a:r>
          </a:p>
          <a:p>
            <a:r>
              <a:rPr lang="en-US" dirty="0">
                <a:latin typeface="Myriad Pro" panose="020B0503030403020204" pitchFamily="34" charset="0"/>
              </a:rPr>
              <a:t> </a:t>
            </a:r>
          </a:p>
          <a:p>
            <a:r>
              <a:rPr lang="en-US" dirty="0" err="1">
                <a:latin typeface="Myriad Pro" panose="020B0503030403020204" pitchFamily="34" charset="0"/>
              </a:rPr>
              <a:t>Yardi</a:t>
            </a:r>
            <a:r>
              <a:rPr lang="en-US" dirty="0">
                <a:latin typeface="Myriad Pro" panose="020B0503030403020204" pitchFamily="34" charset="0"/>
              </a:rPr>
              <a:t>®, </a:t>
            </a:r>
            <a:r>
              <a:rPr lang="en-US" dirty="0" err="1">
                <a:latin typeface="Myriad Pro" panose="020B0503030403020204" pitchFamily="34" charset="0"/>
              </a:rPr>
              <a:t>Yardi</a:t>
            </a:r>
            <a:r>
              <a:rPr lang="en-US" dirty="0">
                <a:latin typeface="Myriad Pro" panose="020B0503030403020204" pitchFamily="34" charset="0"/>
              </a:rPr>
              <a:t>® Matrix, </a:t>
            </a:r>
            <a:r>
              <a:rPr lang="en-US" dirty="0" err="1">
                <a:latin typeface="Myriad Pro" panose="020B0503030403020204" pitchFamily="34" charset="0"/>
              </a:rPr>
              <a:t>Yardi</a:t>
            </a:r>
            <a:r>
              <a:rPr lang="en-US" dirty="0">
                <a:latin typeface="Myriad Pro" panose="020B0503030403020204" pitchFamily="34" charset="0"/>
              </a:rPr>
              <a:t> Systems, Inc., the </a:t>
            </a:r>
            <a:r>
              <a:rPr lang="en-US" dirty="0" err="1">
                <a:latin typeface="Myriad Pro" panose="020B0503030403020204" pitchFamily="34" charset="0"/>
              </a:rPr>
              <a:t>Yardi</a:t>
            </a:r>
            <a:r>
              <a:rPr lang="en-US" dirty="0">
                <a:latin typeface="Myriad Pro" panose="020B0503030403020204" pitchFamily="34" charset="0"/>
              </a:rPr>
              <a:t> Logo, and the names of </a:t>
            </a:r>
            <a:r>
              <a:rPr lang="en-US" dirty="0" err="1">
                <a:latin typeface="Myriad Pro" panose="020B0503030403020204" pitchFamily="34" charset="0"/>
              </a:rPr>
              <a:t>Yardi</a:t>
            </a:r>
            <a:r>
              <a:rPr lang="en-US" dirty="0">
                <a:latin typeface="Myriad Pro" panose="020B0503030403020204" pitchFamily="34" charset="0"/>
              </a:rPr>
              <a:t> products and services are trademarks or registered trademarks of </a:t>
            </a:r>
            <a:r>
              <a:rPr lang="en-US" dirty="0" err="1">
                <a:latin typeface="Myriad Pro" panose="020B0503030403020204" pitchFamily="34" charset="0"/>
              </a:rPr>
              <a:t>Yardi</a:t>
            </a:r>
            <a:r>
              <a:rPr lang="en-US" dirty="0">
                <a:latin typeface="Myriad Pro" panose="020B0503030403020204" pitchFamily="34" charset="0"/>
              </a:rPr>
              <a:t> Systems, Inc. in the United States and may be protected as trademarks in other countries. All other product, service, or company names mentioned in this document are claimed as trademarks and trade names by their respective companies.</a:t>
            </a:r>
          </a:p>
          <a:p>
            <a:r>
              <a:rPr lang="en-US" dirty="0">
                <a:latin typeface="Myriad Pro" panose="020B0503030403020204" pitchFamily="34" charset="0"/>
              </a:rPr>
              <a:t> </a:t>
            </a:r>
          </a:p>
          <a:p>
            <a:r>
              <a:rPr lang="en-US" dirty="0">
                <a:latin typeface="Myriad Pro" panose="020B0503030403020204" pitchFamily="34" charset="0"/>
              </a:rPr>
              <a:t>© 2017 </a:t>
            </a:r>
            <a:r>
              <a:rPr lang="en-US" dirty="0" err="1">
                <a:latin typeface="Myriad Pro" panose="020B0503030403020204" pitchFamily="34" charset="0"/>
              </a:rPr>
              <a:t>Yardi</a:t>
            </a:r>
            <a:r>
              <a:rPr lang="en-US" dirty="0">
                <a:latin typeface="Myriad Pro" panose="020B0503030403020204" pitchFamily="34" charset="0"/>
              </a:rPr>
              <a:t> Systems, Inc. All Rights Reserved.</a:t>
            </a:r>
          </a:p>
          <a:p>
            <a:endParaRPr lang="en-US" dirty="0"/>
          </a:p>
        </p:txBody>
      </p:sp>
    </p:spTree>
    <p:extLst>
      <p:ext uri="{BB962C8B-B14F-4D97-AF65-F5344CB8AC3E}">
        <p14:creationId xmlns:p14="http://schemas.microsoft.com/office/powerpoint/2010/main" val="1407495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8C4B-4C76-4134-A717-555E5FADDAB8}"/>
              </a:ext>
            </a:extLst>
          </p:cNvPr>
          <p:cNvSpPr>
            <a:spLocks noGrp="1"/>
          </p:cNvSpPr>
          <p:nvPr>
            <p:ph type="ctrTitle"/>
          </p:nvPr>
        </p:nvSpPr>
        <p:spPr/>
        <p:txBody>
          <a:bodyPr/>
          <a:lstStyle/>
          <a:p>
            <a:r>
              <a:rPr lang="en-US" sz="3600" dirty="0">
                <a:latin typeface="Myriad Pro" panose="020B0503030403020204" pitchFamily="34" charset="0"/>
              </a:rPr>
              <a:t>Contact</a:t>
            </a:r>
            <a:endParaRPr lang="en-US" sz="3600" dirty="0"/>
          </a:p>
        </p:txBody>
      </p:sp>
      <p:sp>
        <p:nvSpPr>
          <p:cNvPr id="4" name="Subtitle 3">
            <a:extLst>
              <a:ext uri="{FF2B5EF4-FFF2-40B4-BE49-F238E27FC236}">
                <a16:creationId xmlns:a16="http://schemas.microsoft.com/office/drawing/2014/main" id="{0DD89B4E-3EE3-44D3-9077-70ADCD0C31EE}"/>
              </a:ext>
            </a:extLst>
          </p:cNvPr>
          <p:cNvSpPr>
            <a:spLocks noGrp="1"/>
          </p:cNvSpPr>
          <p:nvPr>
            <p:ph type="subTitle" idx="1"/>
          </p:nvPr>
        </p:nvSpPr>
        <p:spPr/>
        <p:txBody>
          <a:bodyPr/>
          <a:lstStyle/>
          <a:p>
            <a:pPr lvl="1">
              <a:spcBef>
                <a:spcPts val="600"/>
              </a:spcBef>
            </a:pPr>
            <a:r>
              <a:rPr lang="en-US" b="1" dirty="0">
                <a:solidFill>
                  <a:schemeClr val="bg1"/>
                </a:solidFill>
                <a:latin typeface="Calibri" panose="020F0502020204030204" pitchFamily="34" charset="0"/>
              </a:rPr>
              <a:t>Doug Ressler</a:t>
            </a:r>
            <a:r>
              <a:rPr lang="en-US" dirty="0">
                <a:solidFill>
                  <a:schemeClr val="bg1"/>
                </a:solidFill>
                <a:latin typeface="Calibri" panose="020F0502020204030204" pitchFamily="34" charset="0"/>
              </a:rPr>
              <a:t>, Director of Business Intelligence </a:t>
            </a:r>
            <a:r>
              <a:rPr lang="en-US" dirty="0" err="1">
                <a:solidFill>
                  <a:schemeClr val="bg1"/>
                </a:solidFill>
                <a:latin typeface="Calibri" panose="020F0502020204030204" pitchFamily="34" charset="0"/>
              </a:rPr>
              <a:t>Yardi</a:t>
            </a:r>
            <a:r>
              <a:rPr lang="en-US" dirty="0">
                <a:solidFill>
                  <a:schemeClr val="bg1"/>
                </a:solidFill>
                <a:latin typeface="Calibri" panose="020F0502020204030204" pitchFamily="34" charset="0"/>
              </a:rPr>
              <a:t> Matrix</a:t>
            </a:r>
          </a:p>
          <a:p>
            <a:pPr lvl="2">
              <a:spcBef>
                <a:spcPts val="600"/>
              </a:spcBef>
            </a:pPr>
            <a:r>
              <a:rPr lang="en-US" sz="2000" dirty="0">
                <a:solidFill>
                  <a:schemeClr val="bg1"/>
                </a:solidFill>
                <a:latin typeface="Calibri" panose="020F0502020204030204" pitchFamily="34" charset="0"/>
              </a:rPr>
              <a:t>Doug.Ressler@Yardi.com, 1-800-866-1124 x 2419 </a:t>
            </a:r>
          </a:p>
          <a:p>
            <a:pPr lvl="2">
              <a:spcBef>
                <a:spcPts val="600"/>
              </a:spcBef>
            </a:pPr>
            <a:r>
              <a:rPr lang="en-US" sz="2000" dirty="0">
                <a:solidFill>
                  <a:schemeClr val="bg1"/>
                </a:solidFill>
                <a:latin typeface="Calibri" panose="020F0502020204030204" pitchFamily="34" charset="0"/>
              </a:rPr>
              <a:t>A Copy of the Today’s Presentation is available at: www.yardimatrix.com</a:t>
            </a:r>
          </a:p>
          <a:p>
            <a:endParaRPr lang="en-US" dirty="0"/>
          </a:p>
        </p:txBody>
      </p:sp>
    </p:spTree>
    <p:extLst>
      <p:ext uri="{BB962C8B-B14F-4D97-AF65-F5344CB8AC3E}">
        <p14:creationId xmlns:p14="http://schemas.microsoft.com/office/powerpoint/2010/main" val="61557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581" y="471136"/>
            <a:ext cx="10950990" cy="462929"/>
          </a:xfrm>
        </p:spPr>
        <p:txBody>
          <a:bodyPr/>
          <a:lstStyle/>
          <a:p>
            <a:pPr algn="ctr"/>
            <a:r>
              <a:rPr lang="en-US" sz="2400" b="1" dirty="0"/>
              <a:t>Sacramento Market &amp; Sub Markets</a:t>
            </a:r>
          </a:p>
        </p:txBody>
      </p:sp>
      <p:pic>
        <p:nvPicPr>
          <p:cNvPr id="3" name="Picture 2"/>
          <p:cNvPicPr>
            <a:picLocks noChangeAspect="1"/>
          </p:cNvPicPr>
          <p:nvPr/>
        </p:nvPicPr>
        <p:blipFill>
          <a:blip r:embed="rId2"/>
          <a:stretch>
            <a:fillRect/>
          </a:stretch>
        </p:blipFill>
        <p:spPr>
          <a:xfrm>
            <a:off x="210910" y="1034142"/>
            <a:ext cx="7038975" cy="5183741"/>
          </a:xfrm>
          <a:prstGeom prst="rect">
            <a:avLst/>
          </a:prstGeom>
        </p:spPr>
      </p:pic>
      <p:pic>
        <p:nvPicPr>
          <p:cNvPr id="7" name="Picture 6"/>
          <p:cNvPicPr>
            <a:picLocks noChangeAspect="1"/>
          </p:cNvPicPr>
          <p:nvPr/>
        </p:nvPicPr>
        <p:blipFill>
          <a:blip r:embed="rId3"/>
          <a:stretch>
            <a:fillRect/>
          </a:stretch>
        </p:blipFill>
        <p:spPr>
          <a:xfrm>
            <a:off x="8077201" y="3751907"/>
            <a:ext cx="2959242" cy="2476995"/>
          </a:xfrm>
          <a:prstGeom prst="rect">
            <a:avLst/>
          </a:prstGeom>
        </p:spPr>
      </p:pic>
      <p:pic>
        <p:nvPicPr>
          <p:cNvPr id="8" name="Picture 7"/>
          <p:cNvPicPr>
            <a:picLocks noChangeAspect="1"/>
          </p:cNvPicPr>
          <p:nvPr/>
        </p:nvPicPr>
        <p:blipFill>
          <a:blip r:embed="rId4"/>
          <a:stretch>
            <a:fillRect/>
          </a:stretch>
        </p:blipFill>
        <p:spPr>
          <a:xfrm>
            <a:off x="7059091" y="1273728"/>
            <a:ext cx="5043270" cy="2401979"/>
          </a:xfrm>
          <a:prstGeom prst="rect">
            <a:avLst/>
          </a:prstGeom>
        </p:spPr>
      </p:pic>
      <p:sp>
        <p:nvSpPr>
          <p:cNvPr id="9" name="TextBox 8"/>
          <p:cNvSpPr txBox="1"/>
          <p:nvPr/>
        </p:nvSpPr>
        <p:spPr>
          <a:xfrm>
            <a:off x="-2" y="6252532"/>
            <a:ext cx="5645021" cy="307777"/>
          </a:xfrm>
          <a:prstGeom prst="rect">
            <a:avLst/>
          </a:prstGeom>
          <a:noFill/>
        </p:spPr>
        <p:txBody>
          <a:bodyPr wrap="square" rtlCol="0">
            <a:spAutoFit/>
          </a:bodyPr>
          <a:lstStyle/>
          <a:p>
            <a:r>
              <a:rPr lang="en-US" sz="1400" dirty="0">
                <a:solidFill>
                  <a:prstClr val="white"/>
                </a:solidFill>
                <a:latin typeface="Calibri Light" charset="0"/>
                <a:ea typeface="Calibri Light" charset="0"/>
                <a:cs typeface="Calibri Light" charset="0"/>
              </a:rPr>
              <a:t>Source: </a:t>
            </a:r>
            <a:r>
              <a:rPr lang="en-US" sz="1400" dirty="0" err="1">
                <a:solidFill>
                  <a:prstClr val="white"/>
                </a:solidFill>
                <a:latin typeface="Calibri Light" charset="0"/>
                <a:ea typeface="Calibri Light" charset="0"/>
                <a:cs typeface="Calibri Light" charset="0"/>
              </a:rPr>
              <a:t>Yardi</a:t>
            </a:r>
            <a:r>
              <a:rPr lang="en-US" sz="1400" dirty="0">
                <a:solidFill>
                  <a:prstClr val="white"/>
                </a:solidFill>
                <a:latin typeface="Calibri Light" charset="0"/>
                <a:ea typeface="Calibri Light" charset="0"/>
                <a:cs typeface="Calibri Light" charset="0"/>
              </a:rPr>
              <a:t>® Matrix</a:t>
            </a:r>
          </a:p>
        </p:txBody>
      </p:sp>
    </p:spTree>
    <p:extLst>
      <p:ext uri="{BB962C8B-B14F-4D97-AF65-F5344CB8AC3E}">
        <p14:creationId xmlns:p14="http://schemas.microsoft.com/office/powerpoint/2010/main" val="102223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A733-2A54-4EDA-83ED-99412AC046A0}"/>
              </a:ext>
            </a:extLst>
          </p:cNvPr>
          <p:cNvSpPr>
            <a:spLocks noGrp="1"/>
          </p:cNvSpPr>
          <p:nvPr>
            <p:ph type="title"/>
          </p:nvPr>
        </p:nvSpPr>
        <p:spPr>
          <a:xfrm>
            <a:off x="606829" y="471136"/>
            <a:ext cx="10110332" cy="325277"/>
          </a:xfrm>
        </p:spPr>
        <p:txBody>
          <a:bodyPr/>
          <a:lstStyle/>
          <a:p>
            <a:pPr algn="ctr"/>
            <a:r>
              <a:rPr lang="en-US" sz="2000" b="1" dirty="0"/>
              <a:t>Existing Residential Inventory</a:t>
            </a:r>
          </a:p>
        </p:txBody>
      </p:sp>
      <p:pic>
        <p:nvPicPr>
          <p:cNvPr id="3" name="Picture 2">
            <a:extLst>
              <a:ext uri="{FF2B5EF4-FFF2-40B4-BE49-F238E27FC236}">
                <a16:creationId xmlns:a16="http://schemas.microsoft.com/office/drawing/2014/main" id="{6BFD2F21-2A3F-4DC6-90DC-F08205229160}"/>
              </a:ext>
            </a:extLst>
          </p:cNvPr>
          <p:cNvPicPr>
            <a:picLocks noChangeAspect="1"/>
          </p:cNvPicPr>
          <p:nvPr/>
        </p:nvPicPr>
        <p:blipFill>
          <a:blip r:embed="rId2"/>
          <a:stretch>
            <a:fillRect/>
          </a:stretch>
        </p:blipFill>
        <p:spPr>
          <a:xfrm>
            <a:off x="986253" y="914400"/>
            <a:ext cx="10146486" cy="5267092"/>
          </a:xfrm>
          <a:prstGeom prst="rect">
            <a:avLst/>
          </a:prstGeom>
        </p:spPr>
      </p:pic>
    </p:spTree>
    <p:extLst>
      <p:ext uri="{BB962C8B-B14F-4D97-AF65-F5344CB8AC3E}">
        <p14:creationId xmlns:p14="http://schemas.microsoft.com/office/powerpoint/2010/main" val="1399529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1"/>
            <a:ext cx="11130742" cy="716692"/>
          </a:xfrm>
        </p:spPr>
        <p:txBody>
          <a:bodyPr anchor="t"/>
          <a:lstStyle/>
          <a:p>
            <a:pPr algn="ctr"/>
            <a:r>
              <a:rPr lang="en-US" dirty="0"/>
              <a:t>Metro Overview – Sacramento Population</a:t>
            </a:r>
          </a:p>
        </p:txBody>
      </p:sp>
      <p:sp>
        <p:nvSpPr>
          <p:cNvPr id="5" name="TextBox 4"/>
          <p:cNvSpPr txBox="1"/>
          <p:nvPr/>
        </p:nvSpPr>
        <p:spPr>
          <a:xfrm>
            <a:off x="-2" y="6252532"/>
            <a:ext cx="5645021" cy="307777"/>
          </a:xfrm>
          <a:prstGeom prst="rect">
            <a:avLst/>
          </a:prstGeom>
          <a:noFill/>
        </p:spPr>
        <p:txBody>
          <a:bodyPr wrap="square" rtlCol="0">
            <a:spAutoFit/>
          </a:bodyPr>
          <a:lstStyle/>
          <a:p>
            <a:r>
              <a:rPr lang="en-US" sz="1400" dirty="0">
                <a:solidFill>
                  <a:prstClr val="white"/>
                </a:solidFill>
                <a:latin typeface="Calibri Light" charset="0"/>
                <a:ea typeface="Calibri Light" charset="0"/>
                <a:cs typeface="Calibri Light" charset="0"/>
              </a:rPr>
              <a:t>Source: California Department of Transportation; U.S. Census Bureau (BOC)</a:t>
            </a:r>
          </a:p>
        </p:txBody>
      </p:sp>
      <p:graphicFrame>
        <p:nvGraphicFramePr>
          <p:cNvPr id="7" name="Chart 6">
            <a:extLst>
              <a:ext uri="{FF2B5EF4-FFF2-40B4-BE49-F238E27FC236}">
                <a16:creationId xmlns:a16="http://schemas.microsoft.com/office/drawing/2014/main" id="{21DB4F8F-4B4F-4567-9769-25D7D828315D}"/>
              </a:ext>
            </a:extLst>
          </p:cNvPr>
          <p:cNvGraphicFramePr>
            <a:graphicFrameLocks/>
          </p:cNvGraphicFramePr>
          <p:nvPr>
            <p:extLst>
              <p:ext uri="{D42A27DB-BD31-4B8C-83A1-F6EECF244321}">
                <p14:modId xmlns:p14="http://schemas.microsoft.com/office/powerpoint/2010/main" val="2418297983"/>
              </p:ext>
            </p:extLst>
          </p:nvPr>
        </p:nvGraphicFramePr>
        <p:xfrm>
          <a:off x="4955458" y="528420"/>
          <a:ext cx="7111260" cy="27440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73A7C05C-48E8-43AF-9483-EDB131E74182}"/>
              </a:ext>
            </a:extLst>
          </p:cNvPr>
          <p:cNvGraphicFramePr>
            <a:graphicFrameLocks/>
          </p:cNvGraphicFramePr>
          <p:nvPr>
            <p:extLst>
              <p:ext uri="{D42A27DB-BD31-4B8C-83A1-F6EECF244321}">
                <p14:modId xmlns:p14="http://schemas.microsoft.com/office/powerpoint/2010/main" val="2537734941"/>
              </p:ext>
            </p:extLst>
          </p:nvPr>
        </p:nvGraphicFramePr>
        <p:xfrm>
          <a:off x="4886632" y="3428996"/>
          <a:ext cx="7180084" cy="2667004"/>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0254E77B-F828-4950-B56A-D956FFC3E851}"/>
              </a:ext>
            </a:extLst>
          </p:cNvPr>
          <p:cNvPicPr>
            <a:picLocks noChangeAspect="1"/>
          </p:cNvPicPr>
          <p:nvPr/>
        </p:nvPicPr>
        <p:blipFill>
          <a:blip r:embed="rId4"/>
          <a:stretch>
            <a:fillRect/>
          </a:stretch>
        </p:blipFill>
        <p:spPr>
          <a:xfrm>
            <a:off x="0" y="716693"/>
            <a:ext cx="4742857" cy="5464684"/>
          </a:xfrm>
          <a:prstGeom prst="rect">
            <a:avLst/>
          </a:prstGeom>
        </p:spPr>
      </p:pic>
    </p:spTree>
    <p:extLst>
      <p:ext uri="{BB962C8B-B14F-4D97-AF65-F5344CB8AC3E}">
        <p14:creationId xmlns:p14="http://schemas.microsoft.com/office/powerpoint/2010/main" val="232694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5210-D870-4E4B-8C09-F2901CFE9388}"/>
              </a:ext>
            </a:extLst>
          </p:cNvPr>
          <p:cNvSpPr>
            <a:spLocks noGrp="1"/>
          </p:cNvSpPr>
          <p:nvPr>
            <p:ph type="title"/>
          </p:nvPr>
        </p:nvSpPr>
        <p:spPr/>
        <p:txBody>
          <a:bodyPr/>
          <a:lstStyle/>
          <a:p>
            <a:pPr algn="ctr"/>
            <a:r>
              <a:rPr lang="en-US" dirty="0"/>
              <a:t>Net Migration Flows</a:t>
            </a:r>
          </a:p>
        </p:txBody>
      </p:sp>
      <p:pic>
        <p:nvPicPr>
          <p:cNvPr id="5" name="Picture 4">
            <a:extLst>
              <a:ext uri="{FF2B5EF4-FFF2-40B4-BE49-F238E27FC236}">
                <a16:creationId xmlns:a16="http://schemas.microsoft.com/office/drawing/2014/main" id="{63CA315F-359F-4409-8D65-B8460527A56B}"/>
              </a:ext>
            </a:extLst>
          </p:cNvPr>
          <p:cNvPicPr>
            <a:picLocks noChangeAspect="1"/>
          </p:cNvPicPr>
          <p:nvPr/>
        </p:nvPicPr>
        <p:blipFill>
          <a:blip r:embed="rId2"/>
          <a:stretch>
            <a:fillRect/>
          </a:stretch>
        </p:blipFill>
        <p:spPr>
          <a:xfrm>
            <a:off x="838200" y="1230799"/>
            <a:ext cx="10668000" cy="4502917"/>
          </a:xfrm>
          <a:prstGeom prst="rect">
            <a:avLst/>
          </a:prstGeom>
        </p:spPr>
      </p:pic>
      <p:sp>
        <p:nvSpPr>
          <p:cNvPr id="6" name="TextBox 5">
            <a:extLst>
              <a:ext uri="{FF2B5EF4-FFF2-40B4-BE49-F238E27FC236}">
                <a16:creationId xmlns:a16="http://schemas.microsoft.com/office/drawing/2014/main" id="{71137921-B739-4397-8BAE-99EABE683C17}"/>
              </a:ext>
            </a:extLst>
          </p:cNvPr>
          <p:cNvSpPr txBox="1"/>
          <p:nvPr/>
        </p:nvSpPr>
        <p:spPr>
          <a:xfrm>
            <a:off x="0" y="6250204"/>
            <a:ext cx="3640227" cy="307777"/>
          </a:xfrm>
          <a:prstGeom prst="rect">
            <a:avLst/>
          </a:prstGeom>
          <a:noFill/>
        </p:spPr>
        <p:txBody>
          <a:bodyPr wrap="none" rtlCol="0">
            <a:spAutoFit/>
          </a:bodyPr>
          <a:lstStyle/>
          <a:p>
            <a:r>
              <a:rPr lang="en-US" sz="1400" dirty="0">
                <a:solidFill>
                  <a:schemeClr val="bg1"/>
                </a:solidFill>
                <a:latin typeface="+mj-lt"/>
                <a:cs typeface="Arial" panose="020B0604020202020204" pitchFamily="34" charset="0"/>
              </a:rPr>
              <a:t>Source: Yardi® Matrix, U.S. Census Bureau (BOC)</a:t>
            </a:r>
          </a:p>
        </p:txBody>
      </p:sp>
    </p:spTree>
    <p:extLst>
      <p:ext uri="{BB962C8B-B14F-4D97-AF65-F5344CB8AC3E}">
        <p14:creationId xmlns:p14="http://schemas.microsoft.com/office/powerpoint/2010/main" val="3947361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C6043B-659B-4798-9895-3EF831751A52}"/>
              </a:ext>
            </a:extLst>
          </p:cNvPr>
          <p:cNvSpPr>
            <a:spLocks noGrp="1"/>
          </p:cNvSpPr>
          <p:nvPr>
            <p:ph type="title"/>
          </p:nvPr>
        </p:nvSpPr>
        <p:spPr/>
        <p:txBody>
          <a:bodyPr/>
          <a:lstStyle/>
          <a:p>
            <a:pPr algn="ctr"/>
            <a:r>
              <a:rPr lang="en-US" sz="3600" dirty="0"/>
              <a:t>Rent and Income Growth has Diverged Since 2012</a:t>
            </a:r>
          </a:p>
        </p:txBody>
      </p:sp>
      <p:sp>
        <p:nvSpPr>
          <p:cNvPr id="4" name="TextBox 3">
            <a:extLst>
              <a:ext uri="{FF2B5EF4-FFF2-40B4-BE49-F238E27FC236}">
                <a16:creationId xmlns:a16="http://schemas.microsoft.com/office/drawing/2014/main" id="{7061908E-F625-4D17-9269-E37AE4CE1A6C}"/>
              </a:ext>
            </a:extLst>
          </p:cNvPr>
          <p:cNvSpPr txBox="1"/>
          <p:nvPr/>
        </p:nvSpPr>
        <p:spPr>
          <a:xfrm>
            <a:off x="606829" y="1230799"/>
            <a:ext cx="10544175" cy="830997"/>
          </a:xfrm>
          <a:prstGeom prst="rect">
            <a:avLst/>
          </a:prstGeom>
          <a:noFill/>
        </p:spPr>
        <p:txBody>
          <a:bodyPr wrap="square" rtlCol="0">
            <a:spAutoFit/>
          </a:bodyPr>
          <a:lstStyle/>
          <a:p>
            <a:pPr algn="ctr"/>
            <a:r>
              <a:rPr lang="en-US" sz="2400" dirty="0">
                <a:latin typeface="Myriad Pro" panose="020B0503030403020204" pitchFamily="34" charset="0"/>
              </a:rPr>
              <a:t>Harvard Joint Center for Housing Studies has done great work on the bigger impact on low income Americans</a:t>
            </a:r>
          </a:p>
        </p:txBody>
      </p:sp>
      <p:graphicFrame>
        <p:nvGraphicFramePr>
          <p:cNvPr id="5" name="Chart 4">
            <a:extLst>
              <a:ext uri="{FF2B5EF4-FFF2-40B4-BE49-F238E27FC236}">
                <a16:creationId xmlns:a16="http://schemas.microsoft.com/office/drawing/2014/main" id="{DB7ACD61-BD0A-4BB9-8481-5B897C86EAFA}"/>
              </a:ext>
            </a:extLst>
          </p:cNvPr>
          <p:cNvGraphicFramePr>
            <a:graphicFrameLocks/>
          </p:cNvGraphicFramePr>
          <p:nvPr>
            <p:extLst>
              <p:ext uri="{D42A27DB-BD31-4B8C-83A1-F6EECF244321}">
                <p14:modId xmlns:p14="http://schemas.microsoft.com/office/powerpoint/2010/main" val="262154494"/>
              </p:ext>
            </p:extLst>
          </p:nvPr>
        </p:nvGraphicFramePr>
        <p:xfrm>
          <a:off x="796413" y="2061795"/>
          <a:ext cx="10865319" cy="367041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0FE1C3C-2E5A-4A8F-ADF6-105CF3150FFA}"/>
              </a:ext>
            </a:extLst>
          </p:cNvPr>
          <p:cNvSpPr txBox="1"/>
          <p:nvPr/>
        </p:nvSpPr>
        <p:spPr>
          <a:xfrm>
            <a:off x="0" y="6255425"/>
            <a:ext cx="3102516" cy="307777"/>
          </a:xfrm>
          <a:prstGeom prst="rect">
            <a:avLst/>
          </a:prstGeom>
          <a:noFill/>
        </p:spPr>
        <p:txBody>
          <a:bodyPr wrap="none" rtlCol="0">
            <a:spAutoFit/>
          </a:bodyPr>
          <a:lstStyle/>
          <a:p>
            <a:r>
              <a:rPr lang="en-US" sz="1400" dirty="0">
                <a:solidFill>
                  <a:schemeClr val="bg1"/>
                </a:solidFill>
                <a:latin typeface="+mj-lt"/>
                <a:cs typeface="Arial" panose="020B0604020202020204" pitchFamily="34" charset="0"/>
              </a:rPr>
              <a:t>Source: </a:t>
            </a:r>
            <a:r>
              <a:rPr lang="en-US" sz="1400" dirty="0" err="1">
                <a:solidFill>
                  <a:schemeClr val="bg1"/>
                </a:solidFill>
                <a:latin typeface="+mj-lt"/>
                <a:cs typeface="Arial" panose="020B0604020202020204" pitchFamily="34" charset="0"/>
              </a:rPr>
              <a:t>Yardi</a:t>
            </a:r>
            <a:r>
              <a:rPr lang="en-US" sz="1400" dirty="0">
                <a:solidFill>
                  <a:schemeClr val="bg1"/>
                </a:solidFill>
                <a:latin typeface="+mj-lt"/>
                <a:cs typeface="Arial" panose="020B0604020202020204" pitchFamily="34" charset="0"/>
              </a:rPr>
              <a:t>® Matrix, Moody’s Analytics</a:t>
            </a:r>
          </a:p>
        </p:txBody>
      </p:sp>
    </p:spTree>
    <p:extLst>
      <p:ext uri="{BB962C8B-B14F-4D97-AF65-F5344CB8AC3E}">
        <p14:creationId xmlns:p14="http://schemas.microsoft.com/office/powerpoint/2010/main" val="290835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273539"/>
            <a:ext cx="11130742" cy="695570"/>
          </a:xfrm>
        </p:spPr>
        <p:txBody>
          <a:bodyPr/>
          <a:lstStyle/>
          <a:p>
            <a:pPr algn="ctr"/>
            <a:r>
              <a:rPr lang="en-US" dirty="0"/>
              <a:t>Sacramento Median Rent vs. Median Income</a:t>
            </a:r>
            <a:endParaRPr lang="en-US" dirty="0">
              <a:latin typeface="Calibri" panose="020F0502020204030204" pitchFamily="34" charset="0"/>
            </a:endParaRPr>
          </a:p>
        </p:txBody>
      </p:sp>
      <p:graphicFrame>
        <p:nvGraphicFramePr>
          <p:cNvPr id="7" name="Chart 6">
            <a:extLst>
              <a:ext uri="{FF2B5EF4-FFF2-40B4-BE49-F238E27FC236}">
                <a16:creationId xmlns:a16="http://schemas.microsoft.com/office/drawing/2014/main" id="{C7F4AAEF-6EDE-4296-9D9A-46EED4C0FBD1}"/>
              </a:ext>
            </a:extLst>
          </p:cNvPr>
          <p:cNvGraphicFramePr>
            <a:graphicFrameLocks/>
          </p:cNvGraphicFramePr>
          <p:nvPr>
            <p:extLst/>
          </p:nvPr>
        </p:nvGraphicFramePr>
        <p:xfrm>
          <a:off x="606829" y="1047263"/>
          <a:ext cx="11130742" cy="487728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996B420A-84D7-4CC9-8E7E-2EF7AF97CB2E}"/>
              </a:ext>
            </a:extLst>
          </p:cNvPr>
          <p:cNvSpPr txBox="1"/>
          <p:nvPr/>
        </p:nvSpPr>
        <p:spPr>
          <a:xfrm>
            <a:off x="0" y="6233480"/>
            <a:ext cx="3640227" cy="307777"/>
          </a:xfrm>
          <a:prstGeom prst="rect">
            <a:avLst/>
          </a:prstGeom>
          <a:noFill/>
        </p:spPr>
        <p:txBody>
          <a:bodyPr wrap="none" rtlCol="0">
            <a:spAutoFit/>
          </a:bodyPr>
          <a:lstStyle/>
          <a:p>
            <a:r>
              <a:rPr lang="en-US" sz="1400" dirty="0">
                <a:solidFill>
                  <a:schemeClr val="bg1"/>
                </a:solidFill>
                <a:latin typeface="+mj-lt"/>
                <a:cs typeface="Arial" panose="020B0604020202020204" pitchFamily="34" charset="0"/>
              </a:rPr>
              <a:t>Source: Yardi® Matrix, U.S. Census Bureau (BOC)</a:t>
            </a:r>
          </a:p>
        </p:txBody>
      </p:sp>
    </p:spTree>
    <p:extLst>
      <p:ext uri="{BB962C8B-B14F-4D97-AF65-F5344CB8AC3E}">
        <p14:creationId xmlns:p14="http://schemas.microsoft.com/office/powerpoint/2010/main" val="3906410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1"/>
            <a:ext cx="11130742" cy="716692"/>
          </a:xfrm>
        </p:spPr>
        <p:txBody>
          <a:bodyPr anchor="t"/>
          <a:lstStyle/>
          <a:p>
            <a:pPr algn="ctr"/>
            <a:r>
              <a:rPr lang="en-US" dirty="0"/>
              <a:t>Owner and Renter Households by Age Cohort</a:t>
            </a:r>
          </a:p>
        </p:txBody>
      </p:sp>
      <p:sp>
        <p:nvSpPr>
          <p:cNvPr id="5" name="TextBox 4"/>
          <p:cNvSpPr txBox="1"/>
          <p:nvPr/>
        </p:nvSpPr>
        <p:spPr>
          <a:xfrm>
            <a:off x="-1" y="6252532"/>
            <a:ext cx="5077097" cy="307777"/>
          </a:xfrm>
          <a:prstGeom prst="rect">
            <a:avLst/>
          </a:prstGeom>
          <a:noFill/>
        </p:spPr>
        <p:txBody>
          <a:bodyPr wrap="square" rtlCol="0">
            <a:spAutoFit/>
          </a:bodyPr>
          <a:lstStyle/>
          <a:p>
            <a:r>
              <a:rPr lang="en-US" sz="1400" dirty="0">
                <a:solidFill>
                  <a:prstClr val="white"/>
                </a:solidFill>
                <a:latin typeface="+mj-lt"/>
                <a:ea typeface="Calibri Light" charset="0"/>
                <a:cs typeface="Calibri Light" charset="0"/>
              </a:rPr>
              <a:t>Source: U.S. Census Bureau (BOC)</a:t>
            </a:r>
          </a:p>
        </p:txBody>
      </p:sp>
      <p:graphicFrame>
        <p:nvGraphicFramePr>
          <p:cNvPr id="7" name="Chart 6">
            <a:extLst>
              <a:ext uri="{FF2B5EF4-FFF2-40B4-BE49-F238E27FC236}">
                <a16:creationId xmlns:a16="http://schemas.microsoft.com/office/drawing/2014/main" id="{24E5CCD2-B3EE-43FC-A383-59DF7EDA2200}"/>
              </a:ext>
            </a:extLst>
          </p:cNvPr>
          <p:cNvGraphicFramePr>
            <a:graphicFrameLocks/>
          </p:cNvGraphicFramePr>
          <p:nvPr>
            <p:extLst>
              <p:ext uri="{D42A27DB-BD31-4B8C-83A1-F6EECF244321}">
                <p14:modId xmlns:p14="http://schemas.microsoft.com/office/powerpoint/2010/main" val="2656454028"/>
              </p:ext>
            </p:extLst>
          </p:nvPr>
        </p:nvGraphicFramePr>
        <p:xfrm>
          <a:off x="690464" y="557561"/>
          <a:ext cx="11047107" cy="53393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6322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1"/>
            <a:ext cx="11130742" cy="716692"/>
          </a:xfrm>
        </p:spPr>
        <p:txBody>
          <a:bodyPr anchor="t"/>
          <a:lstStyle/>
          <a:p>
            <a:pPr algn="ctr"/>
            <a:r>
              <a:rPr lang="en-US" dirty="0"/>
              <a:t>All Rental Households by Income</a:t>
            </a:r>
          </a:p>
        </p:txBody>
      </p:sp>
      <p:sp>
        <p:nvSpPr>
          <p:cNvPr id="5" name="TextBox 4"/>
          <p:cNvSpPr txBox="1"/>
          <p:nvPr/>
        </p:nvSpPr>
        <p:spPr>
          <a:xfrm>
            <a:off x="-1" y="6252532"/>
            <a:ext cx="5077097" cy="307777"/>
          </a:xfrm>
          <a:prstGeom prst="rect">
            <a:avLst/>
          </a:prstGeom>
          <a:noFill/>
        </p:spPr>
        <p:txBody>
          <a:bodyPr wrap="square" rtlCol="0">
            <a:spAutoFit/>
          </a:bodyPr>
          <a:lstStyle/>
          <a:p>
            <a:r>
              <a:rPr lang="en-US" sz="1400" dirty="0">
                <a:solidFill>
                  <a:prstClr val="white"/>
                </a:solidFill>
                <a:latin typeface="+mj-lt"/>
                <a:ea typeface="Calibri Light" charset="0"/>
                <a:cs typeface="Calibri Light" charset="0"/>
              </a:rPr>
              <a:t>Source: U.S. Census Bureau (BOC)</a:t>
            </a:r>
          </a:p>
        </p:txBody>
      </p:sp>
      <p:graphicFrame>
        <p:nvGraphicFramePr>
          <p:cNvPr id="6" name="Chart 5">
            <a:extLst>
              <a:ext uri="{FF2B5EF4-FFF2-40B4-BE49-F238E27FC236}">
                <a16:creationId xmlns:a16="http://schemas.microsoft.com/office/drawing/2014/main" id="{B1E65FDB-CC68-4C3A-8214-13A9474112DB}"/>
              </a:ext>
            </a:extLst>
          </p:cNvPr>
          <p:cNvGraphicFramePr>
            <a:graphicFrameLocks/>
          </p:cNvGraphicFramePr>
          <p:nvPr>
            <p:extLst>
              <p:ext uri="{D42A27DB-BD31-4B8C-83A1-F6EECF244321}">
                <p14:modId xmlns:p14="http://schemas.microsoft.com/office/powerpoint/2010/main" val="264417494"/>
              </p:ext>
            </p:extLst>
          </p:nvPr>
        </p:nvGraphicFramePr>
        <p:xfrm>
          <a:off x="1166327" y="714372"/>
          <a:ext cx="10571244" cy="52006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2721018"/>
      </p:ext>
    </p:extLst>
  </p:cSld>
  <p:clrMapOvr>
    <a:masterClrMapping/>
  </p:clrMapOvr>
</p:sld>
</file>

<file path=ppt/theme/theme1.xml><?xml version="1.0" encoding="utf-8"?>
<a:theme xmlns:a="http://schemas.openxmlformats.org/drawingml/2006/main" name="1_Office Theme">
  <a:themeElements>
    <a:clrScheme name="Yardi">
      <a:dk1>
        <a:sysClr val="windowText" lastClr="000000"/>
      </a:dk1>
      <a:lt1>
        <a:sysClr val="window" lastClr="FFFFFF"/>
      </a:lt1>
      <a:dk2>
        <a:srgbClr val="595959"/>
      </a:dk2>
      <a:lt2>
        <a:srgbClr val="F2F2F2"/>
      </a:lt2>
      <a:accent1>
        <a:srgbClr val="2F5496"/>
      </a:accent1>
      <a:accent2>
        <a:srgbClr val="48A1FA"/>
      </a:accent2>
      <a:accent3>
        <a:srgbClr val="85C0FB"/>
      </a:accent3>
      <a:accent4>
        <a:srgbClr val="8EAADB"/>
      </a:accent4>
      <a:accent5>
        <a:srgbClr val="C2DFFD"/>
      </a:accent5>
      <a:accent6>
        <a:srgbClr val="D9E2F3"/>
      </a:accent6>
      <a:hlink>
        <a:srgbClr val="0563C1"/>
      </a:hlink>
      <a:folHlink>
        <a:srgbClr val="034A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lnSpcReduction="10000"/>
      </a:bodyPr>
      <a:lstStyle>
        <a:defPPr>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16939</TotalTime>
  <Words>359</Words>
  <Application>Microsoft Office PowerPoint</Application>
  <PresentationFormat>Widescreen</PresentationFormat>
  <Paragraphs>80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Myriad Pro</vt:lpstr>
      <vt:lpstr>1_Office Theme</vt:lpstr>
      <vt:lpstr>Apartment Market Forecast for Sacramento Region</vt:lpstr>
      <vt:lpstr>Sacramento Market &amp; Sub Markets</vt:lpstr>
      <vt:lpstr>Existing Residential Inventory</vt:lpstr>
      <vt:lpstr>Metro Overview – Sacramento Population</vt:lpstr>
      <vt:lpstr>Net Migration Flows</vt:lpstr>
      <vt:lpstr>Rent and Income Growth has Diverged Since 2012</vt:lpstr>
      <vt:lpstr>Sacramento Median Rent vs. Median Income</vt:lpstr>
      <vt:lpstr>Owner and Renter Households by Age Cohort</vt:lpstr>
      <vt:lpstr>All Rental Households by Income</vt:lpstr>
      <vt:lpstr>Owner and Renter Housing Stock by Tenure &amp; Type</vt:lpstr>
      <vt:lpstr>5+ Unit Rental Stock by Year Built</vt:lpstr>
      <vt:lpstr>Forecast – New Housing Permits</vt:lpstr>
      <vt:lpstr>HUD 5+ Unit Demand  Sacramento Forecast</vt:lpstr>
      <vt:lpstr>Employment Growth By Sector (thou.)</vt:lpstr>
      <vt:lpstr>Transportation</vt:lpstr>
      <vt:lpstr>Transportation</vt:lpstr>
      <vt:lpstr>Copyright &amp; Disclaimer</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Institute of Real Estate Management (IREM)</dc:title>
  <dc:creator>Meeghan Fuhr</dc:creator>
  <cp:lastModifiedBy>Doug Ressler</cp:lastModifiedBy>
  <cp:revision>139</cp:revision>
  <cp:lastPrinted>2017-09-25T17:37:25Z</cp:lastPrinted>
  <dcterms:created xsi:type="dcterms:W3CDTF">2017-08-29T23:05:14Z</dcterms:created>
  <dcterms:modified xsi:type="dcterms:W3CDTF">2017-09-25T17:43:50Z</dcterms:modified>
</cp:coreProperties>
</file>